
<file path=[Content_Types].xml><?xml version="1.0" encoding="utf-8"?>
<Types xmlns="http://schemas.openxmlformats.org/package/2006/content-types">
  <Default Extension="xml" ContentType="application/vnd.openxmlformats-package.core-properties+xml"/>
  <Default Extension="dat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8a7d346664742ec" /><Relationship Type="http://schemas.openxmlformats.org/officeDocument/2006/relationships/extended-properties" Target="/docProps/app.xml" Id="R189822af19304373" /><Relationship Type="http://schemas.openxmlformats.org/officeDocument/2006/relationships/officeDocument" Target="/ppt/presentation.xml" Id="R2d358f8bbce9407e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6e94f98688c04377"/>
  </p:sldMasterIdLst>
  <p:notesMasterIdLst>
    <p:notesMasterId xmlns:r="http://schemas.openxmlformats.org/officeDocument/2006/relationships" r:id="R721e375d0c0d4fc8"/>
  </p:notesMasterIdLst>
  <p:sldIdLst>
    <p:sldId xmlns:r="http://schemas.openxmlformats.org/officeDocument/2006/relationships" id="256" r:id="Rc2f3cb968a1c4152"/>
    <p:sldId xmlns:r="http://schemas.openxmlformats.org/officeDocument/2006/relationships" id="257" r:id="Rae44f15490514ea1"/>
    <p:sldId xmlns:r="http://schemas.openxmlformats.org/officeDocument/2006/relationships" id="258" r:id="Ra616f90c673e48b9"/>
    <p:sldId xmlns:r="http://schemas.openxmlformats.org/officeDocument/2006/relationships" id="259" r:id="R0d857e7e290c4907"/>
    <p:sldId xmlns:r="http://schemas.openxmlformats.org/officeDocument/2006/relationships" id="260" r:id="Rf39f574c3ddf4434"/>
    <p:sldId xmlns:r="http://schemas.openxmlformats.org/officeDocument/2006/relationships" id="261" r:id="R1abbf8e6c2bb497f"/>
    <p:sldId xmlns:r="http://schemas.openxmlformats.org/officeDocument/2006/relationships" id="262" r:id="R3139be263e704c65"/>
    <p:sldId xmlns:r="http://schemas.openxmlformats.org/officeDocument/2006/relationships" id="263" r:id="Rf1d0fc8cbc844e0a"/>
    <p:sldId xmlns:r="http://schemas.openxmlformats.org/officeDocument/2006/relationships" id="264" r:id="R523e35d1f98643e8"/>
    <p:sldId xmlns:r="http://schemas.openxmlformats.org/officeDocument/2006/relationships" id="265" r:id="Rd1b18812e21c4f6f"/>
    <p:sldId xmlns:r="http://schemas.openxmlformats.org/officeDocument/2006/relationships" id="266" r:id="Rec569e32e6aa486a"/>
    <p:sldId xmlns:r="http://schemas.openxmlformats.org/officeDocument/2006/relationships" id="267" r:id="R7f96f5e31e5d45cb"/>
    <p:sldId xmlns:r="http://schemas.openxmlformats.org/officeDocument/2006/relationships" id="268" r:id="R402f2a65b3e240ac"/>
    <p:sldId xmlns:r="http://schemas.openxmlformats.org/officeDocument/2006/relationships" id="269" r:id="Ra3ce0c2c3fed4417"/>
    <p:sldId xmlns:r="http://schemas.openxmlformats.org/officeDocument/2006/relationships" id="270" r:id="R77871c6a8af54a75"/>
    <p:sldId xmlns:r="http://schemas.openxmlformats.org/officeDocument/2006/relationships" id="271" r:id="Re3be231310404cba"/>
    <p:sldId xmlns:r="http://schemas.openxmlformats.org/officeDocument/2006/relationships" id="272" r:id="Rd83f6747a56a4c12"/>
    <p:sldId xmlns:r="http://schemas.openxmlformats.org/officeDocument/2006/relationships" id="273" r:id="R709b6bd039aa49c6"/>
    <p:sldId xmlns:r="http://schemas.openxmlformats.org/officeDocument/2006/relationships" id="274" r:id="Rdf2ad537d5114b85"/>
    <p:sldId xmlns:r="http://schemas.openxmlformats.org/officeDocument/2006/relationships" id="275" r:id="Rdf1d5f7aa87b407d"/>
    <p:sldId xmlns:r="http://schemas.openxmlformats.org/officeDocument/2006/relationships" id="276" r:id="Rbd566d4887e943c7"/>
    <p:sldId xmlns:r="http://schemas.openxmlformats.org/officeDocument/2006/relationships" id="277" r:id="R2f2f044660434fe8"/>
    <p:sldId xmlns:r="http://schemas.openxmlformats.org/officeDocument/2006/relationships" id="278" r:id="Rc84a43e343da47d2"/>
    <p:sldId xmlns:r="http://schemas.openxmlformats.org/officeDocument/2006/relationships" id="279" r:id="Rcd7d5e7849974e05"/>
    <p:sldId xmlns:r="http://schemas.openxmlformats.org/officeDocument/2006/relationships" id="280" r:id="Rcd4f3929c79f4b17"/>
    <p:sldId xmlns:r="http://schemas.openxmlformats.org/officeDocument/2006/relationships" id="281" r:id="R345f3b7295cf45c4"/>
    <p:sldId xmlns:r="http://schemas.openxmlformats.org/officeDocument/2006/relationships" id="282" r:id="R9f225ad1df474d14"/>
    <p:sldId xmlns:r="http://schemas.openxmlformats.org/officeDocument/2006/relationships" id="283" r:id="Rd3e8cae0461b4bb6"/>
    <p:sldId xmlns:r="http://schemas.openxmlformats.org/officeDocument/2006/relationships" id="284" r:id="R86f1e4030da24f8a"/>
    <p:sldId xmlns:r="http://schemas.openxmlformats.org/officeDocument/2006/relationships" id="285" r:id="Ra9410090a37e44ae"/>
    <p:sldId xmlns:r="http://schemas.openxmlformats.org/officeDocument/2006/relationships" id="286" r:id="R0bcf8d91275b4cbc"/>
    <p:sldId xmlns:r="http://schemas.openxmlformats.org/officeDocument/2006/relationships" id="287" r:id="R3761178d165843f8"/>
    <p:sldId xmlns:r="http://schemas.openxmlformats.org/officeDocument/2006/relationships" id="288" r:id="R08f65eba3881427c"/>
    <p:sldId xmlns:r="http://schemas.openxmlformats.org/officeDocument/2006/relationships" id="289" r:id="Rd90668c5071b4c39"/>
    <p:sldId xmlns:r="http://schemas.openxmlformats.org/officeDocument/2006/relationships" id="290" r:id="R55cc1bde72b5436e"/>
    <p:sldId xmlns:r="http://schemas.openxmlformats.org/officeDocument/2006/relationships" id="291" r:id="Ra65a7a8e434e4c52"/>
    <p:sldId xmlns:r="http://schemas.openxmlformats.org/officeDocument/2006/relationships" id="292" r:id="R6854fdfcb7c64070"/>
    <p:sldId xmlns:r="http://schemas.openxmlformats.org/officeDocument/2006/relationships" id="293" r:id="R95038de03cfc4596"/>
    <p:sldId xmlns:r="http://schemas.openxmlformats.org/officeDocument/2006/relationships" id="294" r:id="R5e6269ee1b0449df"/>
    <p:sldId xmlns:r="http://schemas.openxmlformats.org/officeDocument/2006/relationships" id="295" r:id="R6dbf855007ec48f9"/>
    <p:sldId xmlns:r="http://schemas.openxmlformats.org/officeDocument/2006/relationships" id="296" r:id="R823dde34021d4620"/>
    <p:sldId xmlns:r="http://schemas.openxmlformats.org/officeDocument/2006/relationships" id="297" r:id="R7915b5404035401f"/>
    <p:sldId xmlns:r="http://schemas.openxmlformats.org/officeDocument/2006/relationships" id="298" r:id="R9b610566f922413a"/>
    <p:sldId xmlns:r="http://schemas.openxmlformats.org/officeDocument/2006/relationships" id="299" r:id="R7456d2d2f66c4042"/>
    <p:sldId xmlns:r="http://schemas.openxmlformats.org/officeDocument/2006/relationships" id="300" r:id="Rc2e5998d53cc499b"/>
    <p:sldId xmlns:r="http://schemas.openxmlformats.org/officeDocument/2006/relationships" id="301" r:id="R753869d8e1904a88"/>
    <p:sldId xmlns:r="http://schemas.openxmlformats.org/officeDocument/2006/relationships" id="302" r:id="Re8159eb5d4c84ac7"/>
    <p:sldId xmlns:r="http://schemas.openxmlformats.org/officeDocument/2006/relationships" id="303" r:id="R0d1c192ea56a4e2f"/>
    <p:sldId xmlns:r="http://schemas.openxmlformats.org/officeDocument/2006/relationships" id="304" r:id="Rfdc82c9e54684df6"/>
    <p:sldId xmlns:r="http://schemas.openxmlformats.org/officeDocument/2006/relationships" id="305" r:id="R150e149d4a8e4c78"/>
    <p:sldId xmlns:r="http://schemas.openxmlformats.org/officeDocument/2006/relationships" id="306" r:id="Rbe065e9556924ff0"/>
    <p:sldId xmlns:r="http://schemas.openxmlformats.org/officeDocument/2006/relationships" id="307" r:id="R97ee35a1782c4a66"/>
    <p:sldId xmlns:r="http://schemas.openxmlformats.org/officeDocument/2006/relationships" id="308" r:id="R0de8a51e708541a5"/>
    <p:sldId xmlns:r="http://schemas.openxmlformats.org/officeDocument/2006/relationships" id="309" r:id="Ra0eb22d32d174ff4"/>
    <p:sldId xmlns:r="http://schemas.openxmlformats.org/officeDocument/2006/relationships" id="310" r:id="Re23d1f11871e472d"/>
    <p:sldId xmlns:r="http://schemas.openxmlformats.org/officeDocument/2006/relationships" id="311" r:id="R4621488e277744c9"/>
    <p:sldId xmlns:r="http://schemas.openxmlformats.org/officeDocument/2006/relationships" id="312" r:id="Ra0adb8292d754f77"/>
    <p:sldId xmlns:r="http://schemas.openxmlformats.org/officeDocument/2006/relationships" id="313" r:id="R77cfc38729584af9"/>
    <p:sldId xmlns:r="http://schemas.openxmlformats.org/officeDocument/2006/relationships" id="314" r:id="R9cd3f416523e477b"/>
    <p:sldId xmlns:r="http://schemas.openxmlformats.org/officeDocument/2006/relationships" id="315" r:id="R6632bbe5a76e4de5"/>
  </p:sldIdLst>
  <p:sldSz cx="15240000" cy="8572500"/>
  <p:notesSz cx="6858000" cy="9144000"/>
  <p:embeddedFontLst>
    <p:embeddedFont>
      <p:font typeface="Droid Sans Fallback"/>
      <p:regular xmlns:r="http://schemas.openxmlformats.org/officeDocument/2006/relationships" r:id="Rf7cb01f2a1234f5c"/>
    </p:embeddedFont>
    <p:embeddedFont>
      <p:font typeface="Noto Sans"/>
      <p:regular xmlns:r="http://schemas.openxmlformats.org/officeDocument/2006/relationships" r:id="R10495c1d08454af6"/>
      <p:bold xmlns:r="http://schemas.openxmlformats.org/officeDocument/2006/relationships" r:id="Rd3f7159e04124988"/>
    </p:embeddedFont>
  </p:embeddedFon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0170c91987e4dbb" /><Relationship Type="http://schemas.openxmlformats.org/officeDocument/2006/relationships/slideMaster" Target="/ppt/slideMasters/slideMaster1.xml" Id="R6e94f98688c04377" /><Relationship Type="http://schemas.openxmlformats.org/officeDocument/2006/relationships/notesMaster" Target="/ppt/notesMasters/notesMaster1.xml" Id="R721e375d0c0d4fc8" /><Relationship Type="http://schemas.openxmlformats.org/officeDocument/2006/relationships/presProps" Target="/ppt/presProps.xml" Id="R142880ca19854c63" /><Relationship Type="http://schemas.openxmlformats.org/officeDocument/2006/relationships/tableStyles" Target="/ppt/tableStyles.xml" Id="R80a106576530411e" /><Relationship Type="http://schemas.openxmlformats.org/officeDocument/2006/relationships/font" Target="/ppt/fonts/font.dat" Id="Rf7cb01f2a1234f5c" /><Relationship Type="http://schemas.openxmlformats.org/officeDocument/2006/relationships/font" Target="/ppt/fonts/font2.dat" Id="R10495c1d08454af6" /><Relationship Type="http://schemas.openxmlformats.org/officeDocument/2006/relationships/font" Target="/ppt/fonts/font3.dat" Id="Rd3f7159e04124988" /><Relationship Type="http://schemas.openxmlformats.org/officeDocument/2006/relationships/slide" Target="/ppt/slides/slide1.xml" Id="Rc2f3cb968a1c4152" /><Relationship Type="http://schemas.openxmlformats.org/officeDocument/2006/relationships/slide" Target="/ppt/slides/slide2.xml" Id="Rae44f15490514ea1" /><Relationship Type="http://schemas.openxmlformats.org/officeDocument/2006/relationships/slide" Target="/ppt/slides/slide3.xml" Id="Ra616f90c673e48b9" /><Relationship Type="http://schemas.openxmlformats.org/officeDocument/2006/relationships/slide" Target="/ppt/slides/slide4.xml" Id="R0d857e7e290c4907" /><Relationship Type="http://schemas.openxmlformats.org/officeDocument/2006/relationships/slide" Target="/ppt/slides/slide5.xml" Id="Rf39f574c3ddf4434" /><Relationship Type="http://schemas.openxmlformats.org/officeDocument/2006/relationships/slide" Target="/ppt/slides/slide6.xml" Id="R1abbf8e6c2bb497f" /><Relationship Type="http://schemas.openxmlformats.org/officeDocument/2006/relationships/slide" Target="/ppt/slides/slide7.xml" Id="R3139be263e704c65" /><Relationship Type="http://schemas.openxmlformats.org/officeDocument/2006/relationships/slide" Target="/ppt/slides/slide8.xml" Id="Rf1d0fc8cbc844e0a" /><Relationship Type="http://schemas.openxmlformats.org/officeDocument/2006/relationships/slide" Target="/ppt/slides/slide9.xml" Id="R523e35d1f98643e8" /><Relationship Type="http://schemas.openxmlformats.org/officeDocument/2006/relationships/slide" Target="/ppt/slides/slide10.xml" Id="Rd1b18812e21c4f6f" /><Relationship Type="http://schemas.openxmlformats.org/officeDocument/2006/relationships/slide" Target="/ppt/slides/slide11.xml" Id="Rec569e32e6aa486a" /><Relationship Type="http://schemas.openxmlformats.org/officeDocument/2006/relationships/slide" Target="/ppt/slides/slide12.xml" Id="R7f96f5e31e5d45cb" /><Relationship Type="http://schemas.openxmlformats.org/officeDocument/2006/relationships/slide" Target="/ppt/slides/slide13.xml" Id="R402f2a65b3e240ac" /><Relationship Type="http://schemas.openxmlformats.org/officeDocument/2006/relationships/slide" Target="/ppt/slides/slide14.xml" Id="Ra3ce0c2c3fed4417" /><Relationship Type="http://schemas.openxmlformats.org/officeDocument/2006/relationships/slide" Target="/ppt/slides/slide15.xml" Id="R77871c6a8af54a75" /><Relationship Type="http://schemas.openxmlformats.org/officeDocument/2006/relationships/slide" Target="/ppt/slides/slide16.xml" Id="Re3be231310404cba" /><Relationship Type="http://schemas.openxmlformats.org/officeDocument/2006/relationships/slide" Target="/ppt/slides/slide17.xml" Id="Rd83f6747a56a4c12" /><Relationship Type="http://schemas.openxmlformats.org/officeDocument/2006/relationships/slide" Target="/ppt/slides/slide18.xml" Id="R709b6bd039aa49c6" /><Relationship Type="http://schemas.openxmlformats.org/officeDocument/2006/relationships/slide" Target="/ppt/slides/slide19.xml" Id="Rdf2ad537d5114b85" /><Relationship Type="http://schemas.openxmlformats.org/officeDocument/2006/relationships/slide" Target="/ppt/slides/slide20.xml" Id="Rdf1d5f7aa87b407d" /><Relationship Type="http://schemas.openxmlformats.org/officeDocument/2006/relationships/slide" Target="/ppt/slides/slide21.xml" Id="Rbd566d4887e943c7" /><Relationship Type="http://schemas.openxmlformats.org/officeDocument/2006/relationships/slide" Target="/ppt/slides/slide22.xml" Id="R2f2f044660434fe8" /><Relationship Type="http://schemas.openxmlformats.org/officeDocument/2006/relationships/slide" Target="/ppt/slides/slide23.xml" Id="Rc84a43e343da47d2" /><Relationship Type="http://schemas.openxmlformats.org/officeDocument/2006/relationships/slide" Target="/ppt/slides/slide24.xml" Id="Rcd7d5e7849974e05" /><Relationship Type="http://schemas.openxmlformats.org/officeDocument/2006/relationships/slide" Target="/ppt/slides/slide25.xml" Id="Rcd4f3929c79f4b17" /><Relationship Type="http://schemas.openxmlformats.org/officeDocument/2006/relationships/slide" Target="/ppt/slides/slide26.xml" Id="R345f3b7295cf45c4" /><Relationship Type="http://schemas.openxmlformats.org/officeDocument/2006/relationships/slide" Target="/ppt/slides/slide27.xml" Id="R9f225ad1df474d14" /><Relationship Type="http://schemas.openxmlformats.org/officeDocument/2006/relationships/slide" Target="/ppt/slides/slide28.xml" Id="Rd3e8cae0461b4bb6" /><Relationship Type="http://schemas.openxmlformats.org/officeDocument/2006/relationships/slide" Target="/ppt/slides/slide29.xml" Id="R86f1e4030da24f8a" /><Relationship Type="http://schemas.openxmlformats.org/officeDocument/2006/relationships/slide" Target="/ppt/slides/slide30.xml" Id="Ra9410090a37e44ae" /><Relationship Type="http://schemas.openxmlformats.org/officeDocument/2006/relationships/slide" Target="/ppt/slides/slide31.xml" Id="R0bcf8d91275b4cbc" /><Relationship Type="http://schemas.openxmlformats.org/officeDocument/2006/relationships/slide" Target="/ppt/slides/slide32.xml" Id="R3761178d165843f8" /><Relationship Type="http://schemas.openxmlformats.org/officeDocument/2006/relationships/slide" Target="/ppt/slides/slide33.xml" Id="R08f65eba3881427c" /><Relationship Type="http://schemas.openxmlformats.org/officeDocument/2006/relationships/slide" Target="/ppt/slides/slide34.xml" Id="Rd90668c5071b4c39" /><Relationship Type="http://schemas.openxmlformats.org/officeDocument/2006/relationships/slide" Target="/ppt/slides/slide35.xml" Id="R55cc1bde72b5436e" /><Relationship Type="http://schemas.openxmlformats.org/officeDocument/2006/relationships/slide" Target="/ppt/slides/slide36.xml" Id="Ra65a7a8e434e4c52" /><Relationship Type="http://schemas.openxmlformats.org/officeDocument/2006/relationships/slide" Target="/ppt/slides/slide37.xml" Id="R6854fdfcb7c64070" /><Relationship Type="http://schemas.openxmlformats.org/officeDocument/2006/relationships/slide" Target="/ppt/slides/slide38.xml" Id="R95038de03cfc4596" /><Relationship Type="http://schemas.openxmlformats.org/officeDocument/2006/relationships/slide" Target="/ppt/slides/slide39.xml" Id="R5e6269ee1b0449df" /><Relationship Type="http://schemas.openxmlformats.org/officeDocument/2006/relationships/slide" Target="/ppt/slides/slide40.xml" Id="R6dbf855007ec48f9" /><Relationship Type="http://schemas.openxmlformats.org/officeDocument/2006/relationships/slide" Target="/ppt/slides/slide41.xml" Id="R823dde34021d4620" /><Relationship Type="http://schemas.openxmlformats.org/officeDocument/2006/relationships/slide" Target="/ppt/slides/slide42.xml" Id="R7915b5404035401f" /><Relationship Type="http://schemas.openxmlformats.org/officeDocument/2006/relationships/slide" Target="/ppt/slides/slide43.xml" Id="R9b610566f922413a" /><Relationship Type="http://schemas.openxmlformats.org/officeDocument/2006/relationships/slide" Target="/ppt/slides/slide44.xml" Id="R7456d2d2f66c4042" /><Relationship Type="http://schemas.openxmlformats.org/officeDocument/2006/relationships/slide" Target="/ppt/slides/slide45.xml" Id="Rc2e5998d53cc499b" /><Relationship Type="http://schemas.openxmlformats.org/officeDocument/2006/relationships/slide" Target="/ppt/slides/slide46.xml" Id="R753869d8e1904a88" /><Relationship Type="http://schemas.openxmlformats.org/officeDocument/2006/relationships/slide" Target="/ppt/slides/slide47.xml" Id="Re8159eb5d4c84ac7" /><Relationship Type="http://schemas.openxmlformats.org/officeDocument/2006/relationships/slide" Target="/ppt/slides/slide48.xml" Id="R0d1c192ea56a4e2f" /><Relationship Type="http://schemas.openxmlformats.org/officeDocument/2006/relationships/slide" Target="/ppt/slides/slide49.xml" Id="Rfdc82c9e54684df6" /><Relationship Type="http://schemas.openxmlformats.org/officeDocument/2006/relationships/slide" Target="/ppt/slides/slide50.xml" Id="R150e149d4a8e4c78" /><Relationship Type="http://schemas.openxmlformats.org/officeDocument/2006/relationships/slide" Target="/ppt/slides/slide51.xml" Id="Rbe065e9556924ff0" /><Relationship Type="http://schemas.openxmlformats.org/officeDocument/2006/relationships/slide" Target="/ppt/slides/slide52.xml" Id="R97ee35a1782c4a66" /><Relationship Type="http://schemas.openxmlformats.org/officeDocument/2006/relationships/slide" Target="/ppt/slides/slide53.xml" Id="R0de8a51e708541a5" /><Relationship Type="http://schemas.openxmlformats.org/officeDocument/2006/relationships/slide" Target="/ppt/slides/slide54.xml" Id="Ra0eb22d32d174ff4" /><Relationship Type="http://schemas.openxmlformats.org/officeDocument/2006/relationships/slide" Target="/ppt/slides/slide55.xml" Id="Re23d1f11871e472d" /><Relationship Type="http://schemas.openxmlformats.org/officeDocument/2006/relationships/slide" Target="/ppt/slides/slide56.xml" Id="R4621488e277744c9" /><Relationship Type="http://schemas.openxmlformats.org/officeDocument/2006/relationships/slide" Target="/ppt/slides/slide57.xml" Id="Ra0adb8292d754f77" /><Relationship Type="http://schemas.openxmlformats.org/officeDocument/2006/relationships/slide" Target="/ppt/slides/slide58.xml" Id="R77cfc38729584af9" /><Relationship Type="http://schemas.openxmlformats.org/officeDocument/2006/relationships/slide" Target="/ppt/slides/slide59.xml" Id="R9cd3f416523e477b" /><Relationship Type="http://schemas.openxmlformats.org/officeDocument/2006/relationships/slide" Target="/ppt/slides/slide60.xml" Id="R6632bbe5a76e4de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3121f71f8804fa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84f27cb2eaf48f9" /><Relationship Type="http://schemas.openxmlformats.org/officeDocument/2006/relationships/notesMaster" Target="/ppt/notesMasters/notesMaster1.xml" Id="R79bc97a3eaba4e9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483347036a42f4" /><Relationship Type="http://schemas.openxmlformats.org/officeDocument/2006/relationships/notesMaster" Target="/ppt/notesMasters/notesMaster1.xml" Id="Rbcce12186d5348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2ae75b7b014cdc" /><Relationship Type="http://schemas.openxmlformats.org/officeDocument/2006/relationships/notesMaster" Target="/ppt/notesMasters/notesMaster1.xml" Id="Rc75b0093659246a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556c6e112734699" /><Relationship Type="http://schemas.openxmlformats.org/officeDocument/2006/relationships/notesMaster" Target="/ppt/notesMasters/notesMaster1.xml" Id="R442e807542824d7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6523711e5c4480a" /><Relationship Type="http://schemas.openxmlformats.org/officeDocument/2006/relationships/notesMaster" Target="/ppt/notesMasters/notesMaster1.xml" Id="Rf54e742299a6485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841218d68af4e93" /><Relationship Type="http://schemas.openxmlformats.org/officeDocument/2006/relationships/notesMaster" Target="/ppt/notesMasters/notesMaster1.xml" Id="Rf1b7d38aa9bb4ca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deb328c41f14283" /><Relationship Type="http://schemas.openxmlformats.org/officeDocument/2006/relationships/notesMaster" Target="/ppt/notesMasters/notesMaster1.xml" Id="Re61da458e7ed4b6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5584bf9a07e4baf" /><Relationship Type="http://schemas.openxmlformats.org/officeDocument/2006/relationships/notesMaster" Target="/ppt/notesMasters/notesMaster1.xml" Id="R80d4f1c2b2e2437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0e911107a8f463f" /><Relationship Type="http://schemas.openxmlformats.org/officeDocument/2006/relationships/notesMaster" Target="/ppt/notesMasters/notesMaster1.xml" Id="R7754c5078f1148e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e5e6f44687c4749" /><Relationship Type="http://schemas.openxmlformats.org/officeDocument/2006/relationships/notesMaster" Target="/ppt/notesMasters/notesMaster1.xml" Id="Ra3103eac93c94b1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2ca8d15651843ca" /><Relationship Type="http://schemas.openxmlformats.org/officeDocument/2006/relationships/notesMaster" Target="/ppt/notesMasters/notesMaster1.xml" Id="R8da49b079c13479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c4a795872bc4106" /><Relationship Type="http://schemas.openxmlformats.org/officeDocument/2006/relationships/notesMaster" Target="/ppt/notesMasters/notesMaster1.xml" Id="R59f5ebcc8a18406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83cf35b64824bcf" /><Relationship Type="http://schemas.openxmlformats.org/officeDocument/2006/relationships/notesMaster" Target="/ppt/notesMasters/notesMaster1.xml" Id="Rcb4dc994eb9b44e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7965eaa5bff46dd" /><Relationship Type="http://schemas.openxmlformats.org/officeDocument/2006/relationships/notesMaster" Target="/ppt/notesMasters/notesMaster1.xml" Id="R937d7772ecc64f2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9b1f71fd25b4ee7" /><Relationship Type="http://schemas.openxmlformats.org/officeDocument/2006/relationships/notesMaster" Target="/ppt/notesMasters/notesMaster1.xml" Id="Rb2d5c48c87fb45e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8ac8ceca38f4160" /><Relationship Type="http://schemas.openxmlformats.org/officeDocument/2006/relationships/notesMaster" Target="/ppt/notesMasters/notesMaster1.xml" Id="R0b589a000e0f45a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41e8387cf9e412c" /><Relationship Type="http://schemas.openxmlformats.org/officeDocument/2006/relationships/notesMaster" Target="/ppt/notesMasters/notesMaster1.xml" Id="Rf71c79595f6a4df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1b5182008d54c48" /><Relationship Type="http://schemas.openxmlformats.org/officeDocument/2006/relationships/notesMaster" Target="/ppt/notesMasters/notesMaster1.xml" Id="R4828ece2382441a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d93fd2f4dff4ce5" /><Relationship Type="http://schemas.openxmlformats.org/officeDocument/2006/relationships/notesMaster" Target="/ppt/notesMasters/notesMaster1.xml" Id="R33c983cf923a429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3bd7a75366f40de" /><Relationship Type="http://schemas.openxmlformats.org/officeDocument/2006/relationships/notesMaster" Target="/ppt/notesMasters/notesMaster1.xml" Id="Rf7ae8f7cf77e48e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69fc38ece0e4931" /><Relationship Type="http://schemas.openxmlformats.org/officeDocument/2006/relationships/notesMaster" Target="/ppt/notesMasters/notesMaster1.xml" Id="R5abc13299c0947b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86985f9ce7a4135" /><Relationship Type="http://schemas.openxmlformats.org/officeDocument/2006/relationships/notesMaster" Target="/ppt/notesMasters/notesMaster1.xml" Id="R57ba25535c20445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529625b91634427" /><Relationship Type="http://schemas.openxmlformats.org/officeDocument/2006/relationships/notesMaster" Target="/ppt/notesMasters/notesMaster1.xml" Id="Recd799a5cfc9474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4a6a562f0154fc6" /><Relationship Type="http://schemas.openxmlformats.org/officeDocument/2006/relationships/notesMaster" Target="/ppt/notesMasters/notesMaster1.xml" Id="Re7fae3952a1b4aa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d65cf9e86494e4c" /><Relationship Type="http://schemas.openxmlformats.org/officeDocument/2006/relationships/notesMaster" Target="/ppt/notesMasters/notesMaster1.xml" Id="R76bd7d6e67dd427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b5ffa576e2540b8" /><Relationship Type="http://schemas.openxmlformats.org/officeDocument/2006/relationships/notesMaster" Target="/ppt/notesMasters/notesMaster1.xml" Id="Rcc610709df0a438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00ea055078e48a9" /><Relationship Type="http://schemas.openxmlformats.org/officeDocument/2006/relationships/notesMaster" Target="/ppt/notesMasters/notesMaster1.xml" Id="Rb080b027f0614a0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ce46105089c4291" /><Relationship Type="http://schemas.openxmlformats.org/officeDocument/2006/relationships/notesMaster" Target="/ppt/notesMasters/notesMaster1.xml" Id="R315a9d516ca845f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fcf4a0547134160" /><Relationship Type="http://schemas.openxmlformats.org/officeDocument/2006/relationships/notesMaster" Target="/ppt/notesMasters/notesMaster1.xml" Id="Rfeee6eff2218448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ff6779031974eb7" /><Relationship Type="http://schemas.openxmlformats.org/officeDocument/2006/relationships/notesMaster" Target="/ppt/notesMasters/notesMaster1.xml" Id="R449fb61fa864421e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1e3f1fad2604970" /><Relationship Type="http://schemas.openxmlformats.org/officeDocument/2006/relationships/notesMaster" Target="/ppt/notesMasters/notesMaster1.xml" Id="Ra975c94bba6f4884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a6aac304e61488b" /><Relationship Type="http://schemas.openxmlformats.org/officeDocument/2006/relationships/notesMaster" Target="/ppt/notesMasters/notesMaster1.xml" Id="R08ae99ce171f4190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0d7e99764e624875" /><Relationship Type="http://schemas.openxmlformats.org/officeDocument/2006/relationships/notesMaster" Target="/ppt/notesMasters/notesMaster1.xml" Id="Re84f8c789b71455e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a781a22945884578" /><Relationship Type="http://schemas.openxmlformats.org/officeDocument/2006/relationships/notesMaster" Target="/ppt/notesMasters/notesMaster1.xml" Id="R2a156170bfbd492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3a686d185fa745a0" /><Relationship Type="http://schemas.openxmlformats.org/officeDocument/2006/relationships/notesMaster" Target="/ppt/notesMasters/notesMaster1.xml" Id="R4d23331627744ad0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b7721fc2e864b36" /><Relationship Type="http://schemas.openxmlformats.org/officeDocument/2006/relationships/notesMaster" Target="/ppt/notesMasters/notesMaster1.xml" Id="Re6d059ae5b98467b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88354c4f585042e1" /><Relationship Type="http://schemas.openxmlformats.org/officeDocument/2006/relationships/notesMaster" Target="/ppt/notesMasters/notesMaster1.xml" Id="R4059c51ad6bc4dba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dc6397ab294b426c" /><Relationship Type="http://schemas.openxmlformats.org/officeDocument/2006/relationships/notesMaster" Target="/ppt/notesMasters/notesMaster1.xml" Id="R1ae964df318a41de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105f57f896044529" /><Relationship Type="http://schemas.openxmlformats.org/officeDocument/2006/relationships/notesMaster" Target="/ppt/notesMasters/notesMaster1.xml" Id="R27723bbe93294434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32565ed55cf24c46" /><Relationship Type="http://schemas.openxmlformats.org/officeDocument/2006/relationships/notesMaster" Target="/ppt/notesMasters/notesMaster1.xml" Id="R16f903e6fa20428b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e97401b9b2b1468c" /><Relationship Type="http://schemas.openxmlformats.org/officeDocument/2006/relationships/notesMaster" Target="/ppt/notesMasters/notesMaster1.xml" Id="R670dd433f9254cdc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3a632c7ad6474cd5" /><Relationship Type="http://schemas.openxmlformats.org/officeDocument/2006/relationships/notesMaster" Target="/ppt/notesMasters/notesMaster1.xml" Id="R2162d2ce2cf44bcd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602daca120ea4b69" /><Relationship Type="http://schemas.openxmlformats.org/officeDocument/2006/relationships/notesMaster" Target="/ppt/notesMasters/notesMaster1.xml" Id="Rae6c971e2bda47d1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0c2e307676984c6e" /><Relationship Type="http://schemas.openxmlformats.org/officeDocument/2006/relationships/notesMaster" Target="/ppt/notesMasters/notesMaster1.xml" Id="Re5f58847c0ad4ec2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63bd88453ab74641" /><Relationship Type="http://schemas.openxmlformats.org/officeDocument/2006/relationships/notesMaster" Target="/ppt/notesMasters/notesMaster1.xml" Id="R26de58629b294bbc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f61fbe387b5441cf" /><Relationship Type="http://schemas.openxmlformats.org/officeDocument/2006/relationships/notesMaster" Target="/ppt/notesMasters/notesMaster1.xml" Id="Re6e66bcb26d4498e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790a444e47b64c4b" /><Relationship Type="http://schemas.openxmlformats.org/officeDocument/2006/relationships/notesMaster" Target="/ppt/notesMasters/notesMaster1.xml" Id="R897b8e23321348dc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ae21ce45f94d4079" /><Relationship Type="http://schemas.openxmlformats.org/officeDocument/2006/relationships/notesMaster" Target="/ppt/notesMasters/notesMaster1.xml" Id="Rce99b7cc80404b08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5ee3d584959b47d1" /><Relationship Type="http://schemas.openxmlformats.org/officeDocument/2006/relationships/notesMaster" Target="/ppt/notesMasters/notesMaster1.xml" Id="R8468ba88119a4486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2782b667771841c8" /><Relationship Type="http://schemas.openxmlformats.org/officeDocument/2006/relationships/notesMaster" Target="/ppt/notesMasters/notesMaster1.xml" Id="R9eca0e6f055e416f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67a73dff00dd4efa" /><Relationship Type="http://schemas.openxmlformats.org/officeDocument/2006/relationships/notesMaster" Target="/ppt/notesMasters/notesMaster1.xml" Id="R875cb7f6ee7f4009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a612044660994e09" /><Relationship Type="http://schemas.openxmlformats.org/officeDocument/2006/relationships/notesMaster" Target="/ppt/notesMasters/notesMaster1.xml" Id="R354905a2b175410e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1ffa12170ad94b01" /><Relationship Type="http://schemas.openxmlformats.org/officeDocument/2006/relationships/notesMaster" Target="/ppt/notesMasters/notesMaster1.xml" Id="R1a33432b4bdc49b1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352b3bc010c240cb" /><Relationship Type="http://schemas.openxmlformats.org/officeDocument/2006/relationships/notesMaster" Target="/ppt/notesMasters/notesMaster1.xml" Id="R0b5884b677634734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123082447a7f49a1" /><Relationship Type="http://schemas.openxmlformats.org/officeDocument/2006/relationships/notesMaster" Target="/ppt/notesMasters/notesMaster1.xml" Id="Rb6a3762c22624753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0fb207bbd43a4630" /><Relationship Type="http://schemas.openxmlformats.org/officeDocument/2006/relationships/notesMaster" Target="/ppt/notesMasters/notesMaster1.xml" Id="R309802c89d514025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7dcc1e01fdd04a0c" /><Relationship Type="http://schemas.openxmlformats.org/officeDocument/2006/relationships/notesMaster" Target="/ppt/notesMasters/notesMaster1.xml" Id="R88392d6a7ec342ea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50ca4fca1c2c47b7" /><Relationship Type="http://schemas.openxmlformats.org/officeDocument/2006/relationships/notesMaster" Target="/ppt/notesMasters/notesMaster1.xml" Id="R809ffed39d6e4845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557f1971ba9c43c7" /><Relationship Type="http://schemas.openxmlformats.org/officeDocument/2006/relationships/notesMaster" Target="/ppt/notesMasters/notesMaster1.xml" Id="Rf4106169b893404c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1ec2f98666cd48c8" /><Relationship Type="http://schemas.openxmlformats.org/officeDocument/2006/relationships/notesMaster" Target="/ppt/notesMasters/notesMaster1.xml" Id="R149cdc34fcaa42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이력 기반</a:t>
            </a:r>
          </a:p>
          <a:p xmlns:a="http://schemas.openxmlformats.org/drawingml/2006/main">
            <a:r>
              <a:t>가정의학과 의사 → 카카오헬스케어 의료 AI 업무 → 중국 경험 → 테니스와 학습이라는 인간적인 면으로 마무리한다.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How would you describe your background?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should I know about you?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이력 기반</a:t>
            </a:r>
          </a:p>
          <a:p xmlns:a="http://schemas.openxmlformats.org/drawingml/2006/main">
            <a:r>
              <a:t>Clinical Intelligence Lead 역할을 먼저 쉽게 풀어 말한다. 외래 직전 의사가 필요한 정보라는 구체 예시를 든다.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is the most important part of your role?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Who do you work with?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일상 초안</a:t>
            </a:r>
          </a:p>
          <a:p xmlns:a="http://schemas.openxmlformats.org/drawingml/2006/main">
            <a:r>
              <a:t>일정과 뉴스 확인 → 팀 회의 → 저녁 운동이나 가족 시간. 매일 완벽히 지킨다는 표현은 피한다.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is the busiest part of your day?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do you unwind after work?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진행 업무 기반</a:t>
            </a:r>
          </a:p>
          <a:p xmlns:a="http://schemas.openxmlformats.org/drawingml/2006/main">
            <a:r>
              <a:t>외래 대화를 기록 초안으로 만드는 프로젝트. 개발 목표와 검증 과정을 말하고, 완료 성과나 정확도 숫자는 만들어 넣지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problem does the project try to solve?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have you learned from the project?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업무 기반 재구성</a:t>
            </a:r>
          </a:p>
          <a:p xmlns:a="http://schemas.openxmlformats.org/drawingml/2006/main">
            <a:r>
              <a:t>환자 요약 화면을 두고 의견 불일치 → 가상의 재진 환자 시나리오로 구체화 → 첫 화면과 상세 화면 구분. 회의 사건은 연습용이다.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Describe a difficult conversation with colleagues.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did you get a team to agree on a plan?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경력 기반 의견</a:t>
            </a:r>
          </a:p>
          <a:p xmlns:a="http://schemas.openxmlformats.org/drawingml/2006/main">
            <a:r>
              <a:t>병원에서 얻는 한 시점 정보와 생활 속 연속 데이터를 비교한다. CGM을 쉽게 설명하고 환자에게 의미 있는 해석을 강조한다.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Compare healthcare in the past with healthcare today.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change has affected your work most?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이력 기반</a:t>
            </a:r>
          </a:p>
          <a:p xmlns:a="http://schemas.openxmlformats.org/drawingml/2006/main">
            <a:r>
              <a:t>상하이 쑤저우 우시와 연결된 생활과 업무 → 낯선 환경 → 언어와 조직 이해 → 한국 복귀 후에도 이어지는 시야.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did living abroad teach you?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did your experience in China change you?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생활 기반 연습 상황</a:t>
            </a:r>
          </a:p>
          <a:p xmlns:a="http://schemas.openxmlformats.org/drawingml/2006/main">
            <a:r>
              <a:t>휴대전화 결제 등록이라는 구체적 장면. 중국 거주는 사실이며 등록 실패와 동료 도움은 연습용 사건이다.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was hard to get used to in China?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Tell me about someone helping you settle 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경험 기반 의견 초안</a:t>
            </a:r>
          </a:p>
          <a:p xmlns:a="http://schemas.openxmlformats.org/drawingml/2006/main">
            <a:r>
              <a:t>국가 전체를 단정하지 않고 내가 함께 일한 일부 팀으로 범위를 제한한다. 속도와 검증의 균형을 예시로 설명한다.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Did people approach projects differently?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working style would you like to keep?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언어 경험 기반 재구성</a:t>
            </a:r>
          </a:p>
          <a:p xmlns:a="http://schemas.openxmlformats.org/drawingml/2006/main">
            <a:r>
              <a:t>구체적인 납기 확인 장면을 연습한다. 확정되지 않은 실제 과거 사건으로 오인하지 않도록 구분한다.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When have you needed to clarify what someone meant?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do you do when a conversation is unclear?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이력 기반</a:t>
            </a:r>
          </a:p>
          <a:p xmlns:a="http://schemas.openxmlformats.org/drawingml/2006/main">
            <a:r>
              <a:t>우시에서 국제의료센터를 이끈 경력에 집중한다. 확인되지 않은 관광 명소 방문이나 거주 주소는 넣지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Would you like to revisit a city where you lived?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makes Wuxi special to you?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확인된 학습 목표</a:t>
            </a:r>
          </a:p>
          <a:p xmlns:a="http://schemas.openxmlformats.org/drawingml/2006/main">
            <a:r>
              <a:t>같은 개인 이야기를 두 언어로 준비한다. 실제 발음과 즉흥성을 기르기 위해 키워드 재구성 및 녹음은 앞으로의 학습법으로 설명한다.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Why do you want to maintain your Chinese?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can you fit language learning into a busy schedule?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확인된 합격과 향후 계획</a:t>
            </a:r>
          </a:p>
          <a:p xmlns:a="http://schemas.openxmlformats.org/drawingml/2006/main">
            <a:r>
              <a:t>KAIST 합격과 2027년 등록 예정을 구분한다. 재직을 유지하며 임상 문제를 연구로 연결하려는 동기를 설명한다.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Why do you want to study again?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will you balance studying and working?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확인된 관심과 학습 계획</a:t>
            </a:r>
          </a:p>
          <a:p xmlns:a="http://schemas.openxmlformats.org/drawingml/2006/main">
            <a:r>
              <a:t>의사 임원이지만 코딩은 초보. 표 데이터 읽기와 투자분석을 목표로 작은 문제부터 접근한다. 완성된 프로그램은 주장하지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Why are you interested in coding?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would you like to build with Python?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확인된 관심 기반</a:t>
            </a:r>
          </a:p>
          <a:p xmlns:a="http://schemas.openxmlformats.org/drawingml/2006/main">
            <a:r>
              <a:t>돈과 산업 이해라는 솔직한 두 동기. AI 반도체 의료 관심, 확신과 근거 구분. 보유액 수익률 종목 추천은 넣지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Why are you interested in investing?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do you choose a topic to research?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확인된 관심 기반</a:t>
            </a:r>
          </a:p>
          <a:p xmlns:a="http://schemas.openxmlformats.org/drawingml/2006/main">
            <a:r>
              <a:t>조선업 질문을 경제 연구 취미로 활용한다. 노후 선박 교체와 생산능력의 관계를 관찰하는 학습 과정이며 전망을 확정하지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makes an industry interesting to you?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do you study a complicated subject?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확인된 관심 기반</a:t>
            </a:r>
          </a:p>
          <a:p xmlns:a="http://schemas.openxmlformats.org/drawingml/2006/main">
            <a:r>
              <a:t>The Lessons of History에 대한 관심은 확인되지만 완독은 확인되지 않았다. 읽고 싶은 책이라고 말한다.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Why are you interested in history?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do you choose something to read?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확인된 희망 기반</a:t>
            </a:r>
          </a:p>
          <a:p xmlns:a="http://schemas.openxmlformats.org/drawingml/2006/main">
            <a:r>
              <a:t>의료 AI 리더십과 박사 연구, 실제 의료진이 쓰는 서비스라는 방향. 학위 완료 시점이나 성공을 확약하지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would make you feel proud of your future?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might your career develop?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확인된 취미 기반</a:t>
            </a:r>
          </a:p>
          <a:p xmlns:a="http://schemas.openxmlformats.org/drawingml/2006/main">
            <a:r>
              <a:t>2026년 여름 시작한 초보 테니스. 아직 능숙하지 않은 점, 집중하는 재미, 벽치기 장소를 찾아본 관심까지 활용한다.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Why did you take up tennis?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do you like and dislike about the sport?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취미 기반 연습 상황</a:t>
            </a:r>
          </a:p>
          <a:p xmlns:a="http://schemas.openxmlformats.org/drawingml/2006/main">
            <a:r>
              <a:t>공을 세게 치려다 연속 실수 → 코치의 발 위치 조언 → 한 번의 안정적인 랠리. 레슨 사건은 확인되지 않은 연습 장면이다.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Describe a time you made a small improvement.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did a beginner experience teach you?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확인된 관심 기반 일상 초안</a:t>
            </a:r>
          </a:p>
          <a:p xmlns:a="http://schemas.openxmlformats.org/drawingml/2006/main">
            <a:r>
              <a:t>운동 강도보다 회복과 지속성을 중시하는 변화. 재활과 가동성 관심은 사실이나 확정 운동 처방으로 쓰지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Do you exercise differently now than before?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matters most when you choose a workout?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확인 경험 기반 개인화 초안</a:t>
            </a:r>
          </a:p>
          <a:p xmlns:a="http://schemas.openxmlformats.org/drawingml/2006/main">
            <a:r>
              <a:t>오른쪽 무릎 불안정감과 움직임 고민은 확인. 치료 성공이나 완치 주장은 하지 않고 운동 관점을 바꾼 점을 말한다.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Have you had to change your plans because of discomfort?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have you learned from a physical setback?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확인된 목표</a:t>
            </a:r>
          </a:p>
          <a:p xmlns:a="http://schemas.openxmlformats.org/drawingml/2006/main">
            <a:r>
              <a:t>수영 자전거 달리기의 결합에 관심. 이미 완주한 선수처럼 말하지 않는다. 일정과 회복을 고려하는 장기 계획이다.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Why does a triathlon appeal to you?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would you prepare for a demanding event?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확인된 사용 관심 기반</a:t>
            </a:r>
          </a:p>
          <a:p xmlns:a="http://schemas.openxmlformats.org/drawingml/2006/main">
            <a:r>
              <a:t>가민 데이터 수면과 HRV 관심. 한 수치로 운동 여부를 확정하지 않고 몸 상태를 함께 보는 자신의 태도를 설명한다.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do you look at on your fitness device?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are the limits of tracking everything?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가족 맥락 기반 일상 초안</a:t>
            </a:r>
          </a:p>
          <a:p xmlns:a="http://schemas.openxmlformats.org/drawingml/2006/main">
            <a:r>
              <a:t>가족 구성 숫자를 임의로 정하지 않는다. 함께 식사하고 아이 이야기를 듣는 장면으로 감정과 일상성을 살린다.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do you usually talk about with your family?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Why is family time important to you?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확인된 가족 맥락 기반</a:t>
            </a:r>
          </a:p>
          <a:p xmlns:a="http://schemas.openxmlformats.org/drawingml/2006/main">
            <a:r>
              <a:t>첫째의 외교관 관심과 중국 생활 경험. 특정 대화 장면은 재구성, 합격 결과는 주장하지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have you learned from your child?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do you support a family member’s goals?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주거 묘사 연습 상황</a:t>
            </a:r>
          </a:p>
          <a:p xmlns:a="http://schemas.openxmlformats.org/drawingml/2006/main">
            <a:r>
              <a:t>실제 거주 형태와 배치는 확인되지 않았다. 가족과 사는 아파트와 책상이 있는 조용한 공간을 연습 설정으로 쓴다.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do you usually do in your favorite room?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makes your home comfortable?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선호 개인화 초안</a:t>
            </a:r>
          </a:p>
          <a:p xmlns:a="http://schemas.openxmlformats.org/drawingml/2006/main">
            <a:r>
              <a:t>희망형 질문으로 운동 가족 독서의 균형을 말한다. 실제 반복 습관으로 단정하지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Would you rather go out or stay home on a free day?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do you recharge after a busy week?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생활 문제 연습 상황</a:t>
            </a:r>
          </a:p>
          <a:p xmlns:a="http://schemas.openxmlformats.org/drawingml/2006/main">
            <a:r>
              <a:t>온라인 회의 직전 연결 끊김 → 휴대전화 연결로 우선 대응 → 통신사 문의. 실제 사건으로 확인되지 않았다.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Describe a time technology interrupted your plans.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did you do when your internet stopped working?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장소 묘사 연습 상황</a:t>
            </a:r>
          </a:p>
          <a:p xmlns:a="http://schemas.openxmlformats.org/drawingml/2006/main">
            <a:r>
              <a:t>집 근처 하천 산책로라는 설정. 탄천 러닝 장소를 찾아본 관심은 있지만 실제 상시 방문 장소로 확정하지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do people do there?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Why would you choose a walking path over a busy shopping area?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식당 묘사 연습 상황</a:t>
            </a:r>
          </a:p>
          <a:p xmlns:a="http://schemas.openxmlformats.org/drawingml/2006/main">
            <a:r>
              <a:t>메뉴와 대화 가능한 소음 수준을 구체화한다. 실제 단골 식당 이름이나 방문 빈도는 만들지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do you usually order at a casual restaurant?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matters more to you than a restaurant’s popularity?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요리 경험 연습 상황</a:t>
            </a:r>
          </a:p>
          <a:p xmlns:a="http://schemas.openxmlformats.org/drawingml/2006/main">
            <a:r>
              <a:t>볶음밥 재료를 작게 썰기 → 한꺼번에 넣어 질어짐 → 순서 변경. 요리 습관이나 실제 사건은 미확인이다.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Have you made a mistake while cooking?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Describe a simple dish you could prepare.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관심 기반 선호 초안</a:t>
            </a:r>
          </a:p>
          <a:p xmlns:a="http://schemas.openxmlformats.org/drawingml/2006/main">
            <a:r>
              <a:t>양평 카페 활용 고민과 연결하되 매장 성공을 주장하지 않는다. 방문객 시선에서 좌석 소음 접근성을 말한다.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Would you prefer a famous café or a quiet one?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would you change about an uncomfortable café?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소비 습관 연습 초안</a:t>
            </a:r>
          </a:p>
          <a:p xmlns:a="http://schemas.openxmlformats.org/drawingml/2006/main">
            <a:r>
              <a:t>운동용품 구매 시 규격과 반품 조건 확인. 특정 구매 성공 경험 없이 일반 비교를 개인화한다.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are the advantages and drawbacks of online shopping?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would you check before buying sports equipment?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이동 경험 연습 상황</a:t>
            </a:r>
          </a:p>
          <a:p xmlns:a="http://schemas.openxmlformats.org/drawingml/2006/main">
            <a:r>
              <a:t>회의 이동 중 교통 정체 → 도착예정 공유 → 버퍼 계획. 실제 통근 노선이나 차량 사고는 넣지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do you do if you might arrive late?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would you choose between driving and public transport?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돌발 주제 연습 초안</a:t>
            </a:r>
          </a:p>
          <a:p xmlns:a="http://schemas.openxmlformats.org/drawingml/2006/main">
            <a:r>
              <a:t>포장재 증가 → 내용물 비우기와 재질 확인 → 번거로움. 지역별 실제 규정이라고 단정하지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makes recycling inconvenient?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could you reduce waste in everyday life?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확인 경험과 여행 희망</a:t>
            </a:r>
          </a:p>
          <a:p xmlns:a="http://schemas.openxmlformats.org/drawingml/2006/main">
            <a:r>
              <a:t>중국 거주가 가족 경험과 연결됨. 앞으로 다시 방문할 여행으로 구성하고 실제 최근 여행을 만들지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Would you rather revisit a familiar place or try somewhere new?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would make a family trip meaningful?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여행 습관 연습 초안</a:t>
            </a:r>
          </a:p>
          <a:p xmlns:a="http://schemas.openxmlformats.org/drawingml/2006/main">
            <a:r>
              <a:t>업무 자료와 연결 수단 중심의 출장, 속도와 여유를 고려하는 가족 여행. 구체 패킹 목록을 말한다.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would you pack first?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do you avoid overplanning a trip?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날씨 관련 연습 상황</a:t>
            </a:r>
          </a:p>
          <a:p xmlns:a="http://schemas.openxmlformats.org/drawingml/2006/main">
            <a:r>
              <a:t>야외 테니스 약속 → 예상보다 강한 비 → 실내 대안 또는 일정 변경 → 감정 변화.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do you do when rain interrupts an outdoor activity?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Which weather makes exercising more difficult?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확인된 사용 관심 기반</a:t>
            </a:r>
          </a:p>
          <a:p xmlns:a="http://schemas.openxmlformats.org/drawingml/2006/main">
            <a:r>
              <a:t>자료 정리와 언어 학습의 초안에 도움. 원문 확인과 책임이라는 자신의 작업 방식으로 설명한다.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How do you use AI in everyday tasks?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do you still prefer to check yourself?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개인 의견</a:t>
            </a:r>
          </a:p>
          <a:p xmlns:a="http://schemas.openxmlformats.org/drawingml/2006/main">
            <a:r>
              <a:t>의료 AI 업무 맥락을 활용하되 법률이나 회사 정책을 단정하지 않는다. 수집 목적 최소 정보 설명을 자신의 원칙으로 제시한다.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How do you think about convenience and privacy?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makes you trust a digital service?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확인된 관심 기반 의견</a:t>
            </a:r>
          </a:p>
          <a:p xmlns:a="http://schemas.openxmlformats.org/drawingml/2006/main">
            <a:r>
              <a:t>의사 디지털헬스 배경으로 돌봄에 관심. 병원 밖의 생활 지원과 의료 연결을 구체적으로 설명한다.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How could communities better support older adults?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role could technology play in care?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가상 상황</a:t>
            </a:r>
          </a:p>
          <a:p xmlns:a="http://schemas.openxmlformats.org/drawingml/2006/main">
            <a:r>
              <a:t>역할 지시: 처음 방문할 테니스장에 전화해 3가지 이상 질문. 빈 시간 장비 비용을 묻고 일방적으로 예약 확정하지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Ask about a beginner lesson and what you should bring.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Find out about court access, equipment, and fees.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가상 상황</a:t>
            </a:r>
          </a:p>
          <a:p xmlns:a="http://schemas.openxmlformats.org/drawingml/2006/main">
            <a:r>
              <a:t>예약한 코트 사용 불가. 가까운 시간이나 다른 코트, 불가능하면 환불이라는 대안을 순서대로 제안한다.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Ask to move your booking without paying an extra fee.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Explain why you need a solution today.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가상 상황</a:t>
            </a:r>
          </a:p>
          <a:p xmlns:a="http://schemas.openxmlformats.org/drawingml/2006/main">
            <a:r>
              <a:t>환자 역할로 최근 불편감 진료 예약. 시간 준비물 진료과 문의, 상대가 답했다고 임의로 간주하지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Ask whether an evening appointment is possible.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Explain your scheduling needs to a clinic receptionist.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가상 상황</a:t>
            </a:r>
          </a:p>
          <a:p xmlns:a="http://schemas.openxmlformats.org/drawingml/2006/main">
            <a:r>
              <a:t>목요일 오전 10시라는 예약은 역할극 설정. 업무 충돌 설명 → 목요일 오후 또는 금요일 오전 제안 → 변경 수수료 확인.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Offer two times when you could attend instead.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about the cancellation or rescheduling policy.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가상 상황</a:t>
            </a:r>
          </a:p>
          <a:p xmlns:a="http://schemas.openxmlformats.org/drawingml/2006/main">
            <a:r>
              <a:t>가족 여행 숙박 2박 가정. 조용한 객실 가족 수용 조식 교통 취소 조건 질문. 실제 호텔 예약 행위가 아니다.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Ask about room arrangements and transport.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Find out whether the hotel suits a family visit.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가상 상황</a:t>
            </a:r>
          </a:p>
          <a:p xmlns:a="http://schemas.openxmlformats.org/drawingml/2006/main">
            <a:r>
              <a:t>확인번호는 임의 생성하지 않는다. 이메일 보여주기 → 동급 객실 → 대체 호텔 및 차액 처리 문의.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Ask for another room of a similar standard.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Suggest an alternative if the hotel is full.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가상 상황</a:t>
            </a:r>
          </a:p>
          <a:p xmlns:a="http://schemas.openxmlformats.org/drawingml/2006/main">
            <a:r>
              <a:t>새 운동기기 충전 불가. 구체 모델 브랜드 보증기간은 만들지 않는다. 교환 우선, 재고 없으면 환불.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Ask what you need to return a faulty item.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Offer an exchange and a refund as alternatives.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가상 상황</a:t>
            </a:r>
          </a:p>
          <a:p xmlns:a="http://schemas.openxmlformats.org/drawingml/2006/main">
            <a:r>
              <a:t>조용한 소규모 모임 공간, 주차와 시간 비용 문의. 참석자 수는 상황 설정이며 실제 가족 수와 관계없다.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Ask whether the café has a quiet area for conversation.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Find out about parking and the minimum order.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가상 상황</a:t>
            </a:r>
          </a:p>
          <a:p xmlns:a="http://schemas.openxmlformats.org/drawingml/2006/main">
            <a:r>
              <a:t>일방적 취소보다 미안함 사유 대안 선택권. 회사 일정의 상세 비밀은 말하지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Offer a shorter meeting instead of cancelling completely.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whether the following weekend would 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가상 상황</a:t>
            </a:r>
          </a:p>
          <a:p xmlns:a="http://schemas.openxmlformats.org/drawingml/2006/main">
            <a:r>
              <a:t>직장인 Python 초급 강의 문의. 수준 시간 녹화 과제 예제를 구체 질문한다.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Ask how much background knowledge is required.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Find out whether a working adult can keep up with the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가상 상황</a:t>
            </a:r>
          </a:p>
          <a:p xmlns:a="http://schemas.openxmlformats.org/drawingml/2006/main">
            <a:r>
              <a:t>고장 증상 이미 시도한 방법 영향 기술지원 시간 대안 요청. 가짜 주소나 계정번호를 넣지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Explain what you have already tried.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for a repair visit and a temporary option.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가상 상황</a:t>
            </a:r>
          </a:p>
          <a:p xmlns:a="http://schemas.openxmlformats.org/drawingml/2006/main">
            <a:r>
              <a:t>서비스 불만을 구체적 요청으로 전환. 면제 약속을 주장하지 않고 정책 적용 확인 후 감면이나 크레딧 제안.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Ask where the cancellation policy was explained.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Suggest a credit if a full refund is not possible.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경험 부족 대응 연습</a:t>
            </a:r>
          </a:p>
          <a:p xmlns:a="http://schemas.openxmlformats.org/drawingml/2006/main">
            <a:r>
              <a:t>가수 콘서트 취향이 확인되지 않았다. 경험 부족을 짧게 밝힌 뒤 음악이 일상에서 쓰이는 순간으로 좁혀 직접 답한다.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Tell me about a concert you attended.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important is music in your routine?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경험 부족 변형 질문 대응 예시</a:t>
            </a:r>
          </a:p>
          <a:p xmlns:a="http://schemas.openxmlformats.org/drawingml/2006/main">
            <a:r>
              <a:t>I haven't attended a concert recently, so I can't describe a particular event in detail. If I were choosing one, I'd prefer a smaller venue where I could sit comfortably and enjoy the atmosphere. I'd check the running time and ticket conditions before making a plan.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경험 부족 대응 연습</a:t>
            </a:r>
          </a:p>
          <a:p xmlns:a="http://schemas.openxmlformats.org/drawingml/2006/main">
            <a:r>
              <a:t>가짜 영화 제목이나 감상 경험을 넣지 않는다. 무엇을 보고 싶은지로 연결하되 실제 경험 부재를 짧게 밝힌다.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Describe the last movie you saw in a cinema.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Would you rather watch a movie at home or go out?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경험 부족 변형 질문 대응 예시</a:t>
            </a:r>
          </a:p>
          <a:p xmlns:a="http://schemas.openxmlformats.org/drawingml/2006/main">
            <a:r>
              <a:t>I can't recall a recent cinema visit clearly enough to tell a detailed story. The closest thing I can explain is how I'd choose a film for a quiet evening at home. I'd look for a story about difficult decisions and set aside time so I could watch without interruption.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관심 기반 의견</a:t>
            </a:r>
          </a:p>
          <a:p xmlns:a="http://schemas.openxmlformats.org/drawingml/2006/main">
            <a:r>
              <a:t>특정 최신 기사 날짜나 수치는 만들지 않는다. 음성 AI 진료기록이라는 뉴스 분야와 관심 이유를 설명한다.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How do you decide whether a technology headline matters?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questions do you ask after reading a headline?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확인된 사업 검토 계획</a:t>
            </a:r>
          </a:p>
          <a:p xmlns:a="http://schemas.openxmlformats.org/drawingml/2006/main">
            <a:r>
              <a:t>양평의 기존 카페 건물을 다른 업장으로 쓸 가능성. 아직 결정 전이며 입지 동선 운영 부담을 살핀다고 말한다.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would you check before starting a small business?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do you decide whether an idea is practical?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가상 설득 상황</a:t>
            </a:r>
          </a:p>
          <a:p xmlns:a="http://schemas.openxmlformats.org/drawingml/2006/main">
            <a:r>
              <a:t>기술 회의에서 바로 전면 도입 주장 대신 제한적 평가 제안. 동료 부담을 인정하고 사례와 검토 기준을 제시한다.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How would you persuade someone without ignoring their concerns?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Suggest a limited trial and explain its purpose.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원본: OPIc 개인 맞춤 답안은행 v2.0 (2026년 9월). 독자적으로 작성한 연습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소재 상태: 개인 의견</a:t>
            </a:r>
          </a:p>
          <a:p xmlns:a="http://schemas.openxmlformats.org/drawingml/2006/main">
            <a:r>
              <a:t>업무 감소와 학습 접근성이라는 장점, 오류와 과신이라는 한계. 개인 의료 경험으로 근거를 좁히고 질문에 직접 답한다.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변형 질문</a:t>
            </a:r>
          </a:p>
          <a:p xmlns:a="http://schemas.openxmlformats.org/drawingml/2006/main">
            <a:r>
              <a:t>What should people keep doing for themselves as AI improves?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Are you optimistic or worried about AI?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7e1f37822e465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f419605548b4022" /><Relationship Type="http://schemas.openxmlformats.org/officeDocument/2006/relationships/slideLayout" Target="/ppt/slideLayouts/slideLayout1.xml" Id="R3555313d80a2462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555313d80a2462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d8fcb33c1f4afe" /><Relationship Type="http://schemas.openxmlformats.org/officeDocument/2006/relationships/notesSlide" Target="/ppt/notesSlides/notesSlide1.xml" Id="R8b0546c2b8d842a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2e77c67ba843b4" /><Relationship Type="http://schemas.openxmlformats.org/officeDocument/2006/relationships/notesSlide" Target="/ppt/notesSlides/notesSlide2.xml" Id="Rcbe7818c81f14b8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a63e4ac01c4aa4" /><Relationship Type="http://schemas.openxmlformats.org/officeDocument/2006/relationships/notesSlide" Target="/ppt/notesSlides/notesSlide3.xml" Id="R6452a846a9884e7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567b7f1b1e496d" /><Relationship Type="http://schemas.openxmlformats.org/officeDocument/2006/relationships/notesSlide" Target="/ppt/notesSlides/notesSlide4.xml" Id="R24c3a30153e1419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75cb2b6d1c41e2" /><Relationship Type="http://schemas.openxmlformats.org/officeDocument/2006/relationships/notesSlide" Target="/ppt/notesSlides/notesSlide5.xml" Id="Rcdb6c70c77a745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9b30cec1e34097" /><Relationship Type="http://schemas.openxmlformats.org/officeDocument/2006/relationships/notesSlide" Target="/ppt/notesSlides/notesSlide6.xml" Id="R818f12bf2c6649d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a5c2a7c2bd4c4e" /><Relationship Type="http://schemas.openxmlformats.org/officeDocument/2006/relationships/notesSlide" Target="/ppt/notesSlides/notesSlide7.xml" Id="R17bd0b407d4e498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ce1e267d1b474b" /><Relationship Type="http://schemas.openxmlformats.org/officeDocument/2006/relationships/notesSlide" Target="/ppt/notesSlides/notesSlide8.xml" Id="Rd3cd88e2962b44c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8fbbc181c84a25" /><Relationship Type="http://schemas.openxmlformats.org/officeDocument/2006/relationships/notesSlide" Target="/ppt/notesSlides/notesSlide9.xml" Id="R7f3cf167212f460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2e600e82344f32" /><Relationship Type="http://schemas.openxmlformats.org/officeDocument/2006/relationships/notesSlide" Target="/ppt/notesSlides/notesSlide10.xml" Id="R545c075c302c4b5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f77aaac14f497e" /><Relationship Type="http://schemas.openxmlformats.org/officeDocument/2006/relationships/notesSlide" Target="/ppt/notesSlides/notesSlide11.xml" Id="R86ed1a6622a3409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1a2eb4a45847d1" /><Relationship Type="http://schemas.openxmlformats.org/officeDocument/2006/relationships/notesSlide" Target="/ppt/notesSlides/notesSlide12.xml" Id="Re07bea0b1c3f4d2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cf3f6ec6734d2d" /><Relationship Type="http://schemas.openxmlformats.org/officeDocument/2006/relationships/notesSlide" Target="/ppt/notesSlides/notesSlide13.xml" Id="Rcaa3d1572f0e424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a7493c4c7641dd" /><Relationship Type="http://schemas.openxmlformats.org/officeDocument/2006/relationships/notesSlide" Target="/ppt/notesSlides/notesSlide14.xml" Id="Rae124e72fd6e451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2745ca7c234c44" /><Relationship Type="http://schemas.openxmlformats.org/officeDocument/2006/relationships/notesSlide" Target="/ppt/notesSlides/notesSlide15.xml" Id="Rab146d70e82f45d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08070a59cb4ac9" /><Relationship Type="http://schemas.openxmlformats.org/officeDocument/2006/relationships/notesSlide" Target="/ppt/notesSlides/notesSlide16.xml" Id="R73cfd9ee873e410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6ef83b3fc24bb3" /><Relationship Type="http://schemas.openxmlformats.org/officeDocument/2006/relationships/notesSlide" Target="/ppt/notesSlides/notesSlide17.xml" Id="R3d2dd5bb751b4b2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e664d4dcf94971" /><Relationship Type="http://schemas.openxmlformats.org/officeDocument/2006/relationships/notesSlide" Target="/ppt/notesSlides/notesSlide18.xml" Id="Ree71b45250ca476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cf310ada09492d" /><Relationship Type="http://schemas.openxmlformats.org/officeDocument/2006/relationships/notesSlide" Target="/ppt/notesSlides/notesSlide19.xml" Id="R167fa5a5a9a4420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3743e4ad7c4dec" /><Relationship Type="http://schemas.openxmlformats.org/officeDocument/2006/relationships/notesSlide" Target="/ppt/notesSlides/notesSlide20.xml" Id="R6a9748e14ba5488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201537c3564111" /><Relationship Type="http://schemas.openxmlformats.org/officeDocument/2006/relationships/notesSlide" Target="/ppt/notesSlides/notesSlide21.xml" Id="R747c181731d24d7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4af0cd0f4142c6" /><Relationship Type="http://schemas.openxmlformats.org/officeDocument/2006/relationships/notesSlide" Target="/ppt/notesSlides/notesSlide22.xml" Id="R9684583404d1474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908c2a8eb249cf" /><Relationship Type="http://schemas.openxmlformats.org/officeDocument/2006/relationships/notesSlide" Target="/ppt/notesSlides/notesSlide23.xml" Id="Rfe2aa1aba1d1462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0febfd21cd428c" /><Relationship Type="http://schemas.openxmlformats.org/officeDocument/2006/relationships/notesSlide" Target="/ppt/notesSlides/notesSlide24.xml" Id="Rcfbda22010124d9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8f0bf3b6134c49" /><Relationship Type="http://schemas.openxmlformats.org/officeDocument/2006/relationships/notesSlide" Target="/ppt/notesSlides/notesSlide25.xml" Id="R44a5768263f3499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bd73c9cba04e0e" /><Relationship Type="http://schemas.openxmlformats.org/officeDocument/2006/relationships/notesSlide" Target="/ppt/notesSlides/notesSlide26.xml" Id="R3f85e98be4624df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fa30f9e0124e13" /><Relationship Type="http://schemas.openxmlformats.org/officeDocument/2006/relationships/notesSlide" Target="/ppt/notesSlides/notesSlide27.xml" Id="R764c65180ea94dd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65afb2206c445a" /><Relationship Type="http://schemas.openxmlformats.org/officeDocument/2006/relationships/notesSlide" Target="/ppt/notesSlides/notesSlide28.xml" Id="R936a39abaf1a47e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2a0a2adf374471" /><Relationship Type="http://schemas.openxmlformats.org/officeDocument/2006/relationships/notesSlide" Target="/ppt/notesSlides/notesSlide29.xml" Id="R9edf00e3f07a43d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b2024c4b414910" /><Relationship Type="http://schemas.openxmlformats.org/officeDocument/2006/relationships/notesSlide" Target="/ppt/notesSlides/notesSlide30.xml" Id="R3c1dc582a65349b2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1799cd2e21428e" /><Relationship Type="http://schemas.openxmlformats.org/officeDocument/2006/relationships/notesSlide" Target="/ppt/notesSlides/notesSlide31.xml" Id="Rb9eff234b8304aaf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d909b5424b4b29" /><Relationship Type="http://schemas.openxmlformats.org/officeDocument/2006/relationships/notesSlide" Target="/ppt/notesSlides/notesSlide32.xml" Id="R2871e99f9cbc49a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3fa45df0974e23" /><Relationship Type="http://schemas.openxmlformats.org/officeDocument/2006/relationships/notesSlide" Target="/ppt/notesSlides/notesSlide33.xml" Id="R0bd0216d8d4c47dc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65676c6b134b26" /><Relationship Type="http://schemas.openxmlformats.org/officeDocument/2006/relationships/notesSlide" Target="/ppt/notesSlides/notesSlide34.xml" Id="R0f1b74c11f0246f6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f7b9588cc04254" /><Relationship Type="http://schemas.openxmlformats.org/officeDocument/2006/relationships/notesSlide" Target="/ppt/notesSlides/notesSlide35.xml" Id="Ra1732cc521794dc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5c6d94b3ab4db9" /><Relationship Type="http://schemas.openxmlformats.org/officeDocument/2006/relationships/notesSlide" Target="/ppt/notesSlides/notesSlide36.xml" Id="Re1542ffe83a54b6e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6f5a632d0c4309" /><Relationship Type="http://schemas.openxmlformats.org/officeDocument/2006/relationships/notesSlide" Target="/ppt/notesSlides/notesSlide37.xml" Id="R3eb085bf1ec04d3b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301dc2612d4744" /><Relationship Type="http://schemas.openxmlformats.org/officeDocument/2006/relationships/notesSlide" Target="/ppt/notesSlides/notesSlide38.xml" Id="Rd70d079554fa4b7b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e7db608bb243c3" /><Relationship Type="http://schemas.openxmlformats.org/officeDocument/2006/relationships/notesSlide" Target="/ppt/notesSlides/notesSlide39.xml" Id="Rfc6a688224944046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5b5415ad6a470f" /><Relationship Type="http://schemas.openxmlformats.org/officeDocument/2006/relationships/notesSlide" Target="/ppt/notesSlides/notesSlide40.xml" Id="Rf9a3bdb250234cb2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35021aca274a69" /><Relationship Type="http://schemas.openxmlformats.org/officeDocument/2006/relationships/notesSlide" Target="/ppt/notesSlides/notesSlide41.xml" Id="Rf244e8ac1ac947ec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3182a15c28472d" /><Relationship Type="http://schemas.openxmlformats.org/officeDocument/2006/relationships/notesSlide" Target="/ppt/notesSlides/notesSlide42.xml" Id="Ra9968f6a9ea14e02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8361b48a764c64" /><Relationship Type="http://schemas.openxmlformats.org/officeDocument/2006/relationships/notesSlide" Target="/ppt/notesSlides/notesSlide43.xml" Id="R262aa972b7cf4b86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152066d06848ce" /><Relationship Type="http://schemas.openxmlformats.org/officeDocument/2006/relationships/notesSlide" Target="/ppt/notesSlides/notesSlide44.xml" Id="Rb960be0610da40ba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07857d841d47b1" /><Relationship Type="http://schemas.openxmlformats.org/officeDocument/2006/relationships/notesSlide" Target="/ppt/notesSlides/notesSlide45.xml" Id="Reece79a4789d4f76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a94bba456f4516" /><Relationship Type="http://schemas.openxmlformats.org/officeDocument/2006/relationships/notesSlide" Target="/ppt/notesSlides/notesSlide46.xml" Id="R1e1df37241ef46a2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70cc47aa734a68" /><Relationship Type="http://schemas.openxmlformats.org/officeDocument/2006/relationships/notesSlide" Target="/ppt/notesSlides/notesSlide47.xml" Id="Re29562789ce641d7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0add3fced44ad1" /><Relationship Type="http://schemas.openxmlformats.org/officeDocument/2006/relationships/notesSlide" Target="/ppt/notesSlides/notesSlide48.xml" Id="Re55dde9740434990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3a4e41953d4fe4" /><Relationship Type="http://schemas.openxmlformats.org/officeDocument/2006/relationships/notesSlide" Target="/ppt/notesSlides/notesSlide49.xml" Id="R1eead5c2a9364cdd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d014d2b620429d" /><Relationship Type="http://schemas.openxmlformats.org/officeDocument/2006/relationships/notesSlide" Target="/ppt/notesSlides/notesSlide50.xml" Id="R41b5dc3d60f14e66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8413ac67cf49d7" /><Relationship Type="http://schemas.openxmlformats.org/officeDocument/2006/relationships/notesSlide" Target="/ppt/notesSlides/notesSlide51.xml" Id="Rae11a163b905427f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656e0a7a3549eb" /><Relationship Type="http://schemas.openxmlformats.org/officeDocument/2006/relationships/notesSlide" Target="/ppt/notesSlides/notesSlide52.xml" Id="Rc229f105a7024dfd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cb288393ea4efc" /><Relationship Type="http://schemas.openxmlformats.org/officeDocument/2006/relationships/notesSlide" Target="/ppt/notesSlides/notesSlide53.xml" Id="R092e2c83ee0e4dbb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96fa442bc54f29" /><Relationship Type="http://schemas.openxmlformats.org/officeDocument/2006/relationships/notesSlide" Target="/ppt/notesSlides/notesSlide54.xml" Id="R8964205cf53f4671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cdce6ffd4b407d" /><Relationship Type="http://schemas.openxmlformats.org/officeDocument/2006/relationships/notesSlide" Target="/ppt/notesSlides/notesSlide55.xml" Id="Rcfb1308a26be480a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b29f348ac54a97" /><Relationship Type="http://schemas.openxmlformats.org/officeDocument/2006/relationships/notesSlide" Target="/ppt/notesSlides/notesSlide56.xml" Id="R938801b26e3c416b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965ee9bc694f03" /><Relationship Type="http://schemas.openxmlformats.org/officeDocument/2006/relationships/notesSlide" Target="/ppt/notesSlides/notesSlide57.xml" Id="R47ee8de3a6b044ad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db6f01955f40be" /><Relationship Type="http://schemas.openxmlformats.org/officeDocument/2006/relationships/notesSlide" Target="/ppt/notesSlides/notesSlide58.xml" Id="R6a493c19465444e6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53ffa3f01046a1" /><Relationship Type="http://schemas.openxmlformats.org/officeDocument/2006/relationships/notesSlide" Target="/ppt/notesSlides/notesSlide59.xml" Id="R1e89c2101f404550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47443cb4724bb2" /><Relationship Type="http://schemas.openxmlformats.org/officeDocument/2006/relationships/notesSlide" Target="/ppt/notesSlides/notesSlide60.xml" Id="Rcb440774d81f461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213BD429-7F18-4A87-8EC2-EF0ED17A8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Q01  자기소개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3B44E917-3DB4-42A1-BD01-B994CD4C9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048B3DD6-9648-40E2-A328-CB347F3B3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이력 기반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7C2C17FF-E25E-497E-982B-5EC404805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01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C602267E-6ECD-41E7-998E-429F59BD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Q01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1BDE6FE2-D989-425C-8A70-405EACF0C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yourself. What do you do, and what do you enjoy outside work?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539A6D5A-B8A2-46B3-81CD-08EC6DE9F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ECCA38E6-14B1-439A-9DBE-8BEF856B0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I'm a physician from Korea, and my specialty is family medicine. These days, I work at Kakao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70407464-62D4-4241-9811-32D59896D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Healthcare, where I help develop AI tools for doctors. A big part of my job is explaining what happens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BFABBB69-0285-416F-B518-E958C1FB8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in a clinic to people who build software.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CED65478-6C3A-492E-B104-E94E9FCF3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Before this, I spent about seven years living and working in China. That experience made me more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E5800137-471E-4B03-A865-17B71FDE0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comfortable working with people from different backgrounds. It also gave me a reason to keep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77B18A36-FD34-4822-BA8F-841DDA0B1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improving my Chinese.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3FB3770D-707C-480C-83AE-534A3506F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Outside work, I've recently taken up tennis. I'm still a beginner, so I have plenty to learn. I'm also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F576E7E5-CC4E-429B-AF18-76C60E67F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interested in investing and learning Python. My schedule is busy, but I like having something new to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2435E79D-6430-43EC-8547-B20CE379E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work on. It keeps life interesting.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CF12C154-20C5-41AA-814F-4E5505EFC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95811F42-F01C-4E3A-A398-6DD11806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physician by training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CE0B297B-4324-4353-8556-AE0B7ABD9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의학 교육을 받은 의사 출신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C52FA995-A805-486F-9DBE-1F8C02C05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take up tennis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344521CC-A7CC-4999-A016-81625CD06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테니스를 시작하다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48BBD90A-816B-4AD1-98A0-E2D393D1A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people from different</a:t>
            </a:r>
          </a:p>
        </p:txBody>
      </p:sp>
      <p:sp>
        <p:nvSpPr>
          <p:cNvPr id="23" name="vocab-1">
            <a:extLst xmlns:a="http://schemas.openxmlformats.org/drawingml/2006/main">
              <a:ext uri="{FF2B5EF4-FFF2-40B4-BE49-F238E27FC236}">
                <a16:creationId xmlns:a16="http://schemas.microsoft.com/office/drawing/2014/main" id="{1ED5311D-750E-4350-B3D5-5B188B166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backgrounds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73243B73-D621-4F09-A9C8-AAD266862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다양한 배경을 가진 사람들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40027A84-11B5-44B2-B8B9-1D9A220C4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physician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3B6302C1-BA7E-4EBB-947C-CC32D17BC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의사</a:t>
            </a:r>
          </a:p>
        </p:txBody>
      </p:sp>
    </p:spTree>
    <p:extLst>
      <p:ext uri="{BB962C8B-B14F-4D97-AF65-F5344CB8AC3E}">
        <p14:creationId xmlns:p14="http://schemas.microsoft.com/office/powerpoint/2010/main" val="10545740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2B781FFA-EB32-42F0-87C6-E2294B3E7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Q02  현재 업무를 쉽게 설명하기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75CBF94D-095E-4B6C-BB78-296766495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D4E7DCEA-0091-4694-9FC0-DB51723EA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이력 기반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B28852BC-6327-4D77-BC1E-3FC64F131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02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2606C1E1-0999-4AED-98F4-38C6D2C65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Q02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7AD49F40-5354-4A4B-B2E8-B0C767FCB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Describe your current job. What do you actually do?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4AED6009-CC10-4F8F-AC03-C1CA1CB5E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2863398C-64F4-490A-B0DE-02877D5B5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work on AI tools for electronic health records. That's the software doctors use to check a patient's history and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64BB7BC2-A898-4EC8-AAF1-C962B965D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77871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write notes. My role is to help the team understand which information really matters in a medical setting.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DF63C4E7-C8A2-44DC-8B90-1A28099C2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26892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For example, before seeing a returning patient, a doctor may need to know what has changed since the last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21605926-8272-4BD4-B738-E83161DAD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94938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visit. Has a test result become worse? Has the medication changed? I help turn questions like those into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739F5923-CDF2-41A9-8FB3-20BE4FECD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62984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features that engineers and designers can build.</a:t>
            </a:r>
          </a:p>
        </p:txBody>
      </p:sp>
      <p:sp>
        <p:nvSpPr>
          <p:cNvPr id="13" name="answer-0">
            <a:extLst xmlns:a="http://schemas.openxmlformats.org/drawingml/2006/main">
              <a:ext uri="{FF2B5EF4-FFF2-40B4-BE49-F238E27FC236}">
                <a16:creationId xmlns:a16="http://schemas.microsoft.com/office/drawing/2014/main" id="{FFC19225-6A6A-4284-AB3B-6AFBAF4D1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12005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work with several different teams, so communication takes up a lot of my time. My title includes Clinical</a:t>
            </a:r>
          </a:p>
        </p:txBody>
      </p:sp>
      <p:sp>
        <p:nvSpPr>
          <p:cNvPr id="14" name="answer-1">
            <a:extLst xmlns:a="http://schemas.openxmlformats.org/drawingml/2006/main">
              <a:ext uri="{FF2B5EF4-FFF2-40B4-BE49-F238E27FC236}">
                <a16:creationId xmlns:a16="http://schemas.microsoft.com/office/drawing/2014/main" id="{41F5F893-B9DA-47EF-8A72-F853D22CF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80051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Intelligence Lead, but in everyday terms, I'm someone who connects clinical experience with product</a:t>
            </a:r>
          </a:p>
        </p:txBody>
      </p:sp>
      <p:sp>
        <p:nvSpPr>
          <p:cNvPr id="15" name="answer-2">
            <a:extLst xmlns:a="http://schemas.openxmlformats.org/drawingml/2006/main">
              <a:ext uri="{FF2B5EF4-FFF2-40B4-BE49-F238E27FC236}">
                <a16:creationId xmlns:a16="http://schemas.microsoft.com/office/drawing/2014/main" id="{2BCBF568-676F-48BE-A092-1EE7FA8C7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48097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development. I find that rewarding because a small improvement on a screen can make a busy doctor's day</a:t>
            </a:r>
          </a:p>
        </p:txBody>
      </p:sp>
      <p:sp>
        <p:nvSpPr>
          <p:cNvPr id="16" name="answer-3">
            <a:extLst xmlns:a="http://schemas.openxmlformats.org/drawingml/2006/main">
              <a:ext uri="{FF2B5EF4-FFF2-40B4-BE49-F238E27FC236}">
                <a16:creationId xmlns:a16="http://schemas.microsoft.com/office/drawing/2014/main" id="{DE0D99C7-29B1-4A44-BF9B-AB13ED8B0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16143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easier.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0B3E8446-7FE6-4BD1-8704-5C923602D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4BB38089-18F9-40AD-9E55-087A11701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electronic health records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B64B05FB-E2A6-4F05-9875-B136AF49F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전자건강기록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DF393826-EAFE-4982-AA07-B5D80B127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since the last visit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E9E8CB82-E4F0-4C8B-8421-590A9EC8E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지난 진료 이후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20C40A6B-B639-4437-88B9-1801F52B9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turn a problem into a</a:t>
            </a:r>
          </a:p>
        </p:txBody>
      </p:sp>
      <p:sp>
        <p:nvSpPr>
          <p:cNvPr id="23" name="vocab-1">
            <a:extLst xmlns:a="http://schemas.openxmlformats.org/drawingml/2006/main">
              <a:ext uri="{FF2B5EF4-FFF2-40B4-BE49-F238E27FC236}">
                <a16:creationId xmlns:a16="http://schemas.microsoft.com/office/drawing/2014/main" id="{E0A49240-0970-4E3E-B5E6-D59AF630F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feature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A8EBE7AD-3E07-4DA0-AFA2-347727304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문제를 기능 요구사항으로 바꾸다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A733679A-7521-4C84-99C6-A7E404728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workflow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5C536AAE-336F-45D9-8B3C-2319C938B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업무 흐름</a:t>
            </a:r>
          </a:p>
        </p:txBody>
      </p:sp>
    </p:spTree>
    <p:extLst>
      <p:ext uri="{BB962C8B-B14F-4D97-AF65-F5344CB8AC3E}">
        <p14:creationId xmlns:p14="http://schemas.microsoft.com/office/powerpoint/2010/main" val="18302502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95A6A611-A629-49C3-BF41-DF1802497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Q03  평일의 하루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E1099A8C-92A7-4EBC-840D-BE84355A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BC647499-4DA7-4D6E-BFEA-4B9981361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일상 초안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49C3AA92-0979-468D-87FE-C69DE3088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03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92413977-580F-4E20-B059-A5FCBE5CF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Q03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C40A2051-C14E-4044-A53A-2B7E4B4D5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Walk me through a typical weekday, from morning to evening.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E87A883-5B89-459F-9EF0-1DB48A7A8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2F259E9D-BC9E-436E-8FB7-4F02A0397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 typical weekday starts with checking my schedule. I like to know which meetings need preparation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564BDF88-2E5A-4760-945F-CD94A6763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and which decisions I need to make. If I have a little time, I also read news about healthcare or AI.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9ACC6255-AC88-4450-A7D1-E287BFC70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9261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During the day, I move between discussions with medical, product, and engineering teams.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3F632913-AB85-4693-A0F7-831C9221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Sometimes the topic is quite detailed, like what a doctor should see at the top of a patient's record.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16E53166-B411-4063-9796-BB6D3D247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Other times, we discuss the direction of a whole service. Switching between those levels can be tiring.</a:t>
            </a:r>
          </a:p>
        </p:txBody>
      </p:sp>
      <p:sp>
        <p:nvSpPr>
          <p:cNvPr id="13" name="answer-0">
            <a:extLst xmlns:a="http://schemas.openxmlformats.org/drawingml/2006/main">
              <a:ext uri="{FF2B5EF4-FFF2-40B4-BE49-F238E27FC236}">
                <a16:creationId xmlns:a16="http://schemas.microsoft.com/office/drawing/2014/main" id="{54BE04B4-2F6D-4E94-A734-F1FCAA265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76311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In the evening, I try to leave room for family and some movement. That might mean tennis,</a:t>
            </a:r>
          </a:p>
        </p:txBody>
      </p:sp>
      <p:sp>
        <p:nvSpPr>
          <p:cNvPr id="14" name="answer-1">
            <a:extLst xmlns:a="http://schemas.openxmlformats.org/drawingml/2006/main">
              <a:ext uri="{FF2B5EF4-FFF2-40B4-BE49-F238E27FC236}">
                <a16:creationId xmlns:a16="http://schemas.microsoft.com/office/drawing/2014/main" id="{4DD5A88A-B246-40C7-8995-B0C333120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stretching, or simply a short walk. I don't manage a perfect routine every day. If work runs late, I keep</a:t>
            </a:r>
          </a:p>
        </p:txBody>
      </p:sp>
      <p:sp>
        <p:nvSpPr>
          <p:cNvPr id="15" name="answer-2">
            <a:extLst xmlns:a="http://schemas.openxmlformats.org/drawingml/2006/main">
              <a:ext uri="{FF2B5EF4-FFF2-40B4-BE49-F238E27FC236}">
                <a16:creationId xmlns:a16="http://schemas.microsoft.com/office/drawing/2014/main" id="{8640B2EF-72F4-41B2-B7D9-5AF03DA96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things simple and try again the next day.</a:t>
            </a:r>
          </a:p>
        </p:txBody>
      </p:sp>
      <p:sp>
        <p:nvSpPr>
          <p:cNvPr id="1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0ACB6A08-88CF-4D79-9CB1-A82571B48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7" name="vocab-0">
            <a:extLst xmlns:a="http://schemas.openxmlformats.org/drawingml/2006/main">
              <a:ext uri="{FF2B5EF4-FFF2-40B4-BE49-F238E27FC236}">
                <a16:creationId xmlns:a16="http://schemas.microsoft.com/office/drawing/2014/main" id="{217AD9FC-1ABB-448D-AD7D-10F8C4658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walk someone through a</a:t>
            </a:r>
          </a:p>
        </p:txBody>
      </p:sp>
      <p:sp>
        <p:nvSpPr>
          <p:cNvPr id="18" name="vocab-1">
            <a:extLst xmlns:a="http://schemas.openxmlformats.org/drawingml/2006/main">
              <a:ext uri="{FF2B5EF4-FFF2-40B4-BE49-F238E27FC236}">
                <a16:creationId xmlns:a16="http://schemas.microsoft.com/office/drawing/2014/main" id="{933D2162-3E72-44EF-9F17-CB82EA0F9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day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EE0B6C38-2DEB-4DE5-8A8E-FA2C86BDB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하루 일과를 순서대로 설명하다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630FC5E6-5428-4403-BD33-7F1DDA08C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work runs late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75C8B68A-91A0-4F59-95A7-6A4C34067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일이 늦게 끝나다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88AB126C-C0B3-47C9-9AC5-AFAD8D28B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keep things simple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22F2292B-10BD-4BE5-9845-44B2A0F46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간단하게 유지하다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BB0E3ACD-F77D-44ED-A506-1B6FE63C8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schedule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3B5422B6-9AB7-49EE-8099-FAE910784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일정</a:t>
            </a:r>
          </a:p>
        </p:txBody>
      </p:sp>
    </p:spTree>
    <p:extLst>
      <p:ext uri="{BB962C8B-B14F-4D97-AF65-F5344CB8AC3E}">
        <p14:creationId xmlns:p14="http://schemas.microsoft.com/office/powerpoint/2010/main" val="735310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6C35778D-529C-4472-AD4F-1FA485C70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Q04  기억에 남는 음성 차팅 프로젝트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BD2553ED-124A-4F2D-9D3E-2629FB7A4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531363CF-2D43-4906-BFAE-75E8DE5FF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진행 업무 기반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56C4536A-CFC1-4580-9842-C4120D8DB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04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5707001-F369-40E0-95F5-7C350031A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Q04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972B4BFE-0767-40CF-BAF9-16BA281B6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a project that has been especially meaningful to you.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62B20C53-9285-4148-8729-A4F9DEC1F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D58A74BF-8D91-4040-A830-1E66ABCBB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One project that stands out is an AI tool that helps turn a medical conversation into a draft note.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EAF7A617-A580-4335-B587-0AA71E50B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Doctors spend a lot of time documenting visits, so this is a very practical problem.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3B49A96B-2F2F-4323-9BDA-5E48E3C29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9261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difficult part is that a consultation isn't a neat speech. A patient may stop halfway through a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12EC8BD2-A7EE-455A-A074-1363BB9E9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sentence, change the subject, or mention a medicine without remembering its name. We need to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74A2B49A-1274-4B1D-8D8D-233D757D2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think about how the system handles those moments. We also need a way for the doctor to review and</a:t>
            </a:r>
          </a:p>
        </p:txBody>
      </p:sp>
      <p:sp>
        <p:nvSpPr>
          <p:cNvPr id="13" name="answer-3">
            <a:extLst xmlns:a="http://schemas.openxmlformats.org/drawingml/2006/main">
              <a:ext uri="{FF2B5EF4-FFF2-40B4-BE49-F238E27FC236}">
                <a16:creationId xmlns:a16="http://schemas.microsoft.com/office/drawing/2014/main" id="{3CA9BC24-2B25-4AE3-8FB4-7BF39DEBB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correct the draft.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115E3554-8C2E-43DB-872B-A4367AA9C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I'm involved in thinking through those clinical situations and how to evaluate the tool. The work has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1EE5B4DE-355D-4690-8A6D-0549EE54A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reminded me that an impressive demonstration isn't the same as a reliable product. What matters is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678B71CA-F7EB-46C0-B874-BB0175454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whether it helps during an ordinary, busy clinic day. That's the question I keep coming back to.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23415BA8-0D51-4AD6-846A-F2816F4F7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317EA772-35CD-4E20-94A8-BD839B689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draft note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D69DE4BA-881A-46F0-BB86-74A008B0E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진료기록 초안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D446F034-FB51-4957-97E4-47126AB36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change the subject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4B3C8288-02C8-4A01-9061-F0422A836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화제를 바꾸다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66C5C2E3-5ADF-4114-B812-77DBE4385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review and correct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AF8DD76C-2F05-4264-8EE8-5900AC661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검토하고 수정하다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28AB7678-454D-4E3D-AA2E-3387332F1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consultation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0F9A304C-EFA6-4E56-864C-522E6904C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진료 상담</a:t>
            </a:r>
          </a:p>
        </p:txBody>
      </p:sp>
    </p:spTree>
    <p:extLst>
      <p:ext uri="{BB962C8B-B14F-4D97-AF65-F5344CB8AC3E}">
        <p14:creationId xmlns:p14="http://schemas.microsoft.com/office/powerpoint/2010/main" val="8088298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901B666A-6B85-4FC2-A66A-E27D64C5E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Q05  팀의 의견 차이를 해결한 경험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D0C60470-2607-4192-8BB2-0A8F9BAF4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0CFCADEE-A43C-46AD-A710-2E889DE8C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업무 기반 재구성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6DEB8064-1113-4D37-9ABD-A2032D2E3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05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FE3B8427-E48F-4F1A-BF26-3E13E7822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Q05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32482FBC-B028-4FA9-A18F-020BCAFB4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a time people disagreed at work. How did you help?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2CBD255-A9E3-4AF8-8A23-EAFFEA86B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D40449D1-F3FC-42A7-833F-67CC1B7BA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remember a discussion about a patient summary screen. One group wanted more information on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79EA4658-B013-4320-9F67-F1205E7B3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screen, while another wanted a simpler layout. We kept saying things like 'important' and 'easy to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F9AC8A8A-DBB7-4BBB-8723-F13E9ED07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use,' but those words meant different things to different people.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3726875E-2ECD-489D-8890-A58260538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suggested walking through one returning patient's visit. We asked what the doctor needed before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FF360C47-5F9C-459D-805C-98CEF9B82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entering the room and what could wait until later. Once we used that concrete example, the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79F27B1A-B641-40E1-998A-B8827F344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discussion became easier. We separated the key changes from the extra details.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8E5A9601-6982-4AAF-B290-6E9E34BCF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team was then able to discuss a clearer design. What I took away was that disagreement doesn't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12690659-2218-4189-B8D3-C3568FAC5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always mean people have conflicting goals. Sometimes they're imagining different situations. A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6726908F-02C4-495A-A9A4-8F79042E6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specific example can help everyone talk about the same thing.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DB3953B-4ECC-49A3-993B-D2AEE8F4C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082C7EC1-780F-437D-A43E-4DEC02F2B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walk through a concrete</a:t>
            </a:r>
          </a:p>
        </p:txBody>
      </p:sp>
      <p:sp>
        <p:nvSpPr>
          <p:cNvPr id="19" name="vocab-1">
            <a:extLst xmlns:a="http://schemas.openxmlformats.org/drawingml/2006/main">
              <a:ext uri="{FF2B5EF4-FFF2-40B4-BE49-F238E27FC236}">
                <a16:creationId xmlns:a16="http://schemas.microsoft.com/office/drawing/2014/main" id="{8E54C6B1-05D9-4E4F-AA42-F71DB631C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example</a:t>
            </a:r>
          </a:p>
        </p:txBody>
      </p:sp>
      <p:sp>
        <p:nvSpPr>
          <p:cNvPr id="20" name="meaning-0">
            <a:extLst xmlns:a="http://schemas.openxmlformats.org/drawingml/2006/main">
              <a:ext uri="{FF2B5EF4-FFF2-40B4-BE49-F238E27FC236}">
                <a16:creationId xmlns:a16="http://schemas.microsoft.com/office/drawing/2014/main" id="{BCD969AA-6E87-4273-B535-F5661659E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구체 사례를 순서대로 검토하다</a:t>
            </a:r>
          </a:p>
        </p:txBody>
      </p:sp>
      <p:sp>
        <p:nvSpPr>
          <p:cNvPr id="21" name="vocab-0">
            <a:extLst xmlns:a="http://schemas.openxmlformats.org/drawingml/2006/main">
              <a:ext uri="{FF2B5EF4-FFF2-40B4-BE49-F238E27FC236}">
                <a16:creationId xmlns:a16="http://schemas.microsoft.com/office/drawing/2014/main" id="{8520A94B-E53D-4C5E-97CD-1986C13A9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reach an agreement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E5D7B470-F52D-4EEA-9B84-CA317D70D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합의에 도달하다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87EB73A4-E67C-492F-A589-377547096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see things differently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B99AB2B2-0CE8-4B67-A1FE-7517D578B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서로 다르게 이해하다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04AF8C28-583F-480E-9509-F1A3E2675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disagreement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E6BD95C3-6056-46E2-915B-1B25118F9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의견 차이</a:t>
            </a:r>
          </a:p>
        </p:txBody>
      </p:sp>
    </p:spTree>
    <p:extLst>
      <p:ext uri="{BB962C8B-B14F-4D97-AF65-F5344CB8AC3E}">
        <p14:creationId xmlns:p14="http://schemas.microsoft.com/office/powerpoint/2010/main" val="182501649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B3C36943-4666-4D6B-96FE-48D631CB1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Q06  의료의 과거와 현재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975A5A90-59DA-4AFE-9708-CD05932E6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F096EFB7-1914-4003-AA3B-43AA1CBB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경력 기반 의견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4C9EF04E-896D-4DF3-A67C-99F1086F9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06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8CFE16B-D2AE-4478-A91C-4FE8F0A87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Q06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6CA57CC1-D9C5-4989-BF09-E1BD64CBF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How has healthcare changed since you started your career?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DD1EF6A2-F9FA-4A9B-A6B7-1DC09D061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0C294C84-2409-49C4-B0A8-F1A718569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When I started working as a doctor, most of the information I used came from hospital visits. We saw a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E65E55A6-7CD0-4408-93A8-605B1CF56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7588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patient, checked the available results, and made a plan. That is still important, but we now have more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42D3A14D-92F6-44D3-B5A9-BE47BBD00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85350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information from everyday life.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4E3A8463-CC36-41A4-AF2B-E73516317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54088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 good example is continuous glucose monitoring. Instead of seeing just one blood sugar result, we can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04CF0839-8D0E-43DA-A7FB-45E0D0A27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41851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look at changes over time, including what happens after meals or exercise. My work in digital healthcare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0F7C605E-C9C9-441E-9B7F-E77A4BFC2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29614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has made me especially interested in that difference.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B141DDB7-5595-4B9E-B42F-7849C874C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98352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However, more data doesn't automatically make care better. Someone has to explain what the numbers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5C86239C-BDCB-49EB-B17D-94B256474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86114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mean and which changes deserve attention. I think that's where both clinicians and technology have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4A1B7B74-9750-47C6-9A53-E32BDBDDF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73877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useful roles. The biggest change, for me, is being able to see a longer story rather than a single moment.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79F5FF7-0190-46DB-8D3D-38C00F20C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083102FF-7307-410C-9D22-22D1F2F38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changes over time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5FEAA2AB-7009-489A-9E64-14D925AFE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시간에 따른 변화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48990F8F-F9FF-4F37-8C00-83A8067E8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deserve attention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0E1CE549-BBE4-44BA-8AEE-B9100F6AC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주목할 가치가 있다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2D40C69F-FBF3-4835-8B48-FA23C4438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single moment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BB9E089E-195A-4A1D-96A9-E8FEFC4CC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어느 한 시점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2940F856-43A5-4068-88A3-5BF20D041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monitoring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8E55DD60-E6B6-41B8-9C94-89203095D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지속적인 관찰과 측정</a:t>
            </a:r>
          </a:p>
        </p:txBody>
      </p:sp>
    </p:spTree>
    <p:extLst>
      <p:ext uri="{BB962C8B-B14F-4D97-AF65-F5344CB8AC3E}">
        <p14:creationId xmlns:p14="http://schemas.microsoft.com/office/powerpoint/2010/main" val="20331267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705D6356-B399-497C-8061-EDFEA496C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Q07  중국에서 보낸 약 7년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9D8DF10A-1E2D-42B6-A3F9-1AC6AF07E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7F7E0A52-0ED1-4A85-85AF-F27098B9F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이력 기반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F74C1162-D4A0-4F93-AAF5-A4D66A295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07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293BB084-1F9E-4B96-814C-BD8FEC94C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Q07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479AB03B-12D7-4F0A-92C3-2B7DD35A8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your experience living in another country.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9A12843D-733F-42DE-B577-3FE7E8037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38334F47-88BD-4A0D-9517-26545D95A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spent about seven years living and working in China, with experience in places such as Shanghai,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D4B7CAB2-D999-495E-A596-7B923788B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Suzhou, and Wuxi. It was a substantial part of my career, rather than a short overseas assignment.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F9A223FD-CCB2-4A54-9E83-7FE5C8E01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9261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At first, I had to learn much more than vocabulary. I needed to understand how colleagues explained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08102ABC-7DCA-4350-B31D-D30029027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problems, how hospitals operated, and how to build trust with people I had just met. Knowing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4F850359-E113-4E27-9DEC-D8F3BB483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medicine was useful, but it wasn't enough on its own.</a:t>
            </a:r>
          </a:p>
        </p:txBody>
      </p:sp>
      <p:sp>
        <p:nvSpPr>
          <p:cNvPr id="13" name="answer-0">
            <a:extLst xmlns:a="http://schemas.openxmlformats.org/drawingml/2006/main">
              <a:ext uri="{FF2B5EF4-FFF2-40B4-BE49-F238E27FC236}">
                <a16:creationId xmlns:a16="http://schemas.microsoft.com/office/drawing/2014/main" id="{E347D471-0637-48C4-9CCC-1FB1E65CF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76311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Over time, I became more willing to ask questions instead of assuming that my usual approach would</a:t>
            </a:r>
          </a:p>
        </p:txBody>
      </p:sp>
      <p:sp>
        <p:nvSpPr>
          <p:cNvPr id="14" name="answer-1">
            <a:extLst xmlns:a="http://schemas.openxmlformats.org/drawingml/2006/main">
              <a:ext uri="{FF2B5EF4-FFF2-40B4-BE49-F238E27FC236}">
                <a16:creationId xmlns:a16="http://schemas.microsoft.com/office/drawing/2014/main" id="{00E2F311-D346-4C8F-91FA-BDADA53C5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work everywhere. That has stayed with me since returning to Korea. When I work with a new team</a:t>
            </a:r>
          </a:p>
        </p:txBody>
      </p:sp>
      <p:sp>
        <p:nvSpPr>
          <p:cNvPr id="15" name="answer-2">
            <a:extLst xmlns:a="http://schemas.openxmlformats.org/drawingml/2006/main">
              <a:ext uri="{FF2B5EF4-FFF2-40B4-BE49-F238E27FC236}">
                <a16:creationId xmlns:a16="http://schemas.microsoft.com/office/drawing/2014/main" id="{99F9D30B-0B4E-4A93-A0A4-07F48E2CA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now, I try to understand their situation before offering a solution. Living in China made me a more</a:t>
            </a:r>
          </a:p>
        </p:txBody>
      </p:sp>
      <p:sp>
        <p:nvSpPr>
          <p:cNvPr id="16" name="answer-3">
            <a:extLst xmlns:a="http://schemas.openxmlformats.org/drawingml/2006/main">
              <a:ext uri="{FF2B5EF4-FFF2-40B4-BE49-F238E27FC236}">
                <a16:creationId xmlns:a16="http://schemas.microsoft.com/office/drawing/2014/main" id="{BEEB8712-8BA8-494B-8AB3-8CE58D40C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flexible colleague and gave me a much wider view of healthcare.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860FBE70-27A4-4828-A461-157DB284E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0EDC4CE7-BB00-408E-AAE7-075883665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 overseas assignment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A49A5C62-0029-4846-A8A7-AA443695D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해외 파견 업무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FAFA10CE-2C05-4BDA-A385-3CE069F81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build trust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4EA9255D-2DCB-484C-8D12-9667BDAFB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신뢰를 쌓다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12B0169A-B230-436B-9708-CB4C405BE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on its own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3DA289A1-37A6-437D-A59E-87943D5B5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그것만으로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DCBA003E-A043-4212-BD88-1AFC9D4B1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perspective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8EB49424-6AFA-45DA-9B1F-852FF337D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관점</a:t>
            </a:r>
          </a:p>
        </p:txBody>
      </p:sp>
    </p:spTree>
    <p:extLst>
      <p:ext uri="{BB962C8B-B14F-4D97-AF65-F5344CB8AC3E}">
        <p14:creationId xmlns:p14="http://schemas.microsoft.com/office/powerpoint/2010/main" val="19279442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D7F4F812-44D1-4CAE-9685-CE11CA619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Q08  중국 정착 초기의 작은 어려움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653453D7-34AC-488C-80C5-C1E3808BE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E378CCE4-17E0-4FB4-8BF8-C3A2D4D6B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생활 기반 연습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E9CF9FFF-AE32-45B9-83FD-B38BF0B89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08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82461790-75AE-4183-899E-5ADD4ED54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Q08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2ABA06A8-1FFF-44E1-BB13-3AB7C83F3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Describe a problem you had when you first moved abroad.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EDE6ED7-6430-480A-AA36-0088A47E1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70EDBCD1-A1F5-471E-B30A-62AD54AAD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One difficulty I had after moving to China was setting up mobile payment. I understood the basic idea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5248F059-71F3-4C78-B945-A3610360D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but got stuck during registration. The screen asked for information I wasn't sure how to enter, and I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811F91A9-AA4E-4FDE-8E8A-4D1098D07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couldn't complete the process.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3F476FE4-B506-4F74-AD7C-405728B11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At first, I tried to solve it by translating each word. That didn't really help because I still didn't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872149A7-AD8C-488F-9B5F-D896BE752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understand the whole procedure. So I asked a colleague to walk me through it. We checked the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6B38E8BF-7AED-4C3F-8E6E-BFBAC4CEA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details step by step, and I wrote down the important terms.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AD89D6A1-FE46-4008-874C-A74A2D49F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Once it was working, buying small things became much easier. The lesson I learned was simple: when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7CC8299E-C563-4446-B793-BF11C6357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you're settling into a new country, asking for help can save a lot of time. You don't have to understand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036D0F5A-B6B7-4832-97ED-498B542F8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everything on your own from day one.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0DEA46A4-4D7A-4AFF-8EC8-237801037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7FE74CF3-F74B-41CC-BCFF-DC738CA51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get stuck during</a:t>
            </a:r>
          </a:p>
        </p:txBody>
      </p:sp>
      <p:sp>
        <p:nvSpPr>
          <p:cNvPr id="19" name="vocab-1">
            <a:extLst xmlns:a="http://schemas.openxmlformats.org/drawingml/2006/main">
              <a:ext uri="{FF2B5EF4-FFF2-40B4-BE49-F238E27FC236}">
                <a16:creationId xmlns:a16="http://schemas.microsoft.com/office/drawing/2014/main" id="{4DB8DF85-4E96-4F2F-8D70-E798AB52F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registration</a:t>
            </a:r>
          </a:p>
        </p:txBody>
      </p:sp>
      <p:sp>
        <p:nvSpPr>
          <p:cNvPr id="20" name="meaning-0">
            <a:extLst xmlns:a="http://schemas.openxmlformats.org/drawingml/2006/main">
              <a:ext uri="{FF2B5EF4-FFF2-40B4-BE49-F238E27FC236}">
                <a16:creationId xmlns:a16="http://schemas.microsoft.com/office/drawing/2014/main" id="{48AC1876-A9B2-4615-8426-71AC4F1B1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등록 과정에서 막히다</a:t>
            </a:r>
          </a:p>
        </p:txBody>
      </p:sp>
      <p:sp>
        <p:nvSpPr>
          <p:cNvPr id="21" name="vocab-0">
            <a:extLst xmlns:a="http://schemas.openxmlformats.org/drawingml/2006/main">
              <a:ext uri="{FF2B5EF4-FFF2-40B4-BE49-F238E27FC236}">
                <a16:creationId xmlns:a16="http://schemas.microsoft.com/office/drawing/2014/main" id="{8A622399-193B-4993-9AEF-0B72DDE74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walk me through it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80FDF8BC-7CBE-4D16-A829-67A29C496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차근차근 알려 주다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E9C5EF08-ACAF-448D-B784-928F87663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settle into a new country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BB55D7D8-4502-4EBD-BBE6-23C1232AE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새 나라에 적응하다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672009C7-EF15-442A-8465-132F5D505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registration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F6F7B7DA-2C22-47A1-B4B4-15681E182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등록</a:t>
            </a:r>
          </a:p>
        </p:txBody>
      </p:sp>
    </p:spTree>
    <p:extLst>
      <p:ext uri="{BB962C8B-B14F-4D97-AF65-F5344CB8AC3E}">
        <p14:creationId xmlns:p14="http://schemas.microsoft.com/office/powerpoint/2010/main" val="17780683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topic">
            <a:extLst xmlns:a="http://schemas.openxmlformats.org/drawingml/2006/main">
              <a:ext uri="{FF2B5EF4-FFF2-40B4-BE49-F238E27FC236}">
                <a16:creationId xmlns:a16="http://schemas.microsoft.com/office/drawing/2014/main" id="{B2420D74-0598-48E6-B40D-0AD0C3035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Q09  한국과 중국의 업무 경험 비교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ADE24961-6BD0-4B7E-ABB9-90C2AA9FA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EA8F8F52-030E-4391-AC5A-4B7EDFBEF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경험 기반 의견 초안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512D359F-597F-403A-B735-EDBC8CA1E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09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E9179ED-E8A7-4CF4-BCEE-56C039AD0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Q09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80FEDCE6-5475-4429-BEC7-306287619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Compare your work experience in Korea with your experience in China.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642011E9-1FEC-4D17-BE4C-FEE6F67C7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223FFE57-4D4C-46EC-8C07-78C518C26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noticed some differences, although I wouldn't say everyone in either country works the same way. In some of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106193E6-E62D-476E-8164-310A45C5E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77871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teams I worked with in China, people were very willing to try an idea quickly and adjust it after getting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5F4C76A4-A5C9-42DF-A1F0-BA84998D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45917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feedback.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A7FE587F-CE04-4F7F-9DEF-6396AECCC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94938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In other settings, including some of my experience in Korea, we spent more time agreeing on the details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09ECBBAD-1796-4057-92B3-1D7717671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62984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before moving forward. Both approaches can be useful. A quick trial can reveal a problem early, while careful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C2684132-0BBA-4EA9-B349-C0E889436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31030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preparation can prevent avoidable mistakes.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C91A2840-A50F-4E06-B934-60E36E6D5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80051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Because I work in healthcare, I can't simply choose speed in every situation. For a screen layout, a small trial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685476BD-061F-4868-9272-4EFC7D44A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48097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might be reasonable. For something that could affect clinical decisions, the checks need to be much stricter. My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620FFCBD-B35C-4D74-9751-8380EA5A7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16143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experience in both countries taught me to match the approach to the problem rather than assume one style is</a:t>
            </a:r>
          </a:p>
        </p:txBody>
      </p:sp>
      <p:sp>
        <p:nvSpPr>
          <p:cNvPr id="17" name="answer-3">
            <a:extLst xmlns:a="http://schemas.openxmlformats.org/drawingml/2006/main">
              <a:ext uri="{FF2B5EF4-FFF2-40B4-BE49-F238E27FC236}">
                <a16:creationId xmlns:a16="http://schemas.microsoft.com/office/drawing/2014/main" id="{F16E639A-ACD5-4AD8-BD61-2443A68FA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84189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always better.</a:t>
            </a:r>
          </a:p>
        </p:txBody>
      </p:sp>
      <p:sp>
        <p:nvSpPr>
          <p:cNvPr id="1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89270841-0802-47B8-A051-C8BB28BE7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9" name="vocab-0">
            <a:extLst xmlns:a="http://schemas.openxmlformats.org/drawingml/2006/main">
              <a:ext uri="{FF2B5EF4-FFF2-40B4-BE49-F238E27FC236}">
                <a16:creationId xmlns:a16="http://schemas.microsoft.com/office/drawing/2014/main" id="{0EC4270C-F32D-4206-8840-E3FB756E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adjust after getting</a:t>
            </a:r>
          </a:p>
        </p:txBody>
      </p:sp>
      <p:sp>
        <p:nvSpPr>
          <p:cNvPr id="20" name="vocab-1">
            <a:extLst xmlns:a="http://schemas.openxmlformats.org/drawingml/2006/main">
              <a:ext uri="{FF2B5EF4-FFF2-40B4-BE49-F238E27FC236}">
                <a16:creationId xmlns:a16="http://schemas.microsoft.com/office/drawing/2014/main" id="{FEF77A64-9316-4F3F-BCB2-213CAD41F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feedback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F6BE8CF1-BD8C-4E0F-AABD-ADF7B7C64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피드백에 따라 조정하다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71FB1DE4-AB1D-4E38-A492-E215C2764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move forward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08FC810B-B6C7-4085-AD74-4493125F8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추진하다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E668F9C0-6291-40FA-8FE1-716422CCB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avoidable mistakes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B3FE5BE8-D7C0-40FA-A340-20671A5FC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예방 가능한 실수</a:t>
            </a:r>
          </a:p>
        </p:txBody>
      </p:sp>
      <p:sp>
        <p:nvSpPr>
          <p:cNvPr id="26" name="vocab-0">
            <a:extLst xmlns:a="http://schemas.openxmlformats.org/drawingml/2006/main">
              <a:ext uri="{FF2B5EF4-FFF2-40B4-BE49-F238E27FC236}">
                <a16:creationId xmlns:a16="http://schemas.microsoft.com/office/drawing/2014/main" id="{72BBB444-5BE6-4C07-B624-FB6FF2144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feedback</a:t>
            </a:r>
          </a:p>
        </p:txBody>
      </p:sp>
      <p:sp>
        <p:nvSpPr>
          <p:cNvPr id="27" name="meaning-0">
            <a:extLst xmlns:a="http://schemas.openxmlformats.org/drawingml/2006/main">
              <a:ext uri="{FF2B5EF4-FFF2-40B4-BE49-F238E27FC236}">
                <a16:creationId xmlns:a16="http://schemas.microsoft.com/office/drawing/2014/main" id="{A5B5181D-BCB8-443B-BCAB-2B38D7C4B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피드백</a:t>
            </a:r>
          </a:p>
        </p:txBody>
      </p:sp>
    </p:spTree>
    <p:extLst>
      <p:ext uri="{BB962C8B-B14F-4D97-AF65-F5344CB8AC3E}">
        <p14:creationId xmlns:p14="http://schemas.microsoft.com/office/powerpoint/2010/main" val="23548572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043455D3-C586-40A2-8C2C-97118F280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Q10  외국어 오해를 풀었던 장면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D7286951-D85B-402D-A84B-B96B43E4F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041946BF-8B69-4A50-B3BC-0A8810023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언어 경험 기반 재구성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4BC4B423-9A48-492A-9DAC-FC8BFBD0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10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B4AABE3A-9909-44DC-9E72-4BCF26BF8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Q10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1A139A62-2DEA-481D-9CE4-0E887AC05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a misunderstanding caused by language and how it was resolved.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CDCDF518-5DF7-4E22-B938-11B687C27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586E90B8-93D0-4F84-8432-523A0C5EA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once misunderstood a delivery date during a meeting. I heard that a task would be ready 'soon' and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03C62578-1D23-45FB-A351-30ABF0ABC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04160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assumed that meant the same week. Later, I realized the other person hadn't promised a specific date.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4EE7FC76-5CB1-4DFC-857A-001ADB890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79470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felt a little awkward because I had already started planning the next step. Instead of blaming anyone,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8EEA0609-3CDE-4416-B1E7-74955D55A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7380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asked a more precise question: 'Do you mean this Friday, or sometime next week?' Then I repeated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3026E48E-97A4-4623-A0DC-9A5BEC5FF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68140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agreed date and sent a short written summary.</a:t>
            </a:r>
          </a:p>
        </p:txBody>
      </p:sp>
      <p:sp>
        <p:nvSpPr>
          <p:cNvPr id="13" name="answer-0">
            <a:extLst xmlns:a="http://schemas.openxmlformats.org/drawingml/2006/main">
              <a:ext uri="{FF2B5EF4-FFF2-40B4-BE49-F238E27FC236}">
                <a16:creationId xmlns:a16="http://schemas.microsoft.com/office/drawing/2014/main" id="{F332685C-22F1-44D3-8D8E-E0831D3A5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43450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That situation shows why understanding individual words isn't enough. You also need to check what</a:t>
            </a:r>
          </a:p>
        </p:txBody>
      </p:sp>
      <p:sp>
        <p:nvSpPr>
          <p:cNvPr id="14" name="answer-1">
            <a:extLst xmlns:a="http://schemas.openxmlformats.org/drawingml/2006/main">
              <a:ext uri="{FF2B5EF4-FFF2-40B4-BE49-F238E27FC236}">
                <a16:creationId xmlns:a16="http://schemas.microsoft.com/office/drawing/2014/main" id="{4BE31894-4275-4E61-8C32-240FECA4C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3778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people have actually agreed to. In an international team, I think a simple confirmation can be more</a:t>
            </a:r>
          </a:p>
        </p:txBody>
      </p:sp>
      <p:sp>
        <p:nvSpPr>
          <p:cNvPr id="15" name="answer-2">
            <a:extLst xmlns:a="http://schemas.openxmlformats.org/drawingml/2006/main">
              <a:ext uri="{FF2B5EF4-FFF2-40B4-BE49-F238E27FC236}">
                <a16:creationId xmlns:a16="http://schemas.microsoft.com/office/drawing/2014/main" id="{FC6A6BFA-889F-44EF-9565-0B3AE62C9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32120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useful than trying to sound perfectly fluent. I'd rather ask one extra question than leave with the wrong</a:t>
            </a:r>
          </a:p>
        </p:txBody>
      </p:sp>
      <p:sp>
        <p:nvSpPr>
          <p:cNvPr id="16" name="answer-3">
            <a:extLst xmlns:a="http://schemas.openxmlformats.org/drawingml/2006/main">
              <a:ext uri="{FF2B5EF4-FFF2-40B4-BE49-F238E27FC236}">
                <a16:creationId xmlns:a16="http://schemas.microsoft.com/office/drawing/2014/main" id="{4643EDDB-0E49-44BA-88DF-F117F2B00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2645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idea.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3CA35C62-25F8-4025-8D59-FFBDAE24B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B0064276-A696-41BC-AD73-977064D4F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clarify what someone</a:t>
            </a:r>
          </a:p>
        </p:txBody>
      </p:sp>
      <p:sp>
        <p:nvSpPr>
          <p:cNvPr id="19" name="vocab-1">
            <a:extLst xmlns:a="http://schemas.openxmlformats.org/drawingml/2006/main">
              <a:ext uri="{FF2B5EF4-FFF2-40B4-BE49-F238E27FC236}">
                <a16:creationId xmlns:a16="http://schemas.microsoft.com/office/drawing/2014/main" id="{26241F29-35BC-4C88-BE10-EF2E7F28D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means</a:t>
            </a:r>
          </a:p>
        </p:txBody>
      </p:sp>
      <p:sp>
        <p:nvSpPr>
          <p:cNvPr id="20" name="meaning-0">
            <a:extLst xmlns:a="http://schemas.openxmlformats.org/drawingml/2006/main">
              <a:ext uri="{FF2B5EF4-FFF2-40B4-BE49-F238E27FC236}">
                <a16:creationId xmlns:a16="http://schemas.microsoft.com/office/drawing/2014/main" id="{0993AF0B-B166-4DCA-BA2E-470295E8D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상대의 뜻을 명확히 하다</a:t>
            </a:r>
          </a:p>
        </p:txBody>
      </p:sp>
      <p:sp>
        <p:nvSpPr>
          <p:cNvPr id="21" name="vocab-0">
            <a:extLst xmlns:a="http://schemas.openxmlformats.org/drawingml/2006/main">
              <a:ext uri="{FF2B5EF4-FFF2-40B4-BE49-F238E27FC236}">
                <a16:creationId xmlns:a16="http://schemas.microsoft.com/office/drawing/2014/main" id="{8071D86D-36B6-4A31-A850-9D0DDAB6C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specific date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F15C7BBB-4DAF-458E-93DD-0C38AE86F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구체적인 날짜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174807BF-3F0D-4C62-BFC2-568A397E7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leave with the wrong idea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D14B9B74-FB6D-496A-8964-825EF49F0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잘못 이해한 채 대화를 마치다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F246E42A-0F5D-49BD-931A-233495EAB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clarification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062769BD-510F-4BC2-8469-A6B681FBF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뜻을 명확히 확인함</a:t>
            </a:r>
          </a:p>
        </p:txBody>
      </p:sp>
    </p:spTree>
    <p:extLst>
      <p:ext uri="{BB962C8B-B14F-4D97-AF65-F5344CB8AC3E}">
        <p14:creationId xmlns:p14="http://schemas.microsoft.com/office/powerpoint/2010/main" val="1943565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B8A693CE-7F73-4436-9F78-A8C0A5C6C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Q11  기억에 남는 도시 우시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DB657608-DDF6-4428-BE50-120D8E487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983CB0E0-BD9C-493F-96AD-2BC39703C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이력 기반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25741BBC-EBB1-4A74-AC36-174186F9D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11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2CA3E3AF-F04E-40F2-8E64-98B1E2E97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Q11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2B5F5770-1109-4F84-A12D-460E604CE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a city that is meaningful to you. Why do you remember it?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85F04EE7-23A4-4638-8423-B2A3913C1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73659B32-7F84-4717-AEB9-7661F8164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Wuxi is a city that means a lot to me because an important part of my career took place there. I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1F1D5996-4BD5-48EA-847F-753E19510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worked in an international medical center, so my connection with the city is mainly about everyday life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1F01C780-792E-4E31-9059-AD0AE7E86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and work, rather than sightseeing.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07CD56F7-66AD-4517-94C2-AA92C0FC5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When I think of Wuxi, I think about learning how to run a healthcare service in a different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B3A8F8BF-DB61-49FC-A7AE-1FE31EA63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environment. I had to consider patients' expectations, how a team worked together, and how ideas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CE79B2C9-9764-4038-A13B-0F5327345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could become practical services. Those experiences pushed me beyond my original role as a doctor.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F90277E0-AD00-40EB-A36A-DB931732A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I'd like to go back and see how the city and the people I knew have changed. I imagine it would feel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1FD17796-2615-44EE-8C67-5F5EF3FDC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familiar and unfamiliar at the same time. For me, a memorable city isn't always the one with the most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2FF50294-E621-443E-9253-F7E6F93AC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famous attractions. Sometimes it's the place where you learned the most.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40F9CFFA-B03B-4B54-AF62-EF1065FF1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DF549D78-9A31-473E-AE92-1F2224472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familiar and unfamiliar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DE518EB2-ACBB-4403-927B-A0B85D253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익숙하면서도 낯선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DC70A22C-0F4B-415B-B756-EC54F1C7C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patients’ expectations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35621CAC-579C-4C81-A3C4-B2CD4DE0E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환자의 기대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6314EFF5-AEAE-4A1C-BD26-3E87AF6AA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beyond my original role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E7891E93-E61F-4013-B829-36871E9C4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원래 역할을 넘어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AAF0A956-46A7-49A6-9C95-2180C93DD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attraction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B3B4BD16-A381-4CE1-A960-AF76E2930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관광 명소</a:t>
            </a:r>
          </a:p>
        </p:txBody>
      </p:sp>
    </p:spTree>
    <p:extLst>
      <p:ext uri="{BB962C8B-B14F-4D97-AF65-F5344CB8AC3E}">
        <p14:creationId xmlns:p14="http://schemas.microsoft.com/office/powerpoint/2010/main" val="136874871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8CC63F39-270D-4723-85E4-B972FEC4A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Q12  영어 중국어를 함께 공부하는 이유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6EEB6EB4-A5E4-4223-844F-642F1538F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C28587F9-DB6A-4600-A95F-353A512EA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확인된 학습 목표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D44F0519-38CD-4D8D-93C2-3702727FC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12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2AACD4C1-25AD-4D52-920E-F113553BD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Q12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C56430F2-DEC6-412F-AB06-9AFA13185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What languages are you learning, and how do you plan to improve?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5D0A6648-9E90-4F7F-A524-23DE299AD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6923F8EA-FA0A-4E2B-A604-07A2DD880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I'm working on both English and Chinese. English is useful for reading research and discussing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663265D8-DE95-4FF7-8221-85E24368A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7588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technology, while Chinese connects with the years I spent living and working in China. I don't want to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595F2E25-93AE-4D29-B2D8-91C10F0C3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85350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lose that ability simply because I use it less often now.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D90D825B-D79D-41BF-AEE5-6357A92EF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54088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My plan is to prepare the same personal stories in both languages. For example, I can talk about my job,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029BD025-D761-41E4-87BD-9CB63A6A7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41851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tennis, or my time abroad. That way, I don't have to invent a new story every time I switch languages.</a:t>
            </a:r>
          </a:p>
        </p:txBody>
      </p:sp>
      <p:sp>
        <p:nvSpPr>
          <p:cNvPr id="13" name="answer-0">
            <a:extLst xmlns:a="http://schemas.openxmlformats.org/drawingml/2006/main">
              <a:ext uri="{FF2B5EF4-FFF2-40B4-BE49-F238E27FC236}">
                <a16:creationId xmlns:a16="http://schemas.microsoft.com/office/drawing/2014/main" id="{C40AB910-FF81-4C93-A648-820F5AC6E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10589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Still, I don't want to translate every sentence word for word. I want each version to sound natural. I'll use</a:t>
            </a:r>
          </a:p>
        </p:txBody>
      </p:sp>
      <p:sp>
        <p:nvSpPr>
          <p:cNvPr id="14" name="answer-1">
            <a:extLst xmlns:a="http://schemas.openxmlformats.org/drawingml/2006/main">
              <a:ext uri="{FF2B5EF4-FFF2-40B4-BE49-F238E27FC236}">
                <a16:creationId xmlns:a16="http://schemas.microsoft.com/office/drawing/2014/main" id="{2AEE6EBC-8D10-4AB9-8139-89A697BD5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98352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 few keywords, record myself, and check where I get stuck. Short, regular sessions seem more realistic</a:t>
            </a:r>
          </a:p>
        </p:txBody>
      </p:sp>
      <p:sp>
        <p:nvSpPr>
          <p:cNvPr id="15" name="answer-2">
            <a:extLst xmlns:a="http://schemas.openxmlformats.org/drawingml/2006/main">
              <a:ext uri="{FF2B5EF4-FFF2-40B4-BE49-F238E27FC236}">
                <a16:creationId xmlns:a16="http://schemas.microsoft.com/office/drawing/2014/main" id="{ECEB5FA4-A27B-4186-B300-2E253B725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86114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for me than waiting for a completely free afternoon. The aim is to express my own ideas more</a:t>
            </a:r>
          </a:p>
        </p:txBody>
      </p:sp>
      <p:sp>
        <p:nvSpPr>
          <p:cNvPr id="16" name="answer-3">
            <a:extLst xmlns:a="http://schemas.openxmlformats.org/drawingml/2006/main">
              <a:ext uri="{FF2B5EF4-FFF2-40B4-BE49-F238E27FC236}">
                <a16:creationId xmlns:a16="http://schemas.microsoft.com/office/drawing/2014/main" id="{1E7D3BE7-F84A-4298-B229-3A72B817F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73877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comfortably.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B7C82F4B-55BB-4683-8998-216DC648D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7FCEED42-BE87-4EA6-A818-11F781349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 for word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D00F873C-0B5A-4AB7-8223-EAA1F0508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직역하여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8ED3BF9C-CCEC-4DC6-94C1-A045660B0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fit something into a busy</a:t>
            </a:r>
          </a:p>
        </p:txBody>
      </p:sp>
      <p:sp>
        <p:nvSpPr>
          <p:cNvPr id="21" name="vocab-1">
            <a:extLst xmlns:a="http://schemas.openxmlformats.org/drawingml/2006/main">
              <a:ext uri="{FF2B5EF4-FFF2-40B4-BE49-F238E27FC236}">
                <a16:creationId xmlns:a16="http://schemas.microsoft.com/office/drawing/2014/main" id="{B030A170-6E5F-4520-8DAC-43F365839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schedule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240529F3-97FF-4E60-9BD7-2F39356B1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바쁜 일정 속에 시간을 내다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0202DE55-28A5-4B7B-92CC-4D6AD6424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express my own ideas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73B51456-FD9B-4223-815D-AC7989E95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자기 생각을 표현하다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F4282841-DFD7-4BFA-A339-07AC50BA6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fluency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CC79455D-6EE9-4BBD-B049-59E02BD8F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유창성</a:t>
            </a:r>
          </a:p>
        </p:txBody>
      </p:sp>
    </p:spTree>
    <p:extLst>
      <p:ext uri="{BB962C8B-B14F-4D97-AF65-F5344CB8AC3E}">
        <p14:creationId xmlns:p14="http://schemas.microsoft.com/office/powerpoint/2010/main" val="24775568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DC51EF75-8271-4200-90B3-B6B9EE6E7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Q13  2027년 박사과정 진학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67DB02F4-B924-460F-BD7E-626A7FAC7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2AC32753-9487-4CBA-830F-EDD3A0F20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확인된 합격과 향후 계획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A2A0FC8A-CAEB-4D91-93A4-15F3A991F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13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2B404D0-E901-4435-AA0E-8BBB4A7A5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Q13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8D2B7B34-E060-4597-81BD-22340B5D8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an important plan for your education or career.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8F2132F6-A7C5-45DE-B0BE-1EFA276E9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F042CE83-8047-4A4D-942E-2A854B39A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I've been accepted into a PhD program at KAIST, and I plan to begin in 2027. My interest is in AI and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EFE59DB3-20ED-4023-A9D3-BEC2AF796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healthcare. I also plan to keep working, so managing my time will be a serious challenge.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01217015-B2AF-4733-AAEB-5D8539763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9261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reason I want to study again is that I keep running into questions that practical experience alone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C4F60053-FA96-4B7B-81C2-BF041D3CF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can't fully answer. For instance, how can we turn complicated medical records into information that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BD2AE1CA-3E17-402B-87BC-CA22EDE7A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actually helps a doctor? I want stronger research skills to investigate questions like that.</a:t>
            </a:r>
          </a:p>
        </p:txBody>
      </p:sp>
      <p:sp>
        <p:nvSpPr>
          <p:cNvPr id="13" name="answer-0">
            <a:extLst xmlns:a="http://schemas.openxmlformats.org/drawingml/2006/main">
              <a:ext uri="{FF2B5EF4-FFF2-40B4-BE49-F238E27FC236}">
                <a16:creationId xmlns:a16="http://schemas.microsoft.com/office/drawing/2014/main" id="{F386CC05-6310-4B07-8210-942BF204F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76311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I'm looking forward to being a student again, although I know it won't be easy. I'll need to protect</a:t>
            </a:r>
          </a:p>
        </p:txBody>
      </p:sp>
      <p:sp>
        <p:nvSpPr>
          <p:cNvPr id="14" name="answer-1">
            <a:extLst xmlns:a="http://schemas.openxmlformats.org/drawingml/2006/main">
              <a:ext uri="{FF2B5EF4-FFF2-40B4-BE49-F238E27FC236}">
                <a16:creationId xmlns:a16="http://schemas.microsoft.com/office/drawing/2014/main" id="{68E23966-E050-49BB-94C1-C090BB69D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time for reading, technical study, and research. I don't see the degree as the end of my career path. I</a:t>
            </a:r>
          </a:p>
        </p:txBody>
      </p:sp>
      <p:sp>
        <p:nvSpPr>
          <p:cNvPr id="15" name="answer-2">
            <a:extLst xmlns:a="http://schemas.openxmlformats.org/drawingml/2006/main">
              <a:ext uri="{FF2B5EF4-FFF2-40B4-BE49-F238E27FC236}">
                <a16:creationId xmlns:a16="http://schemas.microsoft.com/office/drawing/2014/main" id="{EE60E8BC-BD41-48B2-BFCA-003942374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see it as a way to connect my clinical and business experience with a deeper understanding of AI.</a:t>
            </a:r>
          </a:p>
        </p:txBody>
      </p:sp>
      <p:sp>
        <p:nvSpPr>
          <p:cNvPr id="1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2817BC3C-0F21-4A82-8EFA-0F1B771D8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7" name="vocab-0">
            <a:extLst xmlns:a="http://schemas.openxmlformats.org/drawingml/2006/main">
              <a:ext uri="{FF2B5EF4-FFF2-40B4-BE49-F238E27FC236}">
                <a16:creationId xmlns:a16="http://schemas.microsoft.com/office/drawing/2014/main" id="{1337090D-FCD6-48CF-8652-FBD898DBB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have been accepted into a</a:t>
            </a:r>
          </a:p>
        </p:txBody>
      </p:sp>
      <p:sp>
        <p:nvSpPr>
          <p:cNvPr id="18" name="vocab-1">
            <a:extLst xmlns:a="http://schemas.openxmlformats.org/drawingml/2006/main">
              <a:ext uri="{FF2B5EF4-FFF2-40B4-BE49-F238E27FC236}">
                <a16:creationId xmlns:a16="http://schemas.microsoft.com/office/drawing/2014/main" id="{235305F8-23AF-457C-A0E6-93AC69C1B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program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E47B8B92-6D21-4E08-81C6-3AAC8D707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과정에 합격했다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1BB0F870-6BEC-4E08-A53E-AD9103FA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plan to begin in 2027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AF4F9547-E9D6-4A6D-B7E8-9E528E38B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2027년 시작할 예정이다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7A12A190-6222-421A-B891-A1B9067BA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balance studying and</a:t>
            </a:r>
          </a:p>
        </p:txBody>
      </p:sp>
      <p:sp>
        <p:nvSpPr>
          <p:cNvPr id="23" name="vocab-1">
            <a:extLst xmlns:a="http://schemas.openxmlformats.org/drawingml/2006/main">
              <a:ext uri="{FF2B5EF4-FFF2-40B4-BE49-F238E27FC236}">
                <a16:creationId xmlns:a16="http://schemas.microsoft.com/office/drawing/2014/main" id="{1A59EBA3-50E2-47B9-84A2-A47F4137B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working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EE3F7894-37D3-4AC3-9300-DAB7A34BF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학업과 일을 병행하다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04D20258-34F2-4840-B750-AB048823F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research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3A0B3610-0060-456C-A3E5-528434D76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연구</a:t>
            </a:r>
          </a:p>
        </p:txBody>
      </p:sp>
    </p:spTree>
    <p:extLst>
      <p:ext uri="{BB962C8B-B14F-4D97-AF65-F5344CB8AC3E}">
        <p14:creationId xmlns:p14="http://schemas.microsoft.com/office/powerpoint/2010/main" val="135003650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topic">
            <a:extLst xmlns:a="http://schemas.openxmlformats.org/drawingml/2006/main">
              <a:ext uri="{FF2B5EF4-FFF2-40B4-BE49-F238E27FC236}">
                <a16:creationId xmlns:a16="http://schemas.microsoft.com/office/drawing/2014/main" id="{0218030F-0D97-417E-BC5C-B8A13F8B9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Q14  초보자로서 Python 배우기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3E9D77AC-F557-4261-922B-EA22FDE9E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2ECAD471-41C2-492B-8ABF-25A6B075F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확인된 관심과 학습 계획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59DD3F11-59C8-45CA-9D40-682B4311C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14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B2A79649-F5DF-4267-9C0C-B4B9E0C61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Q14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540D9D4D-5BA0-42C1-A72D-4EEE4CD3E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a new skill you are learning. What is difficult about it?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88CF073-B788-4983-AB8D-9B0F28AED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CFE7AFA0-05B1-4F1C-9D40-C5DDE0BDC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I'm a beginner at Python. My long-term goal is to use it for data analysis, especially when I study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CE380FB3-C869-4999-8E2F-D4C484A6E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companies or investment ideas. I'd also like to understand technical discussions at work more directly.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D76A9E71-6091-430B-8E4B-9DB94509B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9261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challenge is that knowing what you want to analyze is different from knowing how to write the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6FBB6D1A-EBC3-4202-838F-D6F53249A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code. A small error can stop everything, and the message on the screen may look confusing. I need to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B7CD0A8C-65BE-4650-BBA6-9C1BBE400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be patient and work through one step at a time.</a:t>
            </a:r>
          </a:p>
        </p:txBody>
      </p:sp>
      <p:sp>
        <p:nvSpPr>
          <p:cNvPr id="13" name="answer-0">
            <a:extLst xmlns:a="http://schemas.openxmlformats.org/drawingml/2006/main">
              <a:ext uri="{FF2B5EF4-FFF2-40B4-BE49-F238E27FC236}">
                <a16:creationId xmlns:a16="http://schemas.microsoft.com/office/drawing/2014/main" id="{89B3BEDC-4F75-49B3-9EC8-4056203B0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76311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 realistic starting point for me is a simple table: load the data, calculate a few values, and make a</a:t>
            </a:r>
          </a:p>
        </p:txBody>
      </p:sp>
      <p:sp>
        <p:nvSpPr>
          <p:cNvPr id="14" name="answer-1">
            <a:extLst xmlns:a="http://schemas.openxmlformats.org/drawingml/2006/main">
              <a:ext uri="{FF2B5EF4-FFF2-40B4-BE49-F238E27FC236}">
                <a16:creationId xmlns:a16="http://schemas.microsoft.com/office/drawing/2014/main" id="{4B7E2671-0E42-4CCA-974E-70F606053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clear chart. I haven't become an expert overnight, and I don't expect to. What attracts me is the</a:t>
            </a:r>
          </a:p>
        </p:txBody>
      </p:sp>
      <p:sp>
        <p:nvSpPr>
          <p:cNvPr id="15" name="answer-2">
            <a:extLst xmlns:a="http://schemas.openxmlformats.org/drawingml/2006/main">
              <a:ext uri="{FF2B5EF4-FFF2-40B4-BE49-F238E27FC236}">
                <a16:creationId xmlns:a16="http://schemas.microsoft.com/office/drawing/2014/main" id="{ABBA9EB5-5A52-48C6-A472-E0ED02A6F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possibility of checking an idea for myself instead of depending entirely on someone else's analysis.</a:t>
            </a:r>
          </a:p>
        </p:txBody>
      </p:sp>
      <p:sp>
        <p:nvSpPr>
          <p:cNvPr id="1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353E388C-4C39-4D82-A982-3BD68FF24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7" name="vocab-0">
            <a:extLst xmlns:a="http://schemas.openxmlformats.org/drawingml/2006/main">
              <a:ext uri="{FF2B5EF4-FFF2-40B4-BE49-F238E27FC236}">
                <a16:creationId xmlns:a16="http://schemas.microsoft.com/office/drawing/2014/main" id="{C140832D-4A48-4DAC-8663-22B6DD8D6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one step at a time</a:t>
            </a:r>
          </a:p>
        </p:txBody>
      </p:sp>
      <p:sp>
        <p:nvSpPr>
          <p:cNvPr id="18" name="meaning-0">
            <a:extLst xmlns:a="http://schemas.openxmlformats.org/drawingml/2006/main">
              <a:ext uri="{FF2B5EF4-FFF2-40B4-BE49-F238E27FC236}">
                <a16:creationId xmlns:a16="http://schemas.microsoft.com/office/drawing/2014/main" id="{D3DF56EC-B0BE-4F4D-B200-56EA6A092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한 단계씩</a:t>
            </a:r>
          </a:p>
        </p:txBody>
      </p:sp>
      <p:sp>
        <p:nvSpPr>
          <p:cNvPr id="19" name="vocab-0">
            <a:extLst xmlns:a="http://schemas.openxmlformats.org/drawingml/2006/main">
              <a:ext uri="{FF2B5EF4-FFF2-40B4-BE49-F238E27FC236}">
                <a16:creationId xmlns:a16="http://schemas.microsoft.com/office/drawing/2014/main" id="{312AC4F7-918B-4AE4-9B37-AE991A8A1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load the data</a:t>
            </a:r>
          </a:p>
        </p:txBody>
      </p:sp>
      <p:sp>
        <p:nvSpPr>
          <p:cNvPr id="20" name="meaning-0">
            <a:extLst xmlns:a="http://schemas.openxmlformats.org/drawingml/2006/main">
              <a:ext uri="{FF2B5EF4-FFF2-40B4-BE49-F238E27FC236}">
                <a16:creationId xmlns:a16="http://schemas.microsoft.com/office/drawing/2014/main" id="{77E09EF2-06D0-4A24-99FD-EB0042EC5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데이터를 불러오다</a:t>
            </a:r>
          </a:p>
        </p:txBody>
      </p:sp>
      <p:sp>
        <p:nvSpPr>
          <p:cNvPr id="21" name="vocab-0">
            <a:extLst xmlns:a="http://schemas.openxmlformats.org/drawingml/2006/main">
              <a:ext uri="{FF2B5EF4-FFF2-40B4-BE49-F238E27FC236}">
                <a16:creationId xmlns:a16="http://schemas.microsoft.com/office/drawing/2014/main" id="{6ED08626-89AD-405A-A71B-0DA886AD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check an idea for myself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3C52BB57-DF12-4C9F-ACD3-4EB244D44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아이디어를 직접 검증하다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999B9C8D-4F85-4EDD-814B-B799079AC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beginner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29202426-A830-4E10-89EE-1D5CC79EE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초보자</a:t>
            </a:r>
          </a:p>
        </p:txBody>
      </p:sp>
    </p:spTree>
    <p:extLst>
      <p:ext uri="{BB962C8B-B14F-4D97-AF65-F5344CB8AC3E}">
        <p14:creationId xmlns:p14="http://schemas.microsoft.com/office/powerpoint/2010/main" val="211037190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AD8BDAC8-E16F-4F35-9882-5607A8457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Q15  취미로서 투자 공부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3DDC9AA9-AE9C-4770-B57E-43DC288A9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467260EB-33D8-4494-B0B8-16F8C5180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확인된 관심 기반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4B533E7E-D608-403A-8A8F-92FF0BDF9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15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0DBD256A-5AAA-440C-9FC4-E590F4932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Q15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D8568911-4B44-44DA-8F9F-0E8CB0822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What do you enjoy learning about in your free time?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CD5CECC-501A-45DD-8440-7D804DC05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D0FE5FC7-3793-4550-953A-25F962C1F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enjoy learning about investing. Making money is certainly part of the attraction, but I also like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AF557785-0150-4883-A798-02D95C631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understanding why some industries grow while others struggle. It gives me a practical reason to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6891DCA3-CC96-4338-96A1-58837FD7D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study how the world is changing.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30FF4AA2-DFCD-4E21-BBEB-95F85DDC7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pay particular attention to AI, semiconductors, and healthcare. When a technology sounds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EC88421E-ABA9-4559-A351-DE38EB0DC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promising, I try to ask what customers will actually pay for and how a company can earn a profit. A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F65D3845-CEFC-4531-9676-047D22EFF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good story and a good business aren't always the same thing.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76AB2E0D-F50F-4412-BC4E-08AD53282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difficult part is dealing with uncertainty. You can study a company carefully and still be wrong. So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877916FB-9835-4BC4-920F-DC9144F20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try to separate what I know from what I'm assuming. I wouldn't describe investing as a relaxing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08605EFC-787E-47FE-9C0C-2BC326391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hobby all the time, but it keeps me curious and makes me question my own judgment.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DFE2446A-335A-441A-B374-47611F530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3B1808E5-93E2-46D1-9293-5C675921D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deal with uncertainty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88C117FC-B57C-48AD-9451-9D8B5B742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불확실성을 다루다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046273D4-7ADF-4B02-BA6D-1A5F869DA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earn a profit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6A2BA288-9E07-4B89-A271-DC871679B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이익을 내다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E1B3212A-5243-4C64-8655-19A8F1665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question my own</a:t>
            </a:r>
          </a:p>
        </p:txBody>
      </p:sp>
      <p:sp>
        <p:nvSpPr>
          <p:cNvPr id="23" name="vocab-1">
            <a:extLst xmlns:a="http://schemas.openxmlformats.org/drawingml/2006/main">
              <a:ext uri="{FF2B5EF4-FFF2-40B4-BE49-F238E27FC236}">
                <a16:creationId xmlns:a16="http://schemas.microsoft.com/office/drawing/2014/main" id="{F821CDE9-F113-455C-8AE2-06E745FA6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judgment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36BAAA9F-567E-4903-AE2C-89B8EB658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자신의 판단을 돌아보다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1454BDB1-CE26-4FC1-A0E2-2287E85BB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uncertainty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F377E7F4-6F5C-4B7C-81E9-C1EF31325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불확실성</a:t>
            </a:r>
          </a:p>
        </p:txBody>
      </p:sp>
    </p:spTree>
    <p:extLst>
      <p:ext uri="{BB962C8B-B14F-4D97-AF65-F5344CB8AC3E}">
        <p14:creationId xmlns:p14="http://schemas.microsoft.com/office/powerpoint/2010/main" val="209614275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F84C6C01-79BD-4145-8B13-9172E26D9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Q16  최근 깊이 살펴본 산업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AE7D7CCF-AE45-4ADA-97BB-12CE3321C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673624A7-0886-4EB6-ADD0-A7D4ECB23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확인된 관심 기반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5B296AEC-0990-4799-BA5E-6492E4CE6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16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5A484BD-0F21-43D6-9709-5321D1827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Q16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9ED1F5BE-8C9C-4F59-94E7-8A90ADA39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a topic you have recently spent time researching.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06BAE46-8547-45B5-809A-A9D36A81B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64C563EF-A99F-46A5-AB8C-AD70F7603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Recently, I've been interested in the shipbuilding industry. It may sound far removed from medicine,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3C47A62C-F43F-4121-82D8-53E85E858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04160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but I like topics where technology, business, and global trade come together.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C3E596E7-2AE5-4B16-A137-9E51CA65B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79470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One question I've been exploring is what happens when many older ships need replacing but shipyards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EE16A6F8-9736-4FEF-BB47-7E5C680BD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7380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can't immediately build more vessels. Strong demand is only one part of the picture. You also have to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990BA662-D52E-4F73-8E1A-4588A6A63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68140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think about production capacity, delivery times, costs, and changing environmental requirements. That</a:t>
            </a:r>
          </a:p>
        </p:txBody>
      </p:sp>
      <p:sp>
        <p:nvSpPr>
          <p:cNvPr id="13" name="answer-3">
            <a:extLst xmlns:a="http://schemas.openxmlformats.org/drawingml/2006/main">
              <a:ext uri="{FF2B5EF4-FFF2-40B4-BE49-F238E27FC236}">
                <a16:creationId xmlns:a16="http://schemas.microsoft.com/office/drawing/2014/main" id="{96A11BC4-B772-459D-BA93-42D1C9BEC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6247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makes the subject more complicated than a simple growth story.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DE889450-A3A6-45EA-B6B1-EF2D73104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3778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like to compare several possible outcomes rather than rely on a single forecast. What if demand stays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D18FBAC2-22F0-45C9-A986-C43F0A5A1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32120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strong? What if orders slow down? I haven't reached a final answer, and that's part of the interest.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5CEF2D1B-FDF7-4786-B6BC-B699FAA90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2645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Researching something outside my own profession reminds me how much I still have to learn.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CB359C51-1D13-427C-9855-C71406F02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32FBEAAA-829F-422A-AB35-9ADA86722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production capacity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F023B487-E98F-4C94-9568-A2DF4A998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생산능력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F3BA2B48-5F2F-4260-8B22-1E612FBEC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compare possible</a:t>
            </a:r>
          </a:p>
        </p:txBody>
      </p:sp>
      <p:sp>
        <p:nvSpPr>
          <p:cNvPr id="21" name="vocab-1">
            <a:extLst xmlns:a="http://schemas.openxmlformats.org/drawingml/2006/main">
              <a:ext uri="{FF2B5EF4-FFF2-40B4-BE49-F238E27FC236}">
                <a16:creationId xmlns:a16="http://schemas.microsoft.com/office/drawing/2014/main" id="{7D69DA15-3B50-42B3-B44A-6451A2893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outcomes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8DD227AF-B53B-42F9-B653-EEC09DDEC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가능한 결과들을 비교하다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EC05220E-C009-4BFA-A600-29B9391C3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rely on a single forecast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09E88CC1-7397-4189-A5D7-E136D515E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하나의 전망에 의존하다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7109A015-5199-442F-884D-91297E6C8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capacity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3910E526-4D7E-41EE-A95E-EBA815471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생산능력</a:t>
            </a:r>
          </a:p>
        </p:txBody>
      </p:sp>
    </p:spTree>
    <p:extLst>
      <p:ext uri="{BB962C8B-B14F-4D97-AF65-F5344CB8AC3E}">
        <p14:creationId xmlns:p14="http://schemas.microsoft.com/office/powerpoint/2010/main" val="104361480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94DA1D5A-D1C8-4C2C-8030-950F9A843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Q17  읽고 싶은 역사책과 독서 습관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324B2A1E-0740-43C5-A5FB-B59F1154E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AB477BBB-7154-4747-8288-ADF587AC5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확인된 관심 기반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E1917964-5154-4C59-A7D2-E637881EF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17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09B7002-152E-470E-BEDA-0DB60A334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Q17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B2B9F11D-BD8F-4605-8E8D-D3CD8A03A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What kinds of books interest you? Tell me about one you would like to read.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40AA5624-B4CA-4846-9560-DE13818C6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15AC830B-EA19-40A3-8372-5C93926CD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I'm interested in books that help me understand how people and societies change. History is especially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AFDC8283-6CD8-4EC8-A1D1-94A61A364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04160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appealing because it gives me a longer perspective than daily news.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7A4A18C5-0581-48E1-8137-577FD8045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79470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One book I'd like to spend more time with is The Lessons of History by Will and Ariel Durant. I've been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3418025C-CCF1-4607-893D-81403866D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7380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interested in its broad questions about human behavior and social change. I wouldn't claim that history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835849D4-7718-4D96-BB2A-6014E93A2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68140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gives us a precise formula for predicting the future, but it can make today's events look less isolated.</a:t>
            </a:r>
          </a:p>
        </p:txBody>
      </p:sp>
      <p:sp>
        <p:nvSpPr>
          <p:cNvPr id="13" name="answer-0">
            <a:extLst xmlns:a="http://schemas.openxmlformats.org/drawingml/2006/main">
              <a:ext uri="{FF2B5EF4-FFF2-40B4-BE49-F238E27FC236}">
                <a16:creationId xmlns:a16="http://schemas.microsoft.com/office/drawing/2014/main" id="{A0A580B6-8980-4DD4-B363-3ADF4A2BC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43450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Because my schedule is busy, I don't always have time for a long reading session. A practical approach</a:t>
            </a:r>
          </a:p>
        </p:txBody>
      </p:sp>
      <p:sp>
        <p:nvSpPr>
          <p:cNvPr id="14" name="answer-1">
            <a:extLst xmlns:a="http://schemas.openxmlformats.org/drawingml/2006/main">
              <a:ext uri="{FF2B5EF4-FFF2-40B4-BE49-F238E27FC236}">
                <a16:creationId xmlns:a16="http://schemas.microsoft.com/office/drawing/2014/main" id="{847A8B90-5E3E-45AC-9BEC-8CAF7EE18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3778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for me is to read a small section and write down one question. Then I can connect that question with</a:t>
            </a:r>
          </a:p>
        </p:txBody>
      </p:sp>
      <p:sp>
        <p:nvSpPr>
          <p:cNvPr id="15" name="answer-2">
            <a:extLst xmlns:a="http://schemas.openxmlformats.org/drawingml/2006/main">
              <a:ext uri="{FF2B5EF4-FFF2-40B4-BE49-F238E27FC236}">
                <a16:creationId xmlns:a16="http://schemas.microsoft.com/office/drawing/2014/main" id="{AB1FD785-E254-47AA-98A8-46E0DDA01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32120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something in my work or investment research. I want reading to change how I think, not just add more</a:t>
            </a:r>
          </a:p>
        </p:txBody>
      </p:sp>
      <p:sp>
        <p:nvSpPr>
          <p:cNvPr id="16" name="answer-3">
            <a:extLst xmlns:a="http://schemas.openxmlformats.org/drawingml/2006/main">
              <a:ext uri="{FF2B5EF4-FFF2-40B4-BE49-F238E27FC236}">
                <a16:creationId xmlns:a16="http://schemas.microsoft.com/office/drawing/2014/main" id="{A7759CF7-A663-4AA6-80C3-200444FD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2645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titles to a list.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585256A9-730A-4CD3-8A2F-19A7796A1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75408813-6560-4E69-9DA3-30AD42513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longer perspective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08264D40-0787-4434-8DE3-F14F09DD2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더 장기적인 관점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9B081752-A0ED-4433-9EC6-541E112AE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put something in context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C9370750-FC19-44D6-AD80-73EDEFDE6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맥락 속에서 이해하다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DA4749BD-9DB9-426E-8F1C-31E8A4F73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write down one question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22E4FD81-8DE5-4429-AA83-0508CFA56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질문 하나를 적어 두다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152CFCDD-819F-432C-AC43-16F285C55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context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E2943184-D72B-4E5C-8DD6-83708C99B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맥락</a:t>
            </a:r>
          </a:p>
        </p:txBody>
      </p:sp>
    </p:spTree>
    <p:extLst>
      <p:ext uri="{BB962C8B-B14F-4D97-AF65-F5344CB8AC3E}">
        <p14:creationId xmlns:p14="http://schemas.microsoft.com/office/powerpoint/2010/main" val="204832466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5D7FBCC7-E290-48F6-8559-85B251438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Q18  앞으로 5년의 목표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42455BB7-60CE-4FFD-8EF1-2F05479CF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87293D60-1419-460F-8E45-4CD634E4A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확인된 희망 기반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3D8BD010-5E31-4881-B925-9EE60106A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18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088A5619-CD2B-4D38-A131-EB0AEE1DB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Q18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59B74318-B99A-43D7-A665-E6141ADE2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Where would you like to be in five years?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8874342E-EB85-425D-BCAE-9860C562A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D60B073D-9A72-4A0D-8A5A-B7BC66CD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In five years, I'd like to have a stronger connection between my experience as a doctor and my work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A4EEBFD8-88EE-4B63-9797-77E0AC3C2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in AI. I've worked in clinical care, healthcare services in China, and digital health in Korea. Now I want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D701B3EB-FA4E-4A91-8006-185C82789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those experiences to lead to something more coherent.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DEA7DC5F-20B8-42CB-AD20-1E3B519D8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One goal is to make meaningful progress in my doctoral research. Another is to help create tools that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539728E0-CC66-4828-B058-09E77F1E8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doctors choose to use because they actually solve a problem. I'd be more proud of a service that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8BB646BC-2CC9-464B-8F0E-3424DF436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improves everyday work than a presentation that simply sounds impressive.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C8447E21-76D2-4AE4-A843-95656D69E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also want to stay healthy enough to enjoy the process. My interest in tennis and endurance sports is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82A6F1B5-C627-4251-A6FE-5B466E980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part of that. I know plans can change, so I'm not attached to a particular title. What matters to me is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56114A51-757F-4D0D-9D31-48B3F582D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continuing to learn and becoming someone who can connect different fields effectively.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441494D7-F7AE-49E4-BEDF-C9284FE92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0C79A315-ECA4-4F07-993B-95D41F610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make meaningful progress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A74547D0-4771-43AE-83DD-66813E6BC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의미 있는 진전을 이루다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DDFD6005-3C4C-4EC3-B9E5-F34D38670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be attached to a title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5185ABF0-7B7F-4927-9509-9ED540A57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직함에 집착하다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776C6A6B-AC31-4F65-A416-E1C67BDB3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enjoy the process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B8A00E32-F1A6-4DCD-9F67-2CC0CD7CB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과정을 즐기다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00CFEA25-1408-4579-886F-45CFBD58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achievement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A538D406-7A96-4A0C-AFEF-E2DC98E39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성취</a:t>
            </a:r>
          </a:p>
        </p:txBody>
      </p:sp>
    </p:spTree>
    <p:extLst>
      <p:ext uri="{BB962C8B-B14F-4D97-AF65-F5344CB8AC3E}">
        <p14:creationId xmlns:p14="http://schemas.microsoft.com/office/powerpoint/2010/main" val="71628028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topic">
            <a:extLst xmlns:a="http://schemas.openxmlformats.org/drawingml/2006/main">
              <a:ext uri="{FF2B5EF4-FFF2-40B4-BE49-F238E27FC236}">
                <a16:creationId xmlns:a16="http://schemas.microsoft.com/office/drawing/2014/main" id="{895ACFDA-155E-436D-8A95-DF6E059E5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Q19  최근 시작한 테니스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D9652FDD-7A96-4D28-874D-EF4EEA8F2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2541FE06-43E0-4A1A-BE74-92FE7051C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확인된 취미 기반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AC2C207F-0719-43E9-B67C-AF12493FD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19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DBC17487-91A9-4EF7-AAA8-02FEC7F59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Q19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A81D8719-7FBB-42AA-BF4E-38D98758F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What sport have you recently become interested in? Describe it in detail.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FE626789-AA1F-4EED-8911-B8AFFB124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A5D28226-4684-43F5-A7C8-0ECD7CDF9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I've recently become interested in tennis. I started in the summer of 2026, so I'm still very much a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1FDAE68B-1DA6-4980-9E8E-EE1453BB7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beginner. What I like is that it forces me to focus on what's happening right in front of me.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387D4A3A-EB2B-46C6-B0E2-74370F5EE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9261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At work, I often have several problems in my head at once. On a tennis court, the next ball demands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7F9AE04C-1945-48AA-856C-208B8CBBB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my attention. Even a basic rally involves timing, footwork, and controlling how hard I hit. It's more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6D39886D-3149-4170-A210-412F01702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demanding than it looks when I watch experienced players.</a:t>
            </a:r>
          </a:p>
        </p:txBody>
      </p:sp>
      <p:sp>
        <p:nvSpPr>
          <p:cNvPr id="13" name="answer-0">
            <a:extLst xmlns:a="http://schemas.openxmlformats.org/drawingml/2006/main">
              <a:ext uri="{FF2B5EF4-FFF2-40B4-BE49-F238E27FC236}">
                <a16:creationId xmlns:a16="http://schemas.microsoft.com/office/drawing/2014/main" id="{B9050142-6CCB-42BA-AE2A-27749348B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76311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I've also looked for places where I could practice against a wall. That seems useful when I don't have a</a:t>
            </a:r>
          </a:p>
        </p:txBody>
      </p:sp>
      <p:sp>
        <p:nvSpPr>
          <p:cNvPr id="14" name="answer-1">
            <a:extLst xmlns:a="http://schemas.openxmlformats.org/drawingml/2006/main">
              <a:ext uri="{FF2B5EF4-FFF2-40B4-BE49-F238E27FC236}">
                <a16:creationId xmlns:a16="http://schemas.microsoft.com/office/drawing/2014/main" id="{76D948F5-EA0F-40E8-B6AA-1D0ECCA72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partner. I don't expect to become good immediately. For now, I'd be happy to make steadier contact</a:t>
            </a:r>
          </a:p>
        </p:txBody>
      </p:sp>
      <p:sp>
        <p:nvSpPr>
          <p:cNvPr id="15" name="answer-2">
            <a:extLst xmlns:a="http://schemas.openxmlformats.org/drawingml/2006/main">
              <a:ext uri="{FF2B5EF4-FFF2-40B4-BE49-F238E27FC236}">
                <a16:creationId xmlns:a16="http://schemas.microsoft.com/office/drawing/2014/main" id="{86019652-79CC-43FB-8762-075E24CFB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with the ball and move more comfortably. Small improvements are enough to keep me interested.</a:t>
            </a:r>
          </a:p>
        </p:txBody>
      </p:sp>
      <p:sp>
        <p:nvSpPr>
          <p:cNvPr id="1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5D408E32-DCD5-4811-AE4D-D8630DD93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7" name="vocab-0">
            <a:extLst xmlns:a="http://schemas.openxmlformats.org/drawingml/2006/main">
              <a:ext uri="{FF2B5EF4-FFF2-40B4-BE49-F238E27FC236}">
                <a16:creationId xmlns:a16="http://schemas.microsoft.com/office/drawing/2014/main" id="{049DC653-6982-4887-84C8-DCD84672F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practice against a wall</a:t>
            </a:r>
          </a:p>
        </p:txBody>
      </p:sp>
      <p:sp>
        <p:nvSpPr>
          <p:cNvPr id="18" name="meaning-0">
            <a:extLst xmlns:a="http://schemas.openxmlformats.org/drawingml/2006/main">
              <a:ext uri="{FF2B5EF4-FFF2-40B4-BE49-F238E27FC236}">
                <a16:creationId xmlns:a16="http://schemas.microsoft.com/office/drawing/2014/main" id="{4760BA34-0BC0-4F23-9E2A-A517C3CD6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벽치기 연습을 하다</a:t>
            </a:r>
          </a:p>
        </p:txBody>
      </p:sp>
      <p:sp>
        <p:nvSpPr>
          <p:cNvPr id="19" name="vocab-0">
            <a:extLst xmlns:a="http://schemas.openxmlformats.org/drawingml/2006/main">
              <a:ext uri="{FF2B5EF4-FFF2-40B4-BE49-F238E27FC236}">
                <a16:creationId xmlns:a16="http://schemas.microsoft.com/office/drawing/2014/main" id="{F3AACBF2-336A-4992-BF07-5E6AC3EE2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basic rally</a:t>
            </a:r>
          </a:p>
        </p:txBody>
      </p:sp>
      <p:sp>
        <p:nvSpPr>
          <p:cNvPr id="20" name="meaning-0">
            <a:extLst xmlns:a="http://schemas.openxmlformats.org/drawingml/2006/main">
              <a:ext uri="{FF2B5EF4-FFF2-40B4-BE49-F238E27FC236}">
                <a16:creationId xmlns:a16="http://schemas.microsoft.com/office/drawing/2014/main" id="{8BF259BB-5FAA-4B70-85F5-95816222B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기본 랠리</a:t>
            </a:r>
          </a:p>
        </p:txBody>
      </p:sp>
      <p:sp>
        <p:nvSpPr>
          <p:cNvPr id="21" name="vocab-0">
            <a:extLst xmlns:a="http://schemas.openxmlformats.org/drawingml/2006/main">
              <a:ext uri="{FF2B5EF4-FFF2-40B4-BE49-F238E27FC236}">
                <a16:creationId xmlns:a16="http://schemas.microsoft.com/office/drawing/2014/main" id="{C79171A8-0446-44F6-A780-AE20976D3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make steadier contact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55866DDD-85DF-44E2-A4DD-77A9B328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더 안정적으로 공을 맞히다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106D39F7-A279-4623-9722-FEBC1FD17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footwork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D24B9C4A-13F4-45DC-B1AF-0EF080F81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발놀림</a:t>
            </a:r>
          </a:p>
        </p:txBody>
      </p:sp>
    </p:spTree>
    <p:extLst>
      <p:ext uri="{BB962C8B-B14F-4D97-AF65-F5344CB8AC3E}">
        <p14:creationId xmlns:p14="http://schemas.microsoft.com/office/powerpoint/2010/main" val="48618716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F1903602-1E01-4B8B-945D-60C9DC50C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Q20  첫 테니스 레슨의 작은 깨달음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A0603F17-71D0-4AA2-837E-1938467F1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F2D177E7-7879-4A1D-B168-AB8C82509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취미 기반 연습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DFE56F36-DA6E-4F32-A394-BC18A7725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20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FA1F4544-C69D-4184-A724-714D08B51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Q20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690243F0-F43E-401E-B7CC-2FC1CBEB8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a memorable experience while learning a sport.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1A1CD745-1FE7-4D2D-B6B5-4F90CDAFF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1B688EE4-2608-4644-B33A-7BC826AB0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One memorable experience was an early tennis lesson. I was trying to hit the ball harder because I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86308048-B3B0-4995-B449-A08496C49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thought power would make the shot better. Instead, the ball kept going in the wrong direction, and I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81EC20E5-35E7-4E3F-8686-128BA8E2A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was getting frustrated.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AA8CEB86-F542-4E40-9675-0F2F043AA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coach asked me to slow down and pay attention to my feet. I took a smaller swing and tried to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C602EEB5-5CDA-4FA9-9723-EFCEF453A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get into position earlier. After a few attempts, I managed a short, steady rally. It wasn't an impressive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DBF6D160-586E-4656-8A02-2343E0421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shot, but it felt much better than hitting one hard ball and missing the next three.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302F3689-F9CB-49CD-AF2A-6F66373EB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remember feeling relieved because I finally had one clear thing to work on. That is the lesson I'd take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349B7602-A859-4A54-AD3A-97F895DA7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from the experience: when you're a beginner, doing a simple thing consistently is often more useful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2D242AF5-3895-4F5F-97AF-2A003E2E1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than trying to look advanced. I can apply that to language learning as well.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6DC0B24-DF1C-4C84-8169-7A4CE073F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7ADBCA09-14F1-4C20-B5B5-1D8B81CEF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get into position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369DF809-88A0-41C8-BE4E-FED13C051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자리를 잡다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51553BE5-5670-451E-BBF2-F5E637C69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take a smaller swing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7A179B8C-6E9F-42CA-B972-F3A92FF7A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스윙을 작게 하다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64DB2C5A-EE70-4404-8390-31F0B9B9B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feel relieved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F02933B7-9C06-45B7-B5AA-CB0E5DB1D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안도하다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511D015F-B41E-4928-A75D-F0461A74D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consistency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D8FEC8E6-C433-4B60-B28F-B27FF108A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꾸준함과 안정성</a:t>
            </a:r>
          </a:p>
        </p:txBody>
      </p:sp>
    </p:spTree>
    <p:extLst>
      <p:ext uri="{BB962C8B-B14F-4D97-AF65-F5344CB8AC3E}">
        <p14:creationId xmlns:p14="http://schemas.microsoft.com/office/powerpoint/2010/main" val="66232349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F64DF5F4-C84D-4A17-A4E0-5C252ACC1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Q21  운동 습관의 변화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D271C56B-77DA-462C-A7D1-2B41600C3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B0C71821-780E-4820-ADA2-97CB4543A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확인된 관심 기반 일상 초안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BBFEFF24-6BAC-4504-B4FF-81D2E4433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21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A4F662E-1111-46C8-8D55-D93ED768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Q21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950D71BB-9F52-4145-9964-8ECFB2AE6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How have your exercise habits changed over time?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C1DF9110-3A1C-472E-B86D-4B9691FF2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B3E0BC56-D18D-42BC-B6C9-2E3FAEF70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My attitude toward exercise has changed. I used to focus more on how hard a workout felt. Now I pay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D15C6804-CBF6-4E41-B61D-31CE58F1D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more attention to whether I can recover well and keep exercising over the long term.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48A85911-FA50-4D72-8475-E237FFB0F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9261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I'm interested in running, cycling, swimming, and tennis, but I also think about mobility and basic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516A3900-6000-4FEE-8609-A121A5BD7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strength. If one movement doesn't feel right, I don't want to ignore it just to complete a plan. As a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13D892AB-2776-44B9-84FF-392481F3B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doctor, I understand the general value of exercise, but turning that knowledge into a sensible</a:t>
            </a:r>
          </a:p>
        </p:txBody>
      </p:sp>
      <p:sp>
        <p:nvSpPr>
          <p:cNvPr id="13" name="answer-3">
            <a:extLst xmlns:a="http://schemas.openxmlformats.org/drawingml/2006/main">
              <a:ext uri="{FF2B5EF4-FFF2-40B4-BE49-F238E27FC236}">
                <a16:creationId xmlns:a16="http://schemas.microsoft.com/office/drawing/2014/main" id="{30FB6269-34BB-422F-9233-83387E962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personal routine still takes effort.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9C8E3D0D-7C86-4330-B18D-4D5019330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My ideal session doesn't have to be long. On a busy day, a shorter activity can be worthwhile. What I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5BC41D7C-209F-4ED9-A5A6-64EA2E5F3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want is a routine I can return to, even after a difficult week. For me, the real change has been moving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970B3290-4198-4A4F-ABFD-B82D9FBEF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from chasing one hard workout to building a habit that lasts.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845B88AC-3FDE-4353-A2DF-9A5395652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14D91AFE-4A98-4AEF-912B-477871354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recover well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CA071DF1-61E6-48E7-A721-C0EB12431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잘 회복하다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6A54D014-8285-45FD-831A-D7CF4F5C5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over the long term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B8C72789-5A11-4CF5-97EC-A41F61F2C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장기적으로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E1B94623-E841-487F-BFE7-2E9016109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habit that lasts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9D93435B-6589-479C-99B6-AA0DB7A3B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오래 지속하는 습관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B7F66ADC-5264-4DF9-B05E-98D084861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mobility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29B8F1A9-7C6E-45E7-9B41-D2E1540D4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관절 가동성</a:t>
            </a:r>
          </a:p>
        </p:txBody>
      </p:sp>
    </p:spTree>
    <p:extLst>
      <p:ext uri="{BB962C8B-B14F-4D97-AF65-F5344CB8AC3E}">
        <p14:creationId xmlns:p14="http://schemas.microsoft.com/office/powerpoint/2010/main" val="121394352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6551CFFB-02C5-415D-8CEB-511106350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Q22  무릎 불편과 운동 계획 조정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6F2ED6C3-9714-4CF4-9729-1D514F975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AC9B6622-5CF2-49B9-8C84-26B8EE95D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 경험 기반 개인화 초안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00F9747D-6420-4CAB-B41A-A22698AA3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22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BD98C26-0495-4A2D-BDCC-FC300077D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Q22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5630B124-5145-470A-AF3D-EB6E0E777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Describe a difficulty that affected your exercise plans.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632F51B5-D94B-48B6-9336-B268FAFEB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FD31E5CD-108C-4CEC-9B9A-1EAD39C54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One difficulty has been discomfort and a feeling of instability in my right knee during certain movements.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5BB68104-2E58-4413-851F-80FEFFA78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1016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It's frustrating because I want to stay active and try different sports, but I also need to pay attention to how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8CB121A3-87E5-47B0-9A02-E0E4FF4C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72206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my body responds.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8001B0DD-3134-4112-8AC7-F2864C6C5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34372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It made me think more carefully about movement quality. Simply asking whether I can finish a workout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5178F523-743F-402A-BB3B-04A635BBA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15562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isn't enough. I also need to notice which movements cause trouble and whether I'm recovering properly.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A6B85E67-1E5F-473E-8431-527D780AF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96753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I've become more interested in mobility, rehabilitation, and how different parts of the body work together.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69575D7E-4532-4775-8424-3ED65D9E4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58918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wouldn't say everything is completely resolved. What has changed is my approach. I'm more willing to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C2EB34D4-EBF3-4C4A-A36C-369B2A33B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40109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adjust a plan instead of forcing myself through it. That's not always easy when I'm motivated, but I'd rather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4A83443B-BD3E-4EE5-9E6D-D6E3EF487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21299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make steady progress than let one ambitious session interrupt my activities for a long time.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0B4FF809-4193-469F-BA9E-B88C279F4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2DC53AA0-0708-4112-BCB2-9D0B01201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feeling of instability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CD34CAE0-B70E-4A92-B631-87BAA1542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불안정한 느낌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B518E63D-4862-4355-85D7-890A6CB6D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adjust a plan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431EFEF3-1E81-4DEC-8CA8-2C3AFC643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계획을 조정하다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64C3237A-C1A6-4E0A-A0FA-A15CC4A5D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force myself through it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D2A6DF8B-3734-48CC-BF40-E3FA2F880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억지로 끝까지 하다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B9CB0326-3A0D-4C9F-AC6F-0C9A1DC7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discomfort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366279CA-6545-4B4C-823C-E4E806C22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불편감</a:t>
            </a:r>
          </a:p>
        </p:txBody>
      </p:sp>
    </p:spTree>
    <p:extLst>
      <p:ext uri="{BB962C8B-B14F-4D97-AF65-F5344CB8AC3E}">
        <p14:creationId xmlns:p14="http://schemas.microsoft.com/office/powerpoint/2010/main" val="56732713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2487BD15-28E3-4178-A0B7-BC8F3E497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Q23  철인3종 도전 목표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1FC9613C-E1BA-4016-B8B5-0AFE33F0E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2A18FEDE-9431-4E2C-A795-D70E913A1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확인된 목표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A8857C05-0A6A-4321-86AD-31DB02D89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23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1E200BCA-1B59-4E2C-8841-5ABDE4E5B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Q23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801E74F7-F192-4A33-914A-731792E38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What physical challenge would you like to try in the future?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6A989BCA-5C54-4EA3-85BF-D107922EA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9C31ABF0-8FF2-415A-A262-CBEF09F47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I'd like to work toward a triathlon. I haven't completed one, so this is a goal rather than an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E5CE4E14-BB23-43C1-9507-48F3FD179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achievement. What appeals to me is the combination of swimming, cycling, and running. You need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2E8FBADF-7280-42ED-8BAF-06DDED22E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more than one kind of fitness, and you have to manage your energy.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4ED3DE30-FACC-4464-9F82-1BBA3FE23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biggest challenge for me would be fitting preparation around work and family. I couldn't train as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068C2523-29CB-4619-A9F8-2716DCF15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if I were a professional athlete. I'd need a realistic schedule and enough room to recover, especially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77972B44-2A6C-4F3B-A6DA-4CB0981DB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when my body isn't feeling quite right.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2D92F1E9-17CA-414B-B240-23CBB9417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would start by building consistency in the separate activities instead of rushing to enter an event.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89F502E6-9C5C-49A9-A852-65744EB63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Even if it takes longer than I first expect, I think the process would be valuable. Having a clear physical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551D0762-22FC-4103-8D8A-47B56557F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goal gives me another reason to protect time for health in a busy life.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B2188496-8592-4324-A1BA-3A9E727C0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D62CB5D1-361E-4B33-B835-F2C6D30A3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work toward a triathlon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63CB03A4-A2E3-4BF9-9E07-0C010EB1D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철인3종을 목표로 준비하다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3118EED6-701F-46AA-A24C-015EBEACE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build consistency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1E825CD5-B694-4859-94DE-661A1FC26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꾸준함을 쌓다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1CD80BEB-591D-43DA-8518-6D1910341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manage my energy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8ACC7E1F-BADD-4A1A-87E8-D33021AEE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에너지를 배분하다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6AD2DD63-14CE-4548-834D-DC2E78EC6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endurance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5DD6A228-DADA-4254-8240-EA09A40FA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지구력</a:t>
            </a:r>
          </a:p>
        </p:txBody>
      </p:sp>
    </p:spTree>
    <p:extLst>
      <p:ext uri="{BB962C8B-B14F-4D97-AF65-F5344CB8AC3E}">
        <p14:creationId xmlns:p14="http://schemas.microsoft.com/office/powerpoint/2010/main" val="195861151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E423802D-8B46-4B6E-9261-29DC4570F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Q24  가민과 건강 데이터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B1C16548-A0A6-41D3-A724-26D90BDDC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21CF611E-D226-4189-B1A1-A04764787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확인된 사용 관심 기반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DE1CFA1E-6400-4207-B026-ABDDF7821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24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4BF91E10-8274-41A4-A93B-29D4AEB74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Q24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359530E1-3054-4DEA-97A9-14508B277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a device or app you use to understand your daily life.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B904028-3E02-4AC9-AB22-CD40F4131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D2A34A11-4EF1-4E6B-942E-E77313BCC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I'm interested in the information from my Garmin device, especially exercise, sleep, and recovery-related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1580E7FE-EFAF-4768-8F58-DFF1D674B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7588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data. Since I work in digital healthcare, I naturally want to understand what those numbers can and can't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7C2C6B6C-EA64-489E-A4A1-A1B7F9FF3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85350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799F15CF-86F7-4F65-BEE9-6FA98027C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54088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For example, I might want to compare how I feel after a busy week with what the device shows. Am I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0CD9576F-A9DB-424D-8B86-72505C8A8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41851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sleeping less? Do I feel tired even when I want to exercise? The data can give me a reason to stop and pay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71B36912-8BCC-4865-A6C4-482376410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29614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attention, but I don't want one number to make every decision for me.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D37BCAB2-524A-41ED-A078-F0CD4671B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98352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think the useful part is noticing patterns over time. The less useful part is becoming anxious whenever a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B732CD45-84EB-431E-B41C-D8B03AC59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86114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score changes. I want technology to help me understand my habits, while still leaving room for common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27DDA12F-8ACB-4FA5-B9C7-8FD703505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73877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sense and how I actually feel. Otherwise, tracking health can become another source of stress.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9939607-5194-4CAD-93CA-0A6864ECB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9AC500C4-6263-4000-AF22-7638CEE0F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notice patterns over time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4A79E936-A8C1-444A-BA3F-125236034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장기 패턴을 알아차리다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7662798F-B1F4-4E76-B683-BA96265B3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recovery-related data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371511DD-8C8F-4D35-8B41-888A36D38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회복 관련 데이터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3A195F00-9D10-43E9-8A02-23BFCBDA8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source of stress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1619F3AB-1981-47E0-BF8D-3F7DAE0D9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스트레스의 원인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0E611E40-F2ED-470A-A52F-82E5646F0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recovery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AC71ACA0-4F53-4B63-9BD8-8770B4841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회복</a:t>
            </a:r>
          </a:p>
        </p:txBody>
      </p:sp>
    </p:spTree>
    <p:extLst>
      <p:ext uri="{BB962C8B-B14F-4D97-AF65-F5344CB8AC3E}">
        <p14:creationId xmlns:p14="http://schemas.microsoft.com/office/powerpoint/2010/main" val="172414243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4A6DA755-3D35-4FE4-AF88-CEAA51480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Q25  가족과 보내는 평범한 시간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A62C1152-D08F-41E8-8AE8-F8498A2AD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FA94DD43-AE51-444B-963F-FDD5D5C1D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가족 맥락 기반 일상 초안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B44C73CB-645D-4B71-8797-4E4AF9FFC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25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6E2E0F24-7669-4882-9C41-A22104E06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Q25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56955117-7388-4503-A8A9-2ECB6B2F1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your family and the time you spend together.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89C6721B-174D-431D-811E-6B7CBE6A8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ECA0B26D-851E-4409-83B3-5DD71ECA7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My family is the part of my life that brings me back to ordinary things. At work, I spend a lot of time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287DDBB7-3575-4106-B343-9D45D5E46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discussing complicated projects. At home, the conversation might be about school, a meal, or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A4656866-BADC-4F4B-87E5-6FFFF2CE2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something funny that happened during the day.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925062F7-50DD-41DF-BE89-29A8002BB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don't think every family moment needs a special plan. Having dinner together and listening properly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967D60BB-8FBB-40A6-8796-FBD9F1E75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can be enough. The hard part is giving my full attention when I'm still thinking about work. I try to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15C0C77B-4B92-4560-AE6B-905E245D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remind myself that being in the same room isn't quite the same as being present.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6586B433-8067-4CD0-9155-05D74DA3A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As a parent, I want my children to see that learning doesn't stop when you become an adult. If they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E5F79093-6B7D-43B5-B16F-37B3C9F01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see me struggling with tennis or learning something new, that's probably a more honest example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10930346-6F78-4F25-9AED-1CB99A9A2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than acting as if I already know everything.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F7B9F358-65D1-4EAE-9AD0-4CF4815EC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B7777FE7-6CB5-41CF-A3AA-359B289AF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give my full attention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1A4E3717-8EA5-4A43-855C-E0A468A2D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온전히 집중하다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44C93D84-41C8-4BB8-91B7-27FC8EE90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be present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60B78B9B-D23D-49BB-B67D-DFE08A0A1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마음을 다해 함께하다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32005069-4A33-448A-A2A6-6F1452027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learning never stops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C7B07A64-734A-42DF-B6ED-8D2AC04B9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배움은 멈추지 않는다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9A509C63-D39E-4B04-A66B-AC84108EC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attention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B67B7D2A-2297-41A9-8C84-0EAFA52B6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집중력</a:t>
            </a:r>
          </a:p>
        </p:txBody>
      </p:sp>
    </p:spTree>
    <p:extLst>
      <p:ext uri="{BB962C8B-B14F-4D97-AF65-F5344CB8AC3E}">
        <p14:creationId xmlns:p14="http://schemas.microsoft.com/office/powerpoint/2010/main" val="160559298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AE0F92F3-EBAC-4774-A1C8-AFDCC627C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Q26  아이의 진로 이야기를 듣기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920EE507-E740-47B0-B6BD-9CB787D38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A8C2020E-93D8-482B-9541-6E2115BD7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확인된 가족 맥락 기반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701C1A20-D23F-4A03-89EF-5401B2F00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26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0949FA9-5163-49EA-8B77-E33CEAFD8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Q26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8489BDA5-7923-4962-BE60-5150951EB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an interesting conversation with a family member.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DC361C62-669A-4AB2-ACFD-477168BE1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B3E7C92A-8C34-41AB-94C4-FED669454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 topic I've found interesting is my daughter's interest in becoming a diplomat. She spent part of her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138CE00F-B959-4B3D-BF49-4BCBF8F72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77871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childhood in China, so international life isn't just something she knows from a textbook. It connects with her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592A61CB-8461-4D06-8AE1-1A9C8CF49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45917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own experience.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5ADE6A26-4813-4800-9F21-E23F25191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94938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When we talk about her future, I try to ask what attracts her to that work. Is it understanding different cultures,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6ACB84F7-9175-4595-B491-4BC45BAD4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62984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representing her country, or helping people communicate? I don't want the conversation to be only about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E413B98F-F4F3-4644-AC52-EDF47998E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31030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getting into a particular school.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190905A4-7316-4668-AAB9-7749F609A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80051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Her interests have also reminded me that a child's plans can develop over time. My role isn't to decide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5B897B11-04E2-417E-9368-B6F9775B0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48097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everything for her. I want to help her connect experiences, books, and questions in a thoughtful way.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2409D898-13B8-494D-BDFE-64AA97CBA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16143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Sometimes listening to how she explains an idea teaches me more than giving another piece of advice would.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FC4EFD0A-1429-41BE-A290-A6CD8D317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53A04E78-A488-4087-BF07-2A7AD1317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become a diplomat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5B444897-382B-421C-89B5-A83D86D04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외교관이 되다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48F0CDAD-500F-449B-AC3C-87B6BA16D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support someone’s goals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81F15897-0B25-4E16-AC8C-D4899F3BE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상대의 목표를 지원하다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5D81311A-B503-4BDF-920E-A16367879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develop over time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C89BE5D3-BBD5-4B49-9A36-B75C7CC6F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시간에 따라 발전하다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1CB27374-6AD3-44C9-950B-630F07AC3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diplomat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29E12AF5-E3BB-493F-8F49-EEF70250C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외교관</a:t>
            </a:r>
          </a:p>
        </p:txBody>
      </p:sp>
    </p:spTree>
    <p:extLst>
      <p:ext uri="{BB962C8B-B14F-4D97-AF65-F5344CB8AC3E}">
        <p14:creationId xmlns:p14="http://schemas.microsoft.com/office/powerpoint/2010/main" val="99335706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F99062A9-F15F-4504-930F-B065BDD7B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Q27  집과 좋아하는 공간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68EE143F-A20D-43D1-8A20-60DF0716F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13A3802A-96CF-4F6C-B0D8-4A0B3A4FA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주거 묘사 연습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0B248E95-7B8E-46A3-921C-8A9C262C7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27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4F6EB85-12CE-4949-9FDB-F7B8315E6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Q27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B0492321-40A1-43E3-99EC-6B070F9ED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Describe your home. Which part of it do you like best?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2CBAF8D1-E40C-485E-9AA3-9E747C010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0DEAEE45-6FF9-465B-8FF2-4FE8B2942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live in an apartment with my family. The part I like best is a quiet corner where I can sit with my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B7248BB1-D959-4C81-9652-19D3A2E89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laptop and read. It isn't a dramatic space, but it helps me switch from a busy workday to something I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F2FB01FB-9394-440D-BAAE-630692F18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can do at my own pace.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7C867F2B-1A1A-4C25-8B93-6145F0BA1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imagine the ideal setup as a simple desk, a comfortable chair, and enough light. I don't need many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9BF769CB-4E67-4CF4-9F1B-CDA7024AB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decorations. What matters more is being able to find what I need without moving piles of things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8667D529-D0DF-45FE-B7EE-F7F0E2B75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around. If the space is too cluttered, I find it harder to concentrate.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227CB086-B211-41FC-A46B-565E1FFFC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also like that home isn't just a workplace. I can step away from the screen, talk with my family, and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0F15CFB1-2F94-463E-837B-4986B6CE2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come back later if necessary. That balance is what makes the space comfortable for me: a little room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F738453E-5F29-4806-B67D-33F536CAE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to think, but still a connection with the people around me.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D981739D-BB85-45C7-99A0-2EA2B0B71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7FA2F041-0BB9-46DC-9AD0-8CA3A1F73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at my own pace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F110B468-B71E-40A6-A8A4-B0031C4C8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자신의 속도로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C63E0FE4-A07A-4EE6-978F-0246D5E50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quiet corner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A516E212-A180-4144-B21D-947850A0D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조용한 한쪽 공간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64C9C60B-85DF-411D-B76C-66BE62AEB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too cluttered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BE427BA4-90E1-43BA-A850-27340CF9F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너무 어수선한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D420EA9E-DA5C-4413-8385-22A403532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clutter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A2C65432-DE4C-4EF0-9F71-CAD91EDE4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어수선하게 쌓인 물건</a:t>
            </a:r>
          </a:p>
        </p:txBody>
      </p:sp>
    </p:spTree>
    <p:extLst>
      <p:ext uri="{BB962C8B-B14F-4D97-AF65-F5344CB8AC3E}">
        <p14:creationId xmlns:p14="http://schemas.microsoft.com/office/powerpoint/2010/main" val="158230616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5A99C1FB-4848-45FC-A15E-B41F935EC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Q28  이상적인 주말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FBC9E71E-0B37-458A-8658-591A91492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5C61DE6A-6CD5-430A-AD26-FE138B01B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선호 개인화 초안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3550D88D-F478-4BF5-8656-DBC20801B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28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BBF99E3-FED9-4DAC-8983-0AE202528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Q28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BFD099D7-3E94-4337-B4BC-1BC7494C4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What would an ideal weekend look like for you?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4615EB00-19B1-4240-8BB5-7EDCC387C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FFD52612-4CAD-4BDB-B411-DDF7049EF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An ideal weekend would have one active part and one quiet part. I'd like to start with some exercise,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E7207405-FEF2-4127-8372-4EC1E2334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perhaps tennis or a relaxed bike ride, without feeling that I have to rush straight into a meeting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D900098C-6917-4417-9C2B-A38D59561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afterward.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3E3B4E70-2165-4143-BAEE-A2B4A81AC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Later, I'd enjoy a meal with my family and some time when nobody has to follow a strict schedule. We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61C305AF-9E06-4807-9D0F-51D94DDD1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wouldn't need to travel far. Even a simple outing can feel different when we're not checking the time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E9293361-2AC7-46DB-947C-3EE435B38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constantly. I might also leave an hour for reading or studying a topic that interests me.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9D7FF953-14E6-4CF2-A237-2CC532D34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main thing is that I wouldn't fill every gap with another task. I can easily turn free time into a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A7DB724E-AC89-455E-8021-F1825241A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second work schedule. A good weekend, for me, would leave me feeling both physically refreshed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13789554-9DE6-46DD-BF94-85B9C9418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and mentally less crowded by Sunday evening.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902218E2-5040-4859-ADB8-2EC33BA36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E75FC0EC-C90F-418A-B2A0-3E29E3622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recharge after a busy week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53589DBD-C714-4D27-B250-A4C179488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바쁜 한 주 뒤 재충전하다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75254B1A-A310-42E4-8D15-977EE145D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follow a strict schedule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F8D8AB22-C288-4BC3-92EA-AF189C0B4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엄격한 일정을 따르다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1BC95813-067F-4589-B8EC-2C16C909B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fill every gap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43B925B3-687B-4CD7-AB22-8E8C8717E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빈 시간을 모두 채우다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CAE733A1-A6EC-4128-8806-49566BFE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balance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0024E4E5-CF49-42DC-9722-2BB0F2618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균형</a:t>
            </a:r>
          </a:p>
        </p:txBody>
      </p:sp>
    </p:spTree>
    <p:extLst>
      <p:ext uri="{BB962C8B-B14F-4D97-AF65-F5344CB8AC3E}">
        <p14:creationId xmlns:p14="http://schemas.microsoft.com/office/powerpoint/2010/main" val="112071201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19B10173-A5B0-4169-977C-2B417FDBE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Q29  집에서 인터넷이 끊긴 날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9A6C52DF-7480-4BD7-8371-C4DAB934C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EFF9F630-5C20-4242-A3CB-BE4D7381A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생활 문제 연습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19AF0276-54FF-4094-BFC3-4229CC843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29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569FBEF0-EE93-4A7F-9EFA-9D4D02344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Q29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B2E534A7-9552-4E12-9C22-8BE3EF3AC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a problem you had at home and how you handled it.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1E6B3841-2187-4A4F-AA50-262324E37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F908277E-1385-4ED7-BE88-39397E9C2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One morning, the internet stopped working just before an online meeting. At first, I thought it was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F26F7930-586C-49BA-8CB2-39AB318C8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only my laptop, but my phone couldn't connect to the Wi-Fi either.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38FB1E0B-4881-492A-AFC7-E4EB7A6AF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9261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restarted the router and waited, but the connection didn't return in time. So I sent a short message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08CE2C6E-833C-4953-900A-67FD42707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to the team and used my phone's mobile connection as a temporary backup. The video quality wasn't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567153EC-D75F-4D7F-8325-AB79C9D84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ideal, but I could hear the discussion and take part in the important decisions.</a:t>
            </a:r>
          </a:p>
        </p:txBody>
      </p:sp>
      <p:sp>
        <p:nvSpPr>
          <p:cNvPr id="13" name="answer-0">
            <a:extLst xmlns:a="http://schemas.openxmlformats.org/drawingml/2006/main">
              <a:ext uri="{FF2B5EF4-FFF2-40B4-BE49-F238E27FC236}">
                <a16:creationId xmlns:a16="http://schemas.microsoft.com/office/drawing/2014/main" id="{0F7E4250-A161-4881-8D25-F0E455589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76311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After the meeting, I contacted the provider and checked what needed to be done. What I learned was</a:t>
            </a:r>
          </a:p>
        </p:txBody>
      </p:sp>
      <p:sp>
        <p:nvSpPr>
          <p:cNvPr id="14" name="answer-1">
            <a:extLst xmlns:a="http://schemas.openxmlformats.org/drawingml/2006/main">
              <a:ext uri="{FF2B5EF4-FFF2-40B4-BE49-F238E27FC236}">
                <a16:creationId xmlns:a16="http://schemas.microsoft.com/office/drawing/2014/main" id="{B0E8D7BE-0E74-4CAB-BBF7-E8E93531B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to separate the immediate problem from the underlying one. First, I needed to join the meeting. Then</a:t>
            </a:r>
          </a:p>
        </p:txBody>
      </p:sp>
      <p:sp>
        <p:nvSpPr>
          <p:cNvPr id="15" name="answer-2">
            <a:extLst xmlns:a="http://schemas.openxmlformats.org/drawingml/2006/main">
              <a:ext uri="{FF2B5EF4-FFF2-40B4-BE49-F238E27FC236}">
                <a16:creationId xmlns:a16="http://schemas.microsoft.com/office/drawing/2014/main" id="{19A4F0C0-EBE9-4CB7-8EF2-3F619E4C3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could deal with the connection properly. Trying to fix everything at once would probably have made</a:t>
            </a:r>
          </a:p>
        </p:txBody>
      </p:sp>
      <p:sp>
        <p:nvSpPr>
          <p:cNvPr id="16" name="answer-3">
            <a:extLst xmlns:a="http://schemas.openxmlformats.org/drawingml/2006/main">
              <a:ext uri="{FF2B5EF4-FFF2-40B4-BE49-F238E27FC236}">
                <a16:creationId xmlns:a16="http://schemas.microsoft.com/office/drawing/2014/main" id="{52E0AAED-AA9A-4FB5-ADFC-8F12C13E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me miss the whole conversation.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F7D0E9B9-1C4F-4611-9354-274712546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37A53A70-3882-48C4-8C29-1B2DCE89F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temporary backup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AFA77152-D78C-41C5-A35C-27827BDA3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임시 대안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E2DEB800-9AD6-454D-99DF-8D847DF59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restart the router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48915526-8B3C-49AA-8239-87A7B43F7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라우터를 재시작하다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A2A71314-D4D1-47F8-95FB-B5B84E33F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the underlying problem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528F9D3D-2291-4BD4-A73B-9AC4D9B15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근본적인 문제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BA7F48C0-9647-4B4C-B114-DB3AD6B67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router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E86DCCCA-CA76-4223-BF4E-AB5287938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공유기와 라우터</a:t>
            </a:r>
          </a:p>
        </p:txBody>
      </p:sp>
    </p:spTree>
    <p:extLst>
      <p:ext uri="{BB962C8B-B14F-4D97-AF65-F5344CB8AC3E}">
        <p14:creationId xmlns:p14="http://schemas.microsoft.com/office/powerpoint/2010/main" val="173459608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7DD859B4-3E8A-43F4-9D19-FE948D6AC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Q30  동네 산책 공간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81AFF6F1-2A42-4214-9081-1E85183D8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9B4E9F3E-7D7F-46C2-A59F-9ED9EADED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장소 묘사 연습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E90790BA-C8D2-49B7-B177-6A91C4A3B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30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F2B5862-850E-434D-9D54-BB7AED966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Q30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2113E6B5-0E27-4909-8ED2-928566CC5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Describe an outdoor place near your home where people can relax.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60C8D44B-7E33-47D9-8370-E0F3F8E1A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C1FC6A57-D44D-406D-9AC1-82B1737DB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 place near my home is a walking path beside a stream. It has a fairly open view, a route for walking,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00E75816-207A-4DE7-8B6A-066AEB146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and space where people can move at different speeds. It feels much less hectic than a busy street.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FFEF50E0-5BFD-418A-8BA9-F7F78F35D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9261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In the evening, you might see someone jogging, a couple walking slowly, or a parent spending time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A6805F41-3B17-42B5-980F-FC49DEA94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with a child. I like places where people don't need to spend money or organize anything complicated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1C4AD7BA-5F2D-40CD-BEE5-CD54EB912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just to enjoy being outside.</a:t>
            </a:r>
          </a:p>
        </p:txBody>
      </p:sp>
      <p:sp>
        <p:nvSpPr>
          <p:cNvPr id="13" name="answer-0">
            <a:extLst xmlns:a="http://schemas.openxmlformats.org/drawingml/2006/main">
              <a:ext uri="{FF2B5EF4-FFF2-40B4-BE49-F238E27FC236}">
                <a16:creationId xmlns:a16="http://schemas.microsoft.com/office/drawing/2014/main" id="{2DAE5338-34AF-4327-A0B7-D5AA44B52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76311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For me, the appeal is the change of pace. After looking at screens and talking in meetings, walking</a:t>
            </a:r>
          </a:p>
        </p:txBody>
      </p:sp>
      <p:sp>
        <p:nvSpPr>
          <p:cNvPr id="14" name="answer-1">
            <a:extLst xmlns:a="http://schemas.openxmlformats.org/drawingml/2006/main">
              <a:ext uri="{FF2B5EF4-FFF2-40B4-BE49-F238E27FC236}">
                <a16:creationId xmlns:a16="http://schemas.microsoft.com/office/drawing/2014/main" id="{56EAEB0B-4ACC-405B-8256-D7B41BD69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along water gives me something simple to focus on. I don't need a challenging workout every time.</a:t>
            </a:r>
          </a:p>
        </p:txBody>
      </p:sp>
      <p:sp>
        <p:nvSpPr>
          <p:cNvPr id="15" name="answer-2">
            <a:extLst xmlns:a="http://schemas.openxmlformats.org/drawingml/2006/main">
              <a:ext uri="{FF2B5EF4-FFF2-40B4-BE49-F238E27FC236}">
                <a16:creationId xmlns:a16="http://schemas.microsoft.com/office/drawing/2014/main" id="{6A24A27D-33A9-46AC-976E-7CF619534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Sometimes the best use of a nearby outdoor space is just to move a little and let the day settle.</a:t>
            </a:r>
          </a:p>
        </p:txBody>
      </p:sp>
      <p:sp>
        <p:nvSpPr>
          <p:cNvPr id="1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5B799270-2EFB-4FAF-9F52-373866377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7" name="vocab-0">
            <a:extLst xmlns:a="http://schemas.openxmlformats.org/drawingml/2006/main">
              <a:ext uri="{FF2B5EF4-FFF2-40B4-BE49-F238E27FC236}">
                <a16:creationId xmlns:a16="http://schemas.microsoft.com/office/drawing/2014/main" id="{4D227FF9-B007-49B4-8E63-8DC9B3DB4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walking path beside a</a:t>
            </a:r>
          </a:p>
        </p:txBody>
      </p:sp>
      <p:sp>
        <p:nvSpPr>
          <p:cNvPr id="18" name="vocab-1">
            <a:extLst xmlns:a="http://schemas.openxmlformats.org/drawingml/2006/main">
              <a:ext uri="{FF2B5EF4-FFF2-40B4-BE49-F238E27FC236}">
                <a16:creationId xmlns:a16="http://schemas.microsoft.com/office/drawing/2014/main" id="{EDD63C99-9FBE-45B0-A13B-3A5180E7A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stream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CB6E1F3A-9A4A-4DAD-B120-7E9E6822B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하천 옆 산책로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BBACD029-48FD-41E0-952F-C4216B38A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change of pace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426232F8-9A67-42A9-AD9D-133EC4DD7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일상 속 속도 전환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8096C01E-D8FE-45A2-916D-CE293053B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less hectic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C56DBF72-FED9-43AE-ACAC-D103615C9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덜 정신없는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6D0C0D1E-7C2C-4866-BDEA-00C69F0CA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stream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0CD40514-BC76-4C45-9024-C79DBB46D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하천</a:t>
            </a:r>
          </a:p>
        </p:txBody>
      </p:sp>
    </p:spTree>
    <p:extLst>
      <p:ext uri="{BB962C8B-B14F-4D97-AF65-F5344CB8AC3E}">
        <p14:creationId xmlns:p14="http://schemas.microsoft.com/office/powerpoint/2010/main" val="477737331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E09A25C1-3BC6-4CE4-B457-EE82559E0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Q31  편하게 가는 식당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BA0BEAC7-CB9E-4D3A-B37D-69DA5A3E8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F6ECFA79-C75E-47E3-B334-369D84865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식당 묘사 연습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24203826-4C36-4C8C-851C-1CC27AA3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31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45E120AD-9F8F-47FB-AD4C-600B3B49B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Q31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6CEEA8A2-1856-42A4-B9C8-64BE16486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Describe a restaurant you enjoy. What is it like, and why do you go there?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F2F0767A-C79B-4EF2-918F-09D3760DA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AFC29356-1498-432A-BB05-B249D16BD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kind of restaurant I enjoy is a simple Korean place where I can have a comfortable meal with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4C1DF844-391F-44E0-9C51-D4AD68967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family or colleagues. It's a small restaurant serving soup, rice, and a few side dishes. The tables aren't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EF869788-5D59-404B-927B-F9A3BDA0F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fancy, but the room is bright and the service is straightforward.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4767E4CC-F66F-43AE-A525-FFAD31942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I'd usually choose something familiar, especially after a long day. I don't always want to study a huge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6914E9A6-D0E7-4749-8824-188F44BF4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menu or wait in line for a popular dish. What matters is being able to sit down, enjoy the food, and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046333AF-3BDB-4C8C-A2F1-7A4D18102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hear the person across from me.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071450EB-D4C3-4D6E-BB23-4D2C3C2B4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 restaurant like that may not look exciting in a photograph, but it serves a real purpose in daily life. If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C151247D-CE11-4973-860B-5FE6E90F1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everyone leaves feeling comfortable and we have a good conversation, I consider that a successful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0215456A-FC73-4C04-AB83-8698A0C13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meal out.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0178152-A00A-4926-B6AA-029F09DEC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F0DAA135-4B97-430E-830A-FF748DC56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side dishes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8762F617-F5AD-4AD0-8FA6-023A25C08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반찬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A40D3352-D124-480C-83E7-AD8D4D884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wait in line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EFCC298A-5E30-4EA0-81A7-BA8BD2ED5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줄을 서다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FECB62DF-0421-4887-8426-D13D25DAF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hear the person across</a:t>
            </a:r>
          </a:p>
        </p:txBody>
      </p:sp>
      <p:sp>
        <p:nvSpPr>
          <p:cNvPr id="23" name="vocab-1">
            <a:extLst xmlns:a="http://schemas.openxmlformats.org/drawingml/2006/main">
              <a:ext uri="{FF2B5EF4-FFF2-40B4-BE49-F238E27FC236}">
                <a16:creationId xmlns:a16="http://schemas.microsoft.com/office/drawing/2014/main" id="{58A5E951-F13D-47D6-9224-F7A7880A0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from me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8DC94ED9-31B4-44E1-B2DB-1B378157D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맞은편 사람의 말을 알아듣다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E0B5E699-7575-44A5-A3BC-9FAABC592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atmosphere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D0F2526F-7333-43F2-963C-3A611DAB1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분위기</a:t>
            </a:r>
          </a:p>
        </p:txBody>
      </p:sp>
    </p:spTree>
    <p:extLst>
      <p:ext uri="{BB962C8B-B14F-4D97-AF65-F5344CB8AC3E}">
        <p14:creationId xmlns:p14="http://schemas.microsoft.com/office/powerpoint/2010/main" val="1818300974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9E905A53-4152-48B2-9C0E-1294C2B7A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Q32  직접 간단히 요리한 경험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8483969D-1430-4220-8926-055B351BA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EF4C10EC-93ED-43FC-B08D-880735AB1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요리 경험 연습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8D641AF8-D809-4D6C-BFC8-4380308E4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32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340928D9-B7FB-4689-A1C9-5771593C5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Q32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CDDA3203-8856-4443-9B34-8EACEFE89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a time you prepared a meal. What happened?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FE1E58A9-6CF2-40C1-A458-7C7BE3247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334E7290-10B6-478E-9FEC-AD669715B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remember making fried rice at home. I had some rice, eggs, and vegetables, and I thought it would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A6E16CD6-BBEB-4408-A558-F02A4B0AC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be an easy way to put a meal together without using too many dishes.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F466233D-EAFF-4DD6-8D83-A7112F975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9261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chopped the vegetables and put almost everything into the pan at once. That was my mistake. There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28D00F09-0953-47DD-8273-ED695057E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was too much moisture, so the rice became softer than I wanted. I lowered my expectations, let some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F7E9D85C-D003-4DD2-A174-855072ABC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of the moisture cook off, and focused on getting the seasoning right. The result was edible, even if it</a:t>
            </a:r>
          </a:p>
        </p:txBody>
      </p:sp>
      <p:sp>
        <p:nvSpPr>
          <p:cNvPr id="13" name="answer-3">
            <a:extLst xmlns:a="http://schemas.openxmlformats.org/drawingml/2006/main">
              <a:ext uri="{FF2B5EF4-FFF2-40B4-BE49-F238E27FC236}">
                <a16:creationId xmlns:a16="http://schemas.microsoft.com/office/drawing/2014/main" id="{D3B4A3D3-6B99-4798-8FFE-07DB99E4F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wasn't restaurant quality.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37F36989-EABC-461A-BF41-AF52AD30D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What made the experience enjoyable was how different it felt from work. I could see the result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A33178C6-114F-4B67-9924-F8C490DD7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immediately and learn one practical lesson: the order matters. Next time, I'd cook the ingredients in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A66E381B-5401-4B61-9C7F-831CAB447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stages and keep the meal simple.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5E9CABC-31C0-4EFE-B74F-CEED51633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37A3EF62-2C95-4953-B4F6-3FB79F58F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put a meal together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8E7111A5-C4F1-41F5-AFD1-4E4704B72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한 끼를 만들다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E0E0CF3B-B440-4F8B-B95F-22FA4CFAC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too much moisture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600B3972-1BE7-45FD-8DB6-5BA08E944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수분이 너무 많은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AEEF7659-B3BC-4E7B-919F-3F951C677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in stages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60AF8014-3ABF-4A05-B189-77DF3C0E6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단계별로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107B4A8D-6817-4B61-B356-817F24F0B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ingredient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02543193-D393-418E-AD7D-0176C2BF1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식재료</a:t>
            </a:r>
          </a:p>
        </p:txBody>
      </p:sp>
    </p:spTree>
    <p:extLst>
      <p:ext uri="{BB962C8B-B14F-4D97-AF65-F5344CB8AC3E}">
        <p14:creationId xmlns:p14="http://schemas.microsoft.com/office/powerpoint/2010/main" val="61797264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B86FE2D1-D9BA-4C98-B670-E5BAEA32C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Q33  좋아하는 카페의 조건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ECFAABE1-3B8D-4D41-9328-3C4537ADA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D8A496DB-C351-4DA4-8AC3-B88A4E9D4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관심 기반 선호 초안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BD523360-4CB5-45B8-95A1-CECBC0893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33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44DF7D9-E657-4E16-B603-B590CF47B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Q33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71A72509-F250-4E6C-B2E9-A9BD19A36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What makes a café a place you would want to visit again?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8F0CEEB9-D9BC-46A4-8390-BECE325AA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AF9B6E2C-E832-43D5-8349-192042520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For me, a café needs to be comfortable enough that I don't want to leave immediately. Good coffee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FAB79BA9-4DF4-416D-BE19-97904AECC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matters, but so do the chairs, the noise level, and whether it's easy to have a conversation.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61A028E6-4621-495B-81C3-FC499AEDE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9261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I've become more interested in this because I've been thinking about possible uses for a property in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1CAE43FB-E6F8-48C6-B9BE-989114F79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Yangpyeong that previously had a café. That makes me look at cafés from a visitor's point of view as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857AE4D0-1886-4572-AE6F-995971C65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well as a business point of view. Can people find the entrance easily? Is there a reason to return after</a:t>
            </a:r>
          </a:p>
        </p:txBody>
      </p:sp>
      <p:sp>
        <p:nvSpPr>
          <p:cNvPr id="13" name="answer-3">
            <a:extLst xmlns:a="http://schemas.openxmlformats.org/drawingml/2006/main">
              <a:ext uri="{FF2B5EF4-FFF2-40B4-BE49-F238E27FC236}">
                <a16:creationId xmlns:a16="http://schemas.microsoft.com/office/drawing/2014/main" id="{42DC674F-C3B7-45A2-956D-CDEAD9C34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taking a photo once?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AEE5212F-3C31-4FA3-87D9-06AB4B5F2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Personally, I'd rather have a calm place with a clear purpose than a beautiful room that feels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794EBD77-143E-4CAD-81E3-0315E2192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inconvenient. If I can sit comfortably, talk without raising my voice, and leave in a better mood, the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F26A95BB-7B8E-450E-939B-20239A58D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café has done its job.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27ED22AE-9038-4BC3-B744-253841EE2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59F5AD76-ADAC-493B-8778-A69C715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from a visitor’s point of</a:t>
            </a:r>
          </a:p>
        </p:txBody>
      </p:sp>
      <p:sp>
        <p:nvSpPr>
          <p:cNvPr id="19" name="vocab-1">
            <a:extLst xmlns:a="http://schemas.openxmlformats.org/drawingml/2006/main">
              <a:ext uri="{FF2B5EF4-FFF2-40B4-BE49-F238E27FC236}">
                <a16:creationId xmlns:a16="http://schemas.microsoft.com/office/drawing/2014/main" id="{97C17313-DA27-4F1F-8304-C7310E884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view</a:t>
            </a:r>
          </a:p>
        </p:txBody>
      </p:sp>
      <p:sp>
        <p:nvSpPr>
          <p:cNvPr id="20" name="meaning-0">
            <a:extLst xmlns:a="http://schemas.openxmlformats.org/drawingml/2006/main">
              <a:ext uri="{FF2B5EF4-FFF2-40B4-BE49-F238E27FC236}">
                <a16:creationId xmlns:a16="http://schemas.microsoft.com/office/drawing/2014/main" id="{5961805F-497D-4BC3-B6DE-A616BE0B3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방문객의 관점에서</a:t>
            </a:r>
          </a:p>
        </p:txBody>
      </p:sp>
      <p:sp>
        <p:nvSpPr>
          <p:cNvPr id="21" name="vocab-0">
            <a:extLst xmlns:a="http://schemas.openxmlformats.org/drawingml/2006/main">
              <a:ext uri="{FF2B5EF4-FFF2-40B4-BE49-F238E27FC236}">
                <a16:creationId xmlns:a16="http://schemas.microsoft.com/office/drawing/2014/main" id="{09B19213-F7D0-443D-9C7C-37955C051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raise my voice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B6340AD3-7DB2-4BE2-91C6-73064BB4E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목소리를 높이다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BD0FF6C0-2F4D-44EA-8F5A-1496607B2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reason to return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7B617723-6AA1-477F-9F1F-84152BCBB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다시 방문할 이유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F07E0F70-2021-4AC8-BB35-DD4FAA36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entrance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5E7461B7-DF1C-4CD7-B381-081647149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입구</a:t>
            </a:r>
          </a:p>
        </p:txBody>
      </p:sp>
    </p:spTree>
    <p:extLst>
      <p:ext uri="{BB962C8B-B14F-4D97-AF65-F5344CB8AC3E}">
        <p14:creationId xmlns:p14="http://schemas.microsoft.com/office/powerpoint/2010/main" val="2043200354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87080048-D3E7-4E8F-B197-FCF7275E1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Q34  온라인 쇼핑 전후 비교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3E135A23-9634-451E-A7FA-FF54CCA8E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4121EA02-BE4A-4874-AB9B-E3AFA164D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소비 습관 연습 초안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BE723D82-A6B7-45FE-8A3B-18793C7C0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34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51AB64DB-8EEB-4A4A-9186-428D2E9BE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Q34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3AB3F1BC-5E3D-43EB-8ED4-5051EED1E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How has shopping changed, and how do you decide what to buy?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5883ECA0-28C6-402C-B5FB-D4CC6F622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8C4100EE-A96E-480F-9110-3E7119C00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Shopping is much easier now in terms of finding information. Before going anywhere, I can compare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059D0ED2-BC0B-49EC-9F66-8D281F9A0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84443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products, read descriptions, and check whether the price fits my budget. That is useful when I don't have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50B48A6E-66F8-42D5-996F-D3B197E7D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59061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much free time.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081E38D9-6219-4BE2-9C05-CC2DDD727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655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For something like sports equipment, though, a long list of positive reviews isn't enough. I want to know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D27C03CB-CD24-42B2-9A85-C57CA90C9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89273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whether the size, weight, and purpose match my needs. As a beginner at tennis, for example, buying the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4A73477D-604F-49D2-AD2A-DABF3BD61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63891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most expensive item wouldn't automatically make it the right choice.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6646D4C9-4976-4645-AF79-629B04F7D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19485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also pay attention to return conditions, especially if I can't try the item first. The drawback of online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378568B1-7399-4A78-99B3-1DA1A3B07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94103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shopping is that convenience makes it easy to buy too quickly. I try to pause and ask whether the purchase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B1EE22F3-FACD-418E-AE6F-6179B6C4A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68721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solves a real problem. Sometimes the most useful decision is to wait until I understand what I actually need.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897FEA61-5B23-472D-B087-9361C277C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2916213F-440E-4164-A528-63870E6AC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return conditions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8F4BC917-8A6A-4CFC-812F-578306B73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반품 조건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9A8143CB-F156-454D-A416-45DC3E49E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fit my budget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0C81A310-A547-4F33-B731-03D625A7A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예산에 맞다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8FF111B3-3733-4D6A-A4E4-79ECDCDAD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match my needs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AD3A1E2B-E6FD-4CE3-A388-5311E3FDE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내 필요에 맞다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965CA376-38B3-4913-A6A5-DBC97EA68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refund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E6FAA37D-DEC6-43A1-87B1-BEDC52FE2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환불</a:t>
            </a:r>
          </a:p>
        </p:txBody>
      </p:sp>
    </p:spTree>
    <p:extLst>
      <p:ext uri="{BB962C8B-B14F-4D97-AF65-F5344CB8AC3E}">
        <p14:creationId xmlns:p14="http://schemas.microsoft.com/office/powerpoint/2010/main" val="414101131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362768B1-AD45-44B1-955B-1D836AF79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Q35  교통수단 선택과 지각 경험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0080236E-EAE2-4FE7-B077-798C3FB21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AE894699-B44E-4992-8ABB-E4CB01977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이동 경험 연습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A0F1429D-CAC9-4A2A-AF7C-C7EDC60B5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35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F34C43D2-519A-4F5B-9099-26276F98E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Q35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28128056-6E4D-4474-8E32-0757C1F0C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a time transportation caused a problem for you.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93CEB0BF-DFAE-4A62-87F1-28BA6DC37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53CDBFA8-CE5D-467D-81A7-1B8FA7F00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once got caught in traffic on the way to a meeting, even though I thought I had allowed enough time. I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AD979DC6-D5C5-4F3F-9A95-4B2FA2B75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7588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had checked the route, but the journey took longer than expected, and I realized I might miss the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667BF485-E646-44E7-933A-17996E4AA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85350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beginning of the meeting.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9536AD76-9484-437E-84C7-207C4DEDE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54088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first thing I did was send a message with a realistic arrival estimate. I didn't want everyone waiting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3E4F21B7-2972-4A73-B3FE-10E3AA0BE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41851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without knowing what was happening. I also asked whether the team could begin with an item that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02F0722B-63D4-4C9D-8A2D-1938E676C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29614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didn't need my input. That helped reduce the inconvenience, even though I still felt bad about being late.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18EADDAF-C9A1-46B8-B4FD-29B64425D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98352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After that, I decided to build in a larger buffer for important appointments and consider public transport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721210BC-6E00-4DA6-9E81-E5E7A3A1D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86114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when the travel time is easier to predict. The main lesson is that, once a delay is unavoidable, clear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84F00FD0-425B-4F86-BA01-5D1AE2709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73877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communication is more useful than repeatedly hoping the traffic will suddenly disappear.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3616D760-BC95-48E8-BA29-25A467669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E2EC6BC3-67CB-48BB-A41D-26B617798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get caught in traffic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FDA2A7F1-41BC-42F5-A284-D48FEA4DF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교통 정체에 갇히다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AB19F246-9E99-4C51-A80B-0688D6410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 arrival estimate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118FAC0F-A7D4-4013-B6FB-A96664C06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예상 도착 시간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6FBC18FC-2AA0-441C-AAC9-38E2E06DD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build in a buffer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9142A1D0-07C3-4AAC-956A-02164587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여유 시간을 확보하다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9414E20B-1B91-4ABC-8725-794176171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delay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5CA1DF99-2CFD-487F-918D-DC4792FDC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지연</a:t>
            </a:r>
          </a:p>
        </p:txBody>
      </p:sp>
    </p:spTree>
    <p:extLst>
      <p:ext uri="{BB962C8B-B14F-4D97-AF65-F5344CB8AC3E}">
        <p14:creationId xmlns:p14="http://schemas.microsoft.com/office/powerpoint/2010/main" val="130935245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A23A8DDB-79E6-4283-9A5F-47C67BF47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Q36  재활용과 작은 생활 습관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B152BB9B-0A3D-42D6-A90E-3B50A9257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F5E4F9F3-FC65-4CE7-A6EA-5363E6DB8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돌발 주제 연습 초안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8141B667-143E-4533-9645-4A9909A42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36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1786EEEF-4CFF-4424-84D4-73B97BFA0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Q36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5A36D0D2-7B08-41D8-92DD-04236D964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recycling or another household habit. Has it changed?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044CE022-B738-4591-9782-94927D48D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C9289B41-401C-4AEF-8802-6AEBB0CEF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 household habit worth talking about is sorting waste. With deliveries and online shopping, it's easy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1F50289D-4BFF-4B48-BEBE-8E746393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for packaging to build up. Even a small purchase can leave a box, some plastic, and extra wrapping to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995C32A0-7D44-428B-BBC3-06D0EECEE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deal with.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9CEF5ACF-FC54-4DD4-A2B6-338D226E6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check what the material is, empty the container, and separate it according to the local guidance. The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5B158967-8104-40BA-A990-C3968BBFE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annoying part is packaging made from several materials, because it's not always obvious what should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FDF88696-83F9-479E-B34C-7422471B0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go where. I wouldn't assume the rules are exactly the same in every neighborhood.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6FA35863-76A8-4116-A260-DAE7ACBAB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think the better starting point is reducing unnecessary packaging when possible. Sorting matters,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9C5F8DB3-8355-44D1-9DD4-D2DFBF948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but having less to throw away makes the whole task easier. For me, this is a good example of a small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3A1EC35E-4FE3-4336-B801-832671E43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habit that isn't exciting on its own but becomes meaningful when people do it consistently.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38289C57-7CED-4EF2-AD6B-47E2968F7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8505EF15-EFE0-4581-B013-1FBE0C51D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packaging builds up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2EDD516C-F9CC-4097-8C01-CC1D53275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포장재가 쌓이다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669D94C9-977D-4FE1-AC86-0EC7A8598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sort waste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9DAD32C8-1267-4AFF-B4E7-FE25DA4CB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쓰레기를 분리하다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098CDD5D-735D-4160-88AE-EFA5C3105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local guidance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E11ADD0F-F51D-4874-AE45-030217228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지역 안내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B6AE36FF-417C-41D5-BFB8-7CAAB7567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packaging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40723387-8BE2-42F9-A6A0-4187989D8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포장재</a:t>
            </a:r>
          </a:p>
        </p:txBody>
      </p:sp>
    </p:spTree>
    <p:extLst>
      <p:ext uri="{BB962C8B-B14F-4D97-AF65-F5344CB8AC3E}">
        <p14:creationId xmlns:p14="http://schemas.microsoft.com/office/powerpoint/2010/main" val="352214039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BBB3A65C-91C8-4F34-BBAB-432FFD55F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Q37  가족과 다시 가보고 싶은 중국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860F963A-1AE6-459A-BEDD-DB1E8265C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C672C9FB-E07A-4AAB-B358-0BAE4D2B7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 경험과 여행 희망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E812D053-6626-40EC-818E-3F8F44E3B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37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4CDA334A-EE35-404E-923E-7DEA2472E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Q37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1198271B-596A-45C2-8AA2-CB84EBAA2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Where would you like to travel with your family, and what would you do there?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5777B7F-E200-4144-98A8-E31FA9E38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5D02E348-6E87-4143-9F24-61E9F3A55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I'd like to revisit China with my family. Since we spent an important part of our lives there, the trip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7D0CEA01-F286-46BC-BB41-5FB2126A7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04160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would be more than just seeing famous attractions. It would be a chance to reconnect with places that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EDC11435-3274-4363-B2BF-363BCE588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9849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were once part of our ordinary routine.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A996ACAB-81CE-4B5A-9879-EDC7DA688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7380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I'd prefer to choose a small number of places rather than rush between several cities. We could walk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6390EF3A-5DD9-4382-B6CA-E7A39F71B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68140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around an area we remember, have a meal, and talk about what feels the same or different. I'd also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E9524540-E925-4602-AFD3-B9BC3A718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6247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leave room for my children to choose something, because their memories may be different from mine.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7B6091F7-BB0D-48B5-9F94-E493DBD64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3778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What would make the trip meaningful is the conversation. A familiar street might bring back a story we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99D68F15-B19C-4F33-8D1B-94C78A2D9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32120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haven't discussed for years. I don't have a fixed itinerary yet, but I like the idea of a trip that connects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02A7A056-2A7F-4F81-86A0-F1700CB85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26455"/>
            <a:ext cx="13906500" cy="4057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5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our past experience with who we are now.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D2EF5B5-9258-4D89-9C49-E740FC2E4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CC51EB17-2964-4325-AE5E-AB96A7565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revisit a familiar place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B3AD89A7-737D-47E4-A3A7-F68FFF58A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익숙한 곳을 다시 방문하다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687FAD7A-2A6C-45A5-AF76-300503051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fixed itinerary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70FFA823-F84F-4A09-99AE-6CDBD55F6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정해진 여행 일정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B772B559-0ABB-45E9-A086-80AF927FC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bring back a memory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69767C2B-D5EC-43A8-B12C-7BA3E808E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기억을 떠오르게 하다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78A12921-4BE7-437C-8606-03EFA0267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itinerary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A85B8D9E-9445-4D95-8126-6195F0092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여행 일정</a:t>
            </a:r>
          </a:p>
        </p:txBody>
      </p:sp>
    </p:spTree>
    <p:extLst>
      <p:ext uri="{BB962C8B-B14F-4D97-AF65-F5344CB8AC3E}">
        <p14:creationId xmlns:p14="http://schemas.microsoft.com/office/powerpoint/2010/main" val="416318999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9D8DC088-4095-4F9C-B785-36DCA55B1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Q38  출장과 가족 여행 준비의 차이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37A023FC-2F54-4D28-9EA4-2FD8E088A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07AE0A04-19BE-4679-AEA8-3009508F5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여행 습관 연습 초안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567A0736-4E22-41BF-BB5E-6AE349308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38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3FFCDA97-5924-46F4-839B-E8F33B7B0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Q38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B6E6E2EE-9FDE-4EBE-B214-63D46DB8C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How do you prepare for a trip? Is a business trip different from a family trip?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99AFA96B-2B32-4D25-B9AD-2581C8916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F211F92E-39BC-4308-A33E-73382A646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For a business trip, I'd start with the things that would be difficult to replace at the last minute: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A890F23E-28F5-45E9-B0DD-D56888776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7588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identification, travel details, essential documents, and the equipment I need for work. A laptop without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EE250B3B-5848-4E49-BD4A-12A341071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85350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its charger isn't very useful, so I'd check those small items carefully.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8CC252D6-3740-458C-96D8-1358A11C5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54088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For a family trip, I'd think more about the pace of the day. I'd want everyone to know the main plan, but I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610CB87E-F3D8-4F08-8344-4D151F5A2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41851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wouldn't schedule something for every hour. A meal taking longer than expected shouldn't ruin the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8A6B4D29-F31A-446A-B6F5-9A49FCC3E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29614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whole afternoon.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B7A18F3A-B6B4-478E-AE87-CB2633189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98352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In both cases, I'd keep important information easy to find and leave some room for a change of plan. The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E1577BED-4EE3-46D6-A696-2C3607B72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86114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difference is the purpose. A work trip needs to support a particular task. A family trip should give us time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F2C61E72-F4AF-408F-9789-2138BB18D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73877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together. I don't want to prepare so many activities that the holiday starts to feel like another project.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B918B4EB-B437-46B5-B261-9629BBB9E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548B02E6-E7BB-43E1-81C2-50517EC03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at the last minute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75E089C4-A66F-4DD3-94B1-BC22A0C06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마지막 순간에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178EC8E3-705D-43C6-AD42-3DAD0E0AE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leave room for a change of</a:t>
            </a:r>
          </a:p>
        </p:txBody>
      </p:sp>
      <p:sp>
        <p:nvSpPr>
          <p:cNvPr id="21" name="vocab-1">
            <a:extLst xmlns:a="http://schemas.openxmlformats.org/drawingml/2006/main">
              <a:ext uri="{FF2B5EF4-FFF2-40B4-BE49-F238E27FC236}">
                <a16:creationId xmlns:a16="http://schemas.microsoft.com/office/drawing/2014/main" id="{5BB82995-09CC-4DB0-ADBF-C80BD7CB0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plan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738007AD-A457-4B95-B210-E6CE8654E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계획 변경의 여지를 두다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080624EC-B6DC-40F4-9E61-648A1DE12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essential documents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994926C7-3E74-45DD-9880-00BCC83AE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필수 서류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896DAD70-8F4D-44E3-A823-4E823C608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charger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3C0E1D51-3119-44C5-BDB0-6DAAFD050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충전기</a:t>
            </a:r>
          </a:p>
        </p:txBody>
      </p:sp>
    </p:spTree>
    <p:extLst>
      <p:ext uri="{BB962C8B-B14F-4D97-AF65-F5344CB8AC3E}">
        <p14:creationId xmlns:p14="http://schemas.microsoft.com/office/powerpoint/2010/main" val="155493898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topic">
            <a:extLst xmlns:a="http://schemas.openxmlformats.org/drawingml/2006/main">
              <a:ext uri="{FF2B5EF4-FFF2-40B4-BE49-F238E27FC236}">
                <a16:creationId xmlns:a16="http://schemas.microsoft.com/office/drawing/2014/main" id="{5175FC25-2966-4E14-B013-AB3D76B7C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Q39  비 때문에 바뀐 운동 약속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5F1F738F-A15D-4348-8420-7F6E2409B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BC0F84CF-087C-4B06-AFC8-12B324E25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날씨 관련 연습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D8DFB49B-0233-4646-9749-FDA7E8E14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39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B3968221-CD24-426E-8A90-EEDEE9C6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Q39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50515670-B10E-4C65-9763-905EB8986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a time the weather changed your plans.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0CF3E047-48CB-4C41-8D81-6B0E318BC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6E386B36-7647-4FEB-8B89-E2336762D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had planned to play tennis outdoors, but the weather turned worse than expected. The rain started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928C949D-7A70-4F06-AE65-3B93036D1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1016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lightly, so I kept hoping it would stop. Then it became clear that the court wouldn't be suitable for playing.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298CFB5C-00BA-4414-84A7-384FEE027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53181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was disappointed because I had been looking forward to some exercise after a busy week. I contacted the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1143D92A-647C-4748-8D7F-FAED08D0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34371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person I was meeting and suggested two options: move the session to another day or find an indoor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CDDEF024-ABA9-4193-B306-0D4BDED1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15562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activity instead. We decided to reschedule rather than spend the whole afternoon waiting for the weather.</a:t>
            </a:r>
          </a:p>
        </p:txBody>
      </p:sp>
      <p:sp>
        <p:nvSpPr>
          <p:cNvPr id="13" name="answer-0">
            <a:extLst xmlns:a="http://schemas.openxmlformats.org/drawingml/2006/main">
              <a:ext uri="{FF2B5EF4-FFF2-40B4-BE49-F238E27FC236}">
                <a16:creationId xmlns:a16="http://schemas.microsoft.com/office/drawing/2014/main" id="{7BA56F45-E642-4C42-8F58-A241D2A18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77728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Once the decision was made, I felt less frustrated. I could use the time for something else instead of</a:t>
            </a:r>
          </a:p>
        </p:txBody>
      </p:sp>
      <p:sp>
        <p:nvSpPr>
          <p:cNvPr id="14" name="answer-1">
            <a:extLst xmlns:a="http://schemas.openxmlformats.org/drawingml/2006/main">
              <a:ext uri="{FF2B5EF4-FFF2-40B4-BE49-F238E27FC236}">
                <a16:creationId xmlns:a16="http://schemas.microsoft.com/office/drawing/2014/main" id="{B9FB38CF-1049-43B2-BD1B-1053C8EEF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58918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checking the forecast again and again. It was a small reminder that flexibility matters. A changed plan</a:t>
            </a:r>
          </a:p>
        </p:txBody>
      </p:sp>
      <p:sp>
        <p:nvSpPr>
          <p:cNvPr id="15" name="answer-2">
            <a:extLst xmlns:a="http://schemas.openxmlformats.org/drawingml/2006/main">
              <a:ext uri="{FF2B5EF4-FFF2-40B4-BE49-F238E27FC236}">
                <a16:creationId xmlns:a16="http://schemas.microsoft.com/office/drawing/2014/main" id="{78626A2F-DDBD-4FDC-AD7B-20AAC8AB4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40109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doesn't have to mean a wasted day.</a:t>
            </a:r>
          </a:p>
        </p:txBody>
      </p:sp>
      <p:sp>
        <p:nvSpPr>
          <p:cNvPr id="1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CBD855E5-81AD-478A-893C-6480DABCA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7" name="vocab-0">
            <a:extLst xmlns:a="http://schemas.openxmlformats.org/drawingml/2006/main">
              <a:ext uri="{FF2B5EF4-FFF2-40B4-BE49-F238E27FC236}">
                <a16:creationId xmlns:a16="http://schemas.microsoft.com/office/drawing/2014/main" id="{8CDC0F5B-9E04-466C-9EE0-35EDD5536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look forward to something</a:t>
            </a:r>
          </a:p>
        </p:txBody>
      </p:sp>
      <p:sp>
        <p:nvSpPr>
          <p:cNvPr id="18" name="meaning-0">
            <a:extLst xmlns:a="http://schemas.openxmlformats.org/drawingml/2006/main">
              <a:ext uri="{FF2B5EF4-FFF2-40B4-BE49-F238E27FC236}">
                <a16:creationId xmlns:a16="http://schemas.microsoft.com/office/drawing/2014/main" id="{64EB9E5D-F5F0-49FE-9380-4135A685E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무언가를 기대하다</a:t>
            </a:r>
          </a:p>
        </p:txBody>
      </p:sp>
      <p:sp>
        <p:nvSpPr>
          <p:cNvPr id="19" name="vocab-0">
            <a:extLst xmlns:a="http://schemas.openxmlformats.org/drawingml/2006/main">
              <a:ext uri="{FF2B5EF4-FFF2-40B4-BE49-F238E27FC236}">
                <a16:creationId xmlns:a16="http://schemas.microsoft.com/office/drawing/2014/main" id="{1B51A48C-00E1-4CBF-BE1D-AB2C0F9A3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reschedule a session</a:t>
            </a:r>
          </a:p>
        </p:txBody>
      </p:sp>
      <p:sp>
        <p:nvSpPr>
          <p:cNvPr id="20" name="meaning-0">
            <a:extLst xmlns:a="http://schemas.openxmlformats.org/drawingml/2006/main">
              <a:ext uri="{FF2B5EF4-FFF2-40B4-BE49-F238E27FC236}">
                <a16:creationId xmlns:a16="http://schemas.microsoft.com/office/drawing/2014/main" id="{3405EF68-C4AA-4A39-B05C-D0A8D2F0F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활동 일정을 변경하다</a:t>
            </a:r>
          </a:p>
        </p:txBody>
      </p:sp>
      <p:sp>
        <p:nvSpPr>
          <p:cNvPr id="21" name="vocab-0">
            <a:extLst xmlns:a="http://schemas.openxmlformats.org/drawingml/2006/main">
              <a:ext uri="{FF2B5EF4-FFF2-40B4-BE49-F238E27FC236}">
                <a16:creationId xmlns:a16="http://schemas.microsoft.com/office/drawing/2014/main" id="{4DFD26DC-00A4-4852-83F2-B54DFC299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wasted day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C87FF4A1-260B-494C-959C-734E107B6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허비한 하루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C0451EBA-3CE8-4FD7-8928-5F77CADE4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forecast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9FF77AE6-4DA2-4822-ABE4-01147C2A8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예보</a:t>
            </a:r>
          </a:p>
        </p:txBody>
      </p:sp>
    </p:spTree>
    <p:extLst>
      <p:ext uri="{BB962C8B-B14F-4D97-AF65-F5344CB8AC3E}">
        <p14:creationId xmlns:p14="http://schemas.microsoft.com/office/powerpoint/2010/main" val="34333722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C555CCF5-8097-47D4-BE66-A0F090B42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Q40  AI가 바꾼 정보 탐색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FF6817EE-3783-4213-BF6B-27CE55256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95049D4D-745A-4336-A7F9-0A0D21C47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확인된 사용 관심 기반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71887CEE-0681-4563-87F6-7A3A61B95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40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5A49C656-8E3A-4C73-BA58-3724D2EF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Q40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95071806-9A30-46A7-AABC-CF75C2D41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What technology has changed how you learn or work?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30703089-BA8C-4E96-A472-1BD052B53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3C958E00-B706-450E-B19A-FFB7AE89B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AI has changed how I get started on a task. When I'm facing a large amount of information, it can help me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A6D3A937-AC3A-4115-8DD1-0E2FDBDF6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77871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organize the main questions or produce a first draft. That is useful for topics ranging from healthcare to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A5DC267F-9345-4E1A-B20F-738BB838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45917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language learning.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DC31EC7F-D126-4081-B033-F3059C57D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94938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For example, I can take a personal story and explore how to express it naturally in English and Chinese. I can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2C266644-279E-4E57-84DB-4D95DDF75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62984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also ask for a simpler explanation of a technical concept before reading more deeply. It lowers the barrier to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D021AE7A-742B-4277-84CA-1CE5ED29D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31030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beginning something unfamiliar.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752EC8C4-D9B8-4C97-9875-EA698C0DC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80051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However, I still need to check important details. A smooth answer can contain an error, and the confidence of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5B0AEE24-C824-41C5-9449-D06A49A77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48097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wording doesn't tell me whether it is correct. So I treat the output as something to work with, not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83D1858B-A44E-4FCD-9EAA-5861EE273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16143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something to accept automatically. The biggest benefit is getting moving faster while keeping responsibility for</a:t>
            </a:r>
          </a:p>
        </p:txBody>
      </p:sp>
      <p:sp>
        <p:nvSpPr>
          <p:cNvPr id="17" name="answer-3">
            <a:extLst xmlns:a="http://schemas.openxmlformats.org/drawingml/2006/main">
              <a:ext uri="{FF2B5EF4-FFF2-40B4-BE49-F238E27FC236}">
                <a16:creationId xmlns:a16="http://schemas.microsoft.com/office/drawing/2014/main" id="{73FF2A1A-38BB-4892-BC8C-A5D5DAF92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84189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final result.</a:t>
            </a:r>
          </a:p>
        </p:txBody>
      </p:sp>
      <p:sp>
        <p:nvSpPr>
          <p:cNvPr id="1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9BD6BD1-0093-44BF-959E-00CCEB736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9" name="vocab-0">
            <a:extLst xmlns:a="http://schemas.openxmlformats.org/drawingml/2006/main">
              <a:ext uri="{FF2B5EF4-FFF2-40B4-BE49-F238E27FC236}">
                <a16:creationId xmlns:a16="http://schemas.microsoft.com/office/drawing/2014/main" id="{0ED14A31-FDE4-4982-8DC6-E50C63B55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first draft</a:t>
            </a:r>
          </a:p>
        </p:txBody>
      </p:sp>
      <p:sp>
        <p:nvSpPr>
          <p:cNvPr id="20" name="meaning-0">
            <a:extLst xmlns:a="http://schemas.openxmlformats.org/drawingml/2006/main">
              <a:ext uri="{FF2B5EF4-FFF2-40B4-BE49-F238E27FC236}">
                <a16:creationId xmlns:a16="http://schemas.microsoft.com/office/drawing/2014/main" id="{89D107BE-0EB3-4085-9544-AAC1A6EF3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초안</a:t>
            </a:r>
          </a:p>
        </p:txBody>
      </p:sp>
      <p:sp>
        <p:nvSpPr>
          <p:cNvPr id="21" name="vocab-0">
            <a:extLst xmlns:a="http://schemas.openxmlformats.org/drawingml/2006/main">
              <a:ext uri="{FF2B5EF4-FFF2-40B4-BE49-F238E27FC236}">
                <a16:creationId xmlns:a16="http://schemas.microsoft.com/office/drawing/2014/main" id="{5EAFF6DB-63C1-4A9C-9048-9B0C7A1F5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lower the barrier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6DFF49B7-AF66-4671-9FC2-3C21FB363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진입 장벽을 낮추다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96761B8C-B207-434A-875A-991BCDD6B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check important details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15C127D5-B7A4-447A-BA5D-CF9DC5B51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중요한 세부 사항을 확인하다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F75BA3FD-5801-432C-981C-7AA3FEE26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draft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567B8897-2061-4EA2-851C-871AE03F9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초안</a:t>
            </a:r>
          </a:p>
        </p:txBody>
      </p:sp>
    </p:spTree>
    <p:extLst>
      <p:ext uri="{BB962C8B-B14F-4D97-AF65-F5344CB8AC3E}">
        <p14:creationId xmlns:p14="http://schemas.microsoft.com/office/powerpoint/2010/main" val="73924658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DD3972A4-36F0-414C-8B8C-662FC8152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Q41  편리함과 개인정보 사이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7AEB2CA7-34F8-448B-A65F-B3DA15BE0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9B8BE99A-BF45-46D9-AE6B-EEC7F40EE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개인 의견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AF74BDB0-EF87-46A8-ACA8-07E397AA4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41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C3FD38CE-B8DA-490E-A643-2D0E2FA88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Q41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485068A6-018C-4083-A407-197AC12D2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What concerns do you have about technology in daily life?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DBA1BAD9-CA03-453F-8D2D-9EA32D4A7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63984499-502F-4D8E-9E0A-8E96A7E1A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One concern I have is that people can give away information without understanding why it's needed. A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37EF21A0-CBBF-4802-ACEE-A6D12CEDC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1016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service may be convenient, but that doesn't mean every request for personal data is necessary.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FF0E4C04-8528-4041-B938-AD720B69D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53181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Because I work in healthcare, I think about this particularly carefully. Health information can be deeply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BC6F1564-5B8A-4708-BBCD-79A8BD855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34371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personal. If I were explaining a new service, I'd want people to understand what is being collected, what it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CB3B9952-3FB1-402C-B6DE-CA4C19CBC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15562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will be used for, and what choices they have. A long page of difficult language wouldn't be enough for me.</a:t>
            </a:r>
          </a:p>
        </p:txBody>
      </p:sp>
      <p:sp>
        <p:nvSpPr>
          <p:cNvPr id="13" name="answer-0">
            <a:extLst xmlns:a="http://schemas.openxmlformats.org/drawingml/2006/main">
              <a:ext uri="{FF2B5EF4-FFF2-40B4-BE49-F238E27FC236}">
                <a16:creationId xmlns:a16="http://schemas.microsoft.com/office/drawing/2014/main" id="{649D55CB-03B9-48D8-8CCB-7AC821AB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77728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don't think we have to reject useful technology. I just want the benefit and the responsibility to be clear.</a:t>
            </a:r>
          </a:p>
        </p:txBody>
      </p:sp>
      <p:sp>
        <p:nvSpPr>
          <p:cNvPr id="14" name="answer-1">
            <a:extLst xmlns:a="http://schemas.openxmlformats.org/drawingml/2006/main">
              <a:ext uri="{FF2B5EF4-FFF2-40B4-BE49-F238E27FC236}">
                <a16:creationId xmlns:a16="http://schemas.microsoft.com/office/drawing/2014/main" id="{99E66CA7-7F65-4279-BD8B-3BB59F0BD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58918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Personally, I'd feel more comfortable with a service that asks for what it needs and explains the reason in</a:t>
            </a:r>
          </a:p>
        </p:txBody>
      </p:sp>
      <p:sp>
        <p:nvSpPr>
          <p:cNvPr id="15" name="answer-2">
            <a:extLst xmlns:a="http://schemas.openxmlformats.org/drawingml/2006/main">
              <a:ext uri="{FF2B5EF4-FFF2-40B4-BE49-F238E27FC236}">
                <a16:creationId xmlns:a16="http://schemas.microsoft.com/office/drawing/2014/main" id="{6C51B32A-E887-4C2B-80BC-B9ACD5004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40109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plain language. Trust grows when people can understand the arrangement, rather than simply being</a:t>
            </a:r>
          </a:p>
        </p:txBody>
      </p:sp>
      <p:sp>
        <p:nvSpPr>
          <p:cNvPr id="16" name="answer-3">
            <a:extLst xmlns:a="http://schemas.openxmlformats.org/drawingml/2006/main">
              <a:ext uri="{FF2B5EF4-FFF2-40B4-BE49-F238E27FC236}">
                <a16:creationId xmlns:a16="http://schemas.microsoft.com/office/drawing/2014/main" id="{50E20E99-5CBF-4145-9BA6-6D1347AD4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21299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asked to click a button.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D97F8339-DE45-41FA-BF00-EDA38B35E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7A5B6AB8-2C4E-433C-BB51-E829FF9D9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in plain language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63B952DA-2115-46CB-89E7-7F2BBEE87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쉬운 말로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ACC97CBB-9D96-4790-88B4-DF75DD7A2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personal data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F7F534F3-E7CD-4F0B-97F1-E4436A947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개인정보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A6A22598-0A74-42A9-AFD8-5831D5F23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feel more comfortable</a:t>
            </a:r>
          </a:p>
        </p:txBody>
      </p:sp>
      <p:sp>
        <p:nvSpPr>
          <p:cNvPr id="23" name="vocab-1">
            <a:extLst xmlns:a="http://schemas.openxmlformats.org/drawingml/2006/main">
              <a:ext uri="{FF2B5EF4-FFF2-40B4-BE49-F238E27FC236}">
                <a16:creationId xmlns:a16="http://schemas.microsoft.com/office/drawing/2014/main" id="{E55E82C4-C924-43C8-B798-C88800779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with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E7CD1494-730B-4FDD-8820-0C3429766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더 안심하다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CFBD201F-8B2A-422C-A5A4-3CFC1A777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privacy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983FCF35-6D9A-450C-ACFF-EAD2DF3AD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사생활과 개인정보 보호</a:t>
            </a:r>
          </a:p>
        </p:txBody>
      </p:sp>
    </p:spTree>
    <p:extLst>
      <p:ext uri="{BB962C8B-B14F-4D97-AF65-F5344CB8AC3E}">
        <p14:creationId xmlns:p14="http://schemas.microsoft.com/office/powerpoint/2010/main" val="139764851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C9B01B83-C44E-4031-9ACC-BBFB718DA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Q42  고령화와 지역 돌봄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131D7614-F0C5-4E58-A4B1-0484C44AB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C082CC21-846A-4D17-9DD3-777848689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확인된 관심 기반 의견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0013D7CC-80E4-4906-AB3C-CF7FD7586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42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F093152D-0F6D-469C-B367-9A3B923FB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Q42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8CF5C91D-0B5D-4D68-8A3D-49DE3D1E2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What social issue are you interested in, and why?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0669D05A-C080-4EA2-B210-FFFC6F57C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0DCD2DC4-1BB0-4F01-8DCB-61FC8F7A4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I'm interested in how we support older adults as a society. My medical background makes me think about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541E4D92-A24C-493F-A81F-35733F64D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77871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treatment, but healthcare is only one part of daily life. Someone may also need help with meals, transport, or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BEBB631D-168B-44D7-9A73-3699BE034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45917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staying connected with other people.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B894083E-58E7-4608-BB9D-F041B1F23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94938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I've been looking at care services as a possible area where clinical experience and technology could work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A87C7A68-D18F-4406-92D2-45C2ED50D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62984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together. For example, better communication between a family, a care team, and a clinic might reduce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1B58BD42-C405-415A-8090-66168F7DF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31030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confusion when a person's condition changes. That sounds simple, but the information often sits in different</a:t>
            </a:r>
          </a:p>
        </p:txBody>
      </p:sp>
      <p:sp>
        <p:nvSpPr>
          <p:cNvPr id="14" name="answer-3">
            <a:extLst xmlns:a="http://schemas.openxmlformats.org/drawingml/2006/main">
              <a:ext uri="{FF2B5EF4-FFF2-40B4-BE49-F238E27FC236}">
                <a16:creationId xmlns:a16="http://schemas.microsoft.com/office/drawing/2014/main" id="{29D7C186-0429-47F6-85B9-DD21C0554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99076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places.</a:t>
            </a:r>
          </a:p>
        </p:txBody>
      </p:sp>
      <p:sp>
        <p:nvSpPr>
          <p:cNvPr id="15" name="answer-0">
            <a:extLst xmlns:a="http://schemas.openxmlformats.org/drawingml/2006/main">
              <a:ext uri="{FF2B5EF4-FFF2-40B4-BE49-F238E27FC236}">
                <a16:creationId xmlns:a16="http://schemas.microsoft.com/office/drawing/2014/main" id="{EBDF064E-7F97-4064-BF48-B0D227304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48097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don't think an app alone can solve the problem. People still need reliable services and human contact. What</a:t>
            </a:r>
          </a:p>
        </p:txBody>
      </p:sp>
      <p:sp>
        <p:nvSpPr>
          <p:cNvPr id="16" name="answer-1">
            <a:extLst xmlns:a="http://schemas.openxmlformats.org/drawingml/2006/main">
              <a:ext uri="{FF2B5EF4-FFF2-40B4-BE49-F238E27FC236}">
                <a16:creationId xmlns:a16="http://schemas.microsoft.com/office/drawing/2014/main" id="{E386A403-4A99-4172-8953-B0D673EC7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16143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interests me is designing support around the person's whole day, not only around a hospital appointment. It's</a:t>
            </a:r>
          </a:p>
        </p:txBody>
      </p:sp>
      <p:sp>
        <p:nvSpPr>
          <p:cNvPr id="17" name="answer-2">
            <a:extLst xmlns:a="http://schemas.openxmlformats.org/drawingml/2006/main">
              <a:ext uri="{FF2B5EF4-FFF2-40B4-BE49-F238E27FC236}">
                <a16:creationId xmlns:a16="http://schemas.microsoft.com/office/drawing/2014/main" id="{83B05319-4B8E-48AF-BC44-54B756CD6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84189"/>
            <a:ext cx="13906500" cy="3787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 subject I'd like to understand more deeply before deciding what kind of service could be useful.</a:t>
            </a:r>
          </a:p>
        </p:txBody>
      </p:sp>
      <p:sp>
        <p:nvSpPr>
          <p:cNvPr id="1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9B5F1E33-78CF-4FA7-8CDF-B8A1ECCDF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9" name="vocab-0">
            <a:extLst xmlns:a="http://schemas.openxmlformats.org/drawingml/2006/main">
              <a:ext uri="{FF2B5EF4-FFF2-40B4-BE49-F238E27FC236}">
                <a16:creationId xmlns:a16="http://schemas.microsoft.com/office/drawing/2014/main" id="{B6B396D2-47FB-4AF5-96B0-66CEACA41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older adults</a:t>
            </a:r>
          </a:p>
        </p:txBody>
      </p:sp>
      <p:sp>
        <p:nvSpPr>
          <p:cNvPr id="20" name="meaning-0">
            <a:extLst xmlns:a="http://schemas.openxmlformats.org/drawingml/2006/main">
              <a:ext uri="{FF2B5EF4-FFF2-40B4-BE49-F238E27FC236}">
                <a16:creationId xmlns:a16="http://schemas.microsoft.com/office/drawing/2014/main" id="{395929F1-E319-46E0-B258-A37E2978A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노년층</a:t>
            </a:r>
          </a:p>
        </p:txBody>
      </p:sp>
      <p:sp>
        <p:nvSpPr>
          <p:cNvPr id="21" name="vocab-0">
            <a:extLst xmlns:a="http://schemas.openxmlformats.org/drawingml/2006/main">
              <a:ext uri="{FF2B5EF4-FFF2-40B4-BE49-F238E27FC236}">
                <a16:creationId xmlns:a16="http://schemas.microsoft.com/office/drawing/2014/main" id="{2D1073BC-2EF7-4ACD-9B55-56E94BE4C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stay connected with others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EABAB6A2-BC10-4041-B0CF-A23B45803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다른 사람들과 연결되어 지내다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21413545-7ACF-4CDF-B46A-7E30BA143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reliable care services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03CD4549-B55E-44C4-A3B5-6ABA579F6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신뢰할 수 있는 돌봄 서비스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C97D4CF5-AE5E-42FF-A1A1-83CEADC6F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caregiving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102931D8-DA8F-4B38-99B5-99FFAFC41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돌봄</a:t>
            </a:r>
          </a:p>
        </p:txBody>
      </p:sp>
    </p:spTree>
    <p:extLst>
      <p:ext uri="{BB962C8B-B14F-4D97-AF65-F5344CB8AC3E}">
        <p14:creationId xmlns:p14="http://schemas.microsoft.com/office/powerpoint/2010/main" val="1964821059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36032210-707A-4F7E-84E0-215D7BBC9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Q43  롤플레이 테니스장 문의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2A340A59-9840-4B00-ACEF-4ECEE5338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7C7E38A5-2FC5-4AEA-9BE6-0BA2D179F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가상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D9A4446C-4EFA-415A-B146-80C1547FA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43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F80F8FF0-392B-4B2E-8C9B-09A5688F3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Q43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85311EFC-FF5A-4317-BA96-88C9FD9E3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You want to try a tennis club. Call the club and ask three or four questions before making a</a:t>
            </a:r>
          </a:p>
        </p:txBody>
      </p:sp>
      <p:sp>
        <p:nvSpPr>
          <p:cNvPr id="7" name="question-1">
            <a:extLst xmlns:a="http://schemas.openxmlformats.org/drawingml/2006/main">
              <a:ext uri="{FF2B5EF4-FFF2-40B4-BE49-F238E27FC236}">
                <a16:creationId xmlns:a16="http://schemas.microsoft.com/office/drawing/2014/main" id="{61B0F721-1B48-42C5-9362-AC76D6BA7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5816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booking.</a:t>
            </a:r>
          </a:p>
        </p:txBody>
      </p:sp>
      <p:sp>
        <p:nvSpPr>
          <p:cNvPr id="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F47D2657-DCAE-41ED-9F46-5955CF2E0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9" name="answer-0">
            <a:extLst xmlns:a="http://schemas.openxmlformats.org/drawingml/2006/main">
              <a:ext uri="{FF2B5EF4-FFF2-40B4-BE49-F238E27FC236}">
                <a16:creationId xmlns:a16="http://schemas.microsoft.com/office/drawing/2014/main" id="{AD45E8B1-1267-43CB-9DBB-B5A25CD01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Hello, I'm interested in trying your tennis club. I'm a beginner, and I have a few questions before I</a:t>
            </a:r>
          </a:p>
        </p:txBody>
      </p:sp>
      <p:sp>
        <p:nvSpPr>
          <p:cNvPr id="10" name="answer-1">
            <a:extLst xmlns:a="http://schemas.openxmlformats.org/drawingml/2006/main">
              <a:ext uri="{FF2B5EF4-FFF2-40B4-BE49-F238E27FC236}">
                <a16:creationId xmlns:a16="http://schemas.microsoft.com/office/drawing/2014/main" id="{5A4C79D3-6A4D-4DAE-800F-F3957F018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book anything. First, do you offer lessons for people who have only recently started playing? I'd prefer</a:t>
            </a:r>
          </a:p>
        </p:txBody>
      </p:sp>
      <p:sp>
        <p:nvSpPr>
          <p:cNvPr id="11" name="answer-2">
            <a:extLst xmlns:a="http://schemas.openxmlformats.org/drawingml/2006/main">
              <a:ext uri="{FF2B5EF4-FFF2-40B4-BE49-F238E27FC236}">
                <a16:creationId xmlns:a16="http://schemas.microsoft.com/office/drawing/2014/main" id="{2D9CEA6A-BB60-488B-B9DA-A3E02C0D1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 small group or a short individual session.</a:t>
            </a:r>
          </a:p>
        </p:txBody>
      </p:sp>
      <p:sp>
        <p:nvSpPr>
          <p:cNvPr id="12" name="answer-0">
            <a:extLst xmlns:a="http://schemas.openxmlformats.org/drawingml/2006/main">
              <a:ext uri="{FF2B5EF4-FFF2-40B4-BE49-F238E27FC236}">
                <a16:creationId xmlns:a16="http://schemas.microsoft.com/office/drawing/2014/main" id="{CAE45B04-B910-46E5-B88E-A8C8ED335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Also, what evening or weekend times are usually available? I work during the day, so it would help to</a:t>
            </a:r>
          </a:p>
        </p:txBody>
      </p:sp>
      <p:sp>
        <p:nvSpPr>
          <p:cNvPr id="13" name="answer-1">
            <a:extLst xmlns:a="http://schemas.openxmlformats.org/drawingml/2006/main">
              <a:ext uri="{FF2B5EF4-FFF2-40B4-BE49-F238E27FC236}">
                <a16:creationId xmlns:a16="http://schemas.microsoft.com/office/drawing/2014/main" id="{61042D41-7E74-46EB-BB9F-AD5F568C4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know whether you have anything after work. Could you tell me whether I can rent a racket, or should</a:t>
            </a:r>
          </a:p>
        </p:txBody>
      </p:sp>
      <p:sp>
        <p:nvSpPr>
          <p:cNvPr id="14" name="answer-2">
            <a:extLst xmlns:a="http://schemas.openxmlformats.org/drawingml/2006/main">
              <a:ext uri="{FF2B5EF4-FFF2-40B4-BE49-F238E27FC236}">
                <a16:creationId xmlns:a16="http://schemas.microsoft.com/office/drawing/2014/main" id="{1B1F9448-FB2E-4E45-8E09-D6EF37456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bring my own?</a:t>
            </a:r>
          </a:p>
        </p:txBody>
      </p:sp>
      <p:sp>
        <p:nvSpPr>
          <p:cNvPr id="15" name="answer-0">
            <a:extLst xmlns:a="http://schemas.openxmlformats.org/drawingml/2006/main">
              <a:ext uri="{FF2B5EF4-FFF2-40B4-BE49-F238E27FC236}">
                <a16:creationId xmlns:a16="http://schemas.microsoft.com/office/drawing/2014/main" id="{476594EE-21D4-4823-B6D0-AD2D721B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Finally, how much would a trial lesson cost, and is the court fee included? If it rains, would the lesson</a:t>
            </a:r>
          </a:p>
        </p:txBody>
      </p:sp>
      <p:sp>
        <p:nvSpPr>
          <p:cNvPr id="16" name="answer-1">
            <a:extLst xmlns:a="http://schemas.openxmlformats.org/drawingml/2006/main">
              <a:ext uri="{FF2B5EF4-FFF2-40B4-BE49-F238E27FC236}">
                <a16:creationId xmlns:a16="http://schemas.microsoft.com/office/drawing/2014/main" id="{82704E4D-C360-4A10-9E3D-F4F11ECDF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move indoors or be rescheduled? Thank you. Once I know the options, I can check my calendar and</a:t>
            </a:r>
          </a:p>
        </p:txBody>
      </p:sp>
      <p:sp>
        <p:nvSpPr>
          <p:cNvPr id="17" name="answer-2">
            <a:extLst xmlns:a="http://schemas.openxmlformats.org/drawingml/2006/main">
              <a:ext uri="{FF2B5EF4-FFF2-40B4-BE49-F238E27FC236}">
                <a16:creationId xmlns:a16="http://schemas.microsoft.com/office/drawing/2014/main" id="{7EC0FE91-A754-4217-9DE9-D68479366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choose a time.</a:t>
            </a:r>
          </a:p>
        </p:txBody>
      </p:sp>
      <p:sp>
        <p:nvSpPr>
          <p:cNvPr id="1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B1A5C5D2-072F-4D4C-9E7A-AB5F96302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9" name="vocab-0">
            <a:extLst xmlns:a="http://schemas.openxmlformats.org/drawingml/2006/main">
              <a:ext uri="{FF2B5EF4-FFF2-40B4-BE49-F238E27FC236}">
                <a16:creationId xmlns:a16="http://schemas.microsoft.com/office/drawing/2014/main" id="{7820247E-EE55-4BFE-AE2B-9F8EFB0FB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trial lesson</a:t>
            </a:r>
          </a:p>
        </p:txBody>
      </p:sp>
      <p:sp>
        <p:nvSpPr>
          <p:cNvPr id="20" name="meaning-0">
            <a:extLst xmlns:a="http://schemas.openxmlformats.org/drawingml/2006/main">
              <a:ext uri="{FF2B5EF4-FFF2-40B4-BE49-F238E27FC236}">
                <a16:creationId xmlns:a16="http://schemas.microsoft.com/office/drawing/2014/main" id="{775B51F4-22DE-4C23-8228-F5DBE437E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체험 수업</a:t>
            </a:r>
          </a:p>
        </p:txBody>
      </p:sp>
      <p:sp>
        <p:nvSpPr>
          <p:cNvPr id="21" name="vocab-0">
            <a:extLst xmlns:a="http://schemas.openxmlformats.org/drawingml/2006/main">
              <a:ext uri="{FF2B5EF4-FFF2-40B4-BE49-F238E27FC236}">
                <a16:creationId xmlns:a16="http://schemas.microsoft.com/office/drawing/2014/main" id="{D415795F-4346-45C7-8C1D-2CFF8B47C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is the fee included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FB0BDD67-25D7-4EF7-9F97-9B8BE1808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요금이 포함되나요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A4CEA6F9-BFBA-4935-8773-EE6B6700C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before I book anything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D5011C02-FC28-41D2-9142-3E802607B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예약하기 전에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7BF3017F-E5D1-4A71-9967-02CD37D5C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availability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DD4A1F00-91E7-428A-AF2F-B07ADC66E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예약 가능한 시간</a:t>
            </a:r>
          </a:p>
        </p:txBody>
      </p:sp>
    </p:spTree>
    <p:extLst>
      <p:ext uri="{BB962C8B-B14F-4D97-AF65-F5344CB8AC3E}">
        <p14:creationId xmlns:p14="http://schemas.microsoft.com/office/powerpoint/2010/main" val="1130172873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topic">
            <a:extLst xmlns:a="http://schemas.openxmlformats.org/drawingml/2006/main">
              <a:ext uri="{FF2B5EF4-FFF2-40B4-BE49-F238E27FC236}">
                <a16:creationId xmlns:a16="http://schemas.microsoft.com/office/drawing/2014/main" id="{7116BC20-7D62-4A56-A945-CFD735A23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Q44  롤플레이 테니스장 예약 불가 해결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90F4811E-C65F-4A5B-8FC5-AD1C5815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BB333338-5CDF-43F5-A484-6C8E68356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가상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50A622FB-2DE1-4BA7-846B-AFADD90A2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44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F08CB3E7-2AEC-4875-91DF-1543687CF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Q44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257A433B-40BF-4A73-8185-403ADDFD7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You arrive for tennis, but your reserved court is unavailable. Explain the problem and suggest</a:t>
            </a:r>
          </a:p>
        </p:txBody>
      </p:sp>
      <p:sp>
        <p:nvSpPr>
          <p:cNvPr id="7" name="question-1">
            <a:extLst xmlns:a="http://schemas.openxmlformats.org/drawingml/2006/main">
              <a:ext uri="{FF2B5EF4-FFF2-40B4-BE49-F238E27FC236}">
                <a16:creationId xmlns:a16="http://schemas.microsoft.com/office/drawing/2014/main" id="{466A3312-3D92-4B1F-9413-60E8DD65A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5816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two alternatives.</a:t>
            </a:r>
          </a:p>
        </p:txBody>
      </p:sp>
      <p:sp>
        <p:nvSpPr>
          <p:cNvPr id="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3E0BB736-7B12-454E-AE94-516206898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9" name="answer-0">
            <a:extLst xmlns:a="http://schemas.openxmlformats.org/drawingml/2006/main">
              <a:ext uri="{FF2B5EF4-FFF2-40B4-BE49-F238E27FC236}">
                <a16:creationId xmlns:a16="http://schemas.microsoft.com/office/drawing/2014/main" id="{C6C10705-1C81-420A-89B7-E7DF1E3B1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Hello, I booked a court for seven this evening, but I've just been told that it isn't available. I have the</a:t>
            </a:r>
          </a:p>
        </p:txBody>
      </p:sp>
      <p:sp>
        <p:nvSpPr>
          <p:cNvPr id="10" name="answer-1">
            <a:extLst xmlns:a="http://schemas.openxmlformats.org/drawingml/2006/main">
              <a:ext uri="{FF2B5EF4-FFF2-40B4-BE49-F238E27FC236}">
                <a16:creationId xmlns:a16="http://schemas.microsoft.com/office/drawing/2014/main" id="{9F9EC06D-8CA4-4BB9-8CA8-11AE99128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confirmation here. Could you check what happened? I've arranged my evening around this booking,</a:t>
            </a:r>
          </a:p>
        </p:txBody>
      </p:sp>
      <p:sp>
        <p:nvSpPr>
          <p:cNvPr id="11" name="answer-2">
            <a:extLst xmlns:a="http://schemas.openxmlformats.org/drawingml/2006/main">
              <a:ext uri="{FF2B5EF4-FFF2-40B4-BE49-F238E27FC236}">
                <a16:creationId xmlns:a16="http://schemas.microsoft.com/office/drawing/2014/main" id="{136623E3-F5C2-41B4-B411-BB2051089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so I'd appreciate your help finding a solution.</a:t>
            </a:r>
          </a:p>
        </p:txBody>
      </p:sp>
      <p:sp>
        <p:nvSpPr>
          <p:cNvPr id="12" name="answer-0">
            <a:extLst xmlns:a="http://schemas.openxmlformats.org/drawingml/2006/main">
              <a:ext uri="{FF2B5EF4-FFF2-40B4-BE49-F238E27FC236}">
                <a16:creationId xmlns:a16="http://schemas.microsoft.com/office/drawing/2014/main" id="{4C58009F-202B-4789-BF67-2D6B11FFB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One option would be to move us to another court at the same time, if you have one nearby. If that's</a:t>
            </a:r>
          </a:p>
        </p:txBody>
      </p:sp>
      <p:sp>
        <p:nvSpPr>
          <p:cNvPr id="13" name="answer-1">
            <a:extLst xmlns:a="http://schemas.openxmlformats.org/drawingml/2006/main">
              <a:ext uri="{FF2B5EF4-FFF2-40B4-BE49-F238E27FC236}">
                <a16:creationId xmlns:a16="http://schemas.microsoft.com/office/drawing/2014/main" id="{EFFEFCE6-D29D-445D-9DBB-C0F5770A3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not possible, could we start a little later this evening without an extra charge? We could wait for a</a:t>
            </a:r>
          </a:p>
        </p:txBody>
      </p:sp>
      <p:sp>
        <p:nvSpPr>
          <p:cNvPr id="14" name="answer-2">
            <a:extLst xmlns:a="http://schemas.openxmlformats.org/drawingml/2006/main">
              <a:ext uri="{FF2B5EF4-FFF2-40B4-BE49-F238E27FC236}">
                <a16:creationId xmlns:a16="http://schemas.microsoft.com/office/drawing/2014/main" id="{690E569E-D74D-41B4-B44B-C4CB5CFD3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short time, but a very late session wouldn't work.</a:t>
            </a:r>
          </a:p>
        </p:txBody>
      </p:sp>
      <p:sp>
        <p:nvSpPr>
          <p:cNvPr id="15" name="answer-0">
            <a:extLst xmlns:a="http://schemas.openxmlformats.org/drawingml/2006/main">
              <a:ext uri="{FF2B5EF4-FFF2-40B4-BE49-F238E27FC236}">
                <a16:creationId xmlns:a16="http://schemas.microsoft.com/office/drawing/2014/main" id="{72FCFC2A-5DED-4538-86AB-9AFD23B13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If neither option is available, I'd like to discuss rescheduling or getting a refund. I understand that</a:t>
            </a:r>
          </a:p>
        </p:txBody>
      </p:sp>
      <p:sp>
        <p:nvSpPr>
          <p:cNvPr id="16" name="answer-1">
            <a:extLst xmlns:a="http://schemas.openxmlformats.org/drawingml/2006/main">
              <a:ext uri="{FF2B5EF4-FFF2-40B4-BE49-F238E27FC236}">
                <a16:creationId xmlns:a16="http://schemas.microsoft.com/office/drawing/2014/main" id="{A728DA69-1D9A-465E-A398-FCC2A5F8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problems happen. I mainly want to know what we can do now, and I'd appreciate written confirmation</a:t>
            </a:r>
          </a:p>
        </p:txBody>
      </p:sp>
      <p:sp>
        <p:nvSpPr>
          <p:cNvPr id="17" name="answer-2">
            <a:extLst xmlns:a="http://schemas.openxmlformats.org/drawingml/2006/main">
              <a:ext uri="{FF2B5EF4-FFF2-40B4-BE49-F238E27FC236}">
                <a16:creationId xmlns:a16="http://schemas.microsoft.com/office/drawing/2014/main" id="{D65761C4-7997-4C5E-824A-C6D59BB9E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of whichever arrangement we agree on.</a:t>
            </a:r>
          </a:p>
        </p:txBody>
      </p:sp>
      <p:sp>
        <p:nvSpPr>
          <p:cNvPr id="1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9B850756-126A-4493-84B7-BF86D9466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9" name="vocab-0">
            <a:extLst xmlns:a="http://schemas.openxmlformats.org/drawingml/2006/main">
              <a:ext uri="{FF2B5EF4-FFF2-40B4-BE49-F238E27FC236}">
                <a16:creationId xmlns:a16="http://schemas.microsoft.com/office/drawing/2014/main" id="{36EBF6EA-CDB9-4540-8166-0F80D4A70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without an extra charge</a:t>
            </a:r>
          </a:p>
        </p:txBody>
      </p:sp>
      <p:sp>
        <p:nvSpPr>
          <p:cNvPr id="20" name="meaning-0">
            <a:extLst xmlns:a="http://schemas.openxmlformats.org/drawingml/2006/main">
              <a:ext uri="{FF2B5EF4-FFF2-40B4-BE49-F238E27FC236}">
                <a16:creationId xmlns:a16="http://schemas.microsoft.com/office/drawing/2014/main" id="{ED7A6503-F865-48FB-86F1-4426AF261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추가 요금 없이</a:t>
            </a:r>
          </a:p>
        </p:txBody>
      </p:sp>
      <p:sp>
        <p:nvSpPr>
          <p:cNvPr id="21" name="vocab-0">
            <a:extLst xmlns:a="http://schemas.openxmlformats.org/drawingml/2006/main">
              <a:ext uri="{FF2B5EF4-FFF2-40B4-BE49-F238E27FC236}">
                <a16:creationId xmlns:a16="http://schemas.microsoft.com/office/drawing/2014/main" id="{9D032AA9-93B9-4F20-8A91-BA08DE75D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written confirmation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1CE51346-3221-4BB3-8D9C-FDCA0C73A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서면 확인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39094A89-3A4B-4BA5-8EB9-97ACAE339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whichever arrangement</a:t>
            </a:r>
          </a:p>
        </p:txBody>
      </p:sp>
      <p:sp>
        <p:nvSpPr>
          <p:cNvPr id="24" name="vocab-1">
            <a:extLst xmlns:a="http://schemas.openxmlformats.org/drawingml/2006/main">
              <a:ext uri="{FF2B5EF4-FFF2-40B4-BE49-F238E27FC236}">
                <a16:creationId xmlns:a16="http://schemas.microsoft.com/office/drawing/2014/main" id="{9E218A78-F0A4-49EC-B992-F1AA384B4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we agree on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BBBF7E7A-E11B-49F4-9B11-64DE90AD4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서로 합의한 조치</a:t>
            </a:r>
          </a:p>
        </p:txBody>
      </p:sp>
      <p:sp>
        <p:nvSpPr>
          <p:cNvPr id="26" name="vocab-0">
            <a:extLst xmlns:a="http://schemas.openxmlformats.org/drawingml/2006/main">
              <a:ext uri="{FF2B5EF4-FFF2-40B4-BE49-F238E27FC236}">
                <a16:creationId xmlns:a16="http://schemas.microsoft.com/office/drawing/2014/main" id="{42C6E146-2C53-417B-8BDF-5AFF4A2FF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alternative</a:t>
            </a:r>
          </a:p>
        </p:txBody>
      </p:sp>
      <p:sp>
        <p:nvSpPr>
          <p:cNvPr id="27" name="meaning-0">
            <a:extLst xmlns:a="http://schemas.openxmlformats.org/drawingml/2006/main">
              <a:ext uri="{FF2B5EF4-FFF2-40B4-BE49-F238E27FC236}">
                <a16:creationId xmlns:a16="http://schemas.microsoft.com/office/drawing/2014/main" id="{DFD6DE40-62E2-4936-A6DC-930E45F9B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대안</a:t>
            </a:r>
          </a:p>
        </p:txBody>
      </p:sp>
    </p:spTree>
    <p:extLst>
      <p:ext uri="{BB962C8B-B14F-4D97-AF65-F5344CB8AC3E}">
        <p14:creationId xmlns:p14="http://schemas.microsoft.com/office/powerpoint/2010/main" val="465871962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79A789E7-CC96-4959-A11B-CCBAB1CC9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Q45  롤플레이 병원 진료 예약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43F8D3C0-3B6E-4DDC-BBB4-8B4BB8C9F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7264FB21-2EBF-4B3F-9B34-DFDF41A88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가상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DA4EC465-5A75-4235-93BA-B1459567C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45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4DF997BD-406C-4945-A386-FD5C67AA2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Q45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CC2BC10E-841A-4954-AFA8-C5C90D046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Call a clinic to arrange a nonurgent appointment. Ask about availability and what to bring.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993AD13B-4D8D-4A23-BC84-40E3C5859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2F0C8DE5-B034-4F77-BD9C-4920A07A3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Hello, I'd like to ask about making an appointment. I've been having some knee discomfort during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E84890E6-2C16-41B8-9CDF-F96452FB7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certain movements, and I'd like to have it checked. It isn't an emergency, but I'd appreciate an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E989FFD3-3E01-42C6-8998-711E0A17B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appointment when one is available.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17570D55-D0B9-4D41-852E-698E50920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Do you have any openings later this week? An evening appointment would be easiest because I work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F4DBDB1E-0297-4FAD-B503-26C35B9A1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during the day. If evenings aren't available, could you tell me the earliest morning time you have?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BD82D63C-FFA3-4D1A-AE6F-AB326341F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Also, which department or doctor would be appropriate for this kind of concern?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60A50E05-AC2A-49BF-84F8-2E99F1562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Could you let me know what I should bring, such as identification or previous examination records? I'd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C1069510-3CD3-4826-B61D-B65F906E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also like to know how early I should arrive for registration. Please let me know the available options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049F4818-A7D0-4FF8-B8D1-5302A6453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first, and I'll choose a time that I can attend.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CE381B3B-5475-497A-9BF8-B738B6596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DC9CC9AD-F39F-43C9-9CF5-7C922742A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have it checked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46844E58-6105-40CC-AEBC-5385256F8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진찰을 받다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5BCAA72C-DA3F-4F59-9818-AFFD7F1F2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any openings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E9CA6C96-19D6-40CC-8BB1-4353F2B29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예약 가능한 시간이 있나요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4F6F2573-35B2-4925-828C-0AE3E76B3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previous examination</a:t>
            </a:r>
          </a:p>
        </p:txBody>
      </p:sp>
      <p:sp>
        <p:nvSpPr>
          <p:cNvPr id="23" name="vocab-1">
            <a:extLst xmlns:a="http://schemas.openxmlformats.org/drawingml/2006/main">
              <a:ext uri="{FF2B5EF4-FFF2-40B4-BE49-F238E27FC236}">
                <a16:creationId xmlns:a16="http://schemas.microsoft.com/office/drawing/2014/main" id="{2B2C9188-0C1C-4AE8-B7B0-7B20F4B14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records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E2C80F3D-315D-4DDD-A44D-76F2AFC9A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이전 검사 기록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EFAC93D1-3720-46DE-B8E8-FBB2BBEBC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appointment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4AEB7434-69A2-4641-B41D-98AAED64F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예약</a:t>
            </a:r>
          </a:p>
        </p:txBody>
      </p:sp>
    </p:spTree>
    <p:extLst>
      <p:ext uri="{BB962C8B-B14F-4D97-AF65-F5344CB8AC3E}">
        <p14:creationId xmlns:p14="http://schemas.microsoft.com/office/powerpoint/2010/main" val="2037726018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E4C674EE-81FA-460E-A533-79AE1FF06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Q46  롤플레이 병원 예약 변경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6F09F4B6-9406-42FC-95D4-32F1A5BAA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6CF0EF62-D645-4A15-BA18-C70F2F7D4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가상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97CBBAFE-178E-4B56-A2A1-E5494196D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46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D5546B51-6398-4E8D-97F3-7C3B80FAC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Q46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9AC90849-F18B-4112-A87D-537060D8A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You have a clinic appointment, but a work meeting has been scheduled at the same time. Call</a:t>
            </a:r>
          </a:p>
        </p:txBody>
      </p:sp>
      <p:sp>
        <p:nvSpPr>
          <p:cNvPr id="7" name="question-1">
            <a:extLst xmlns:a="http://schemas.openxmlformats.org/drawingml/2006/main">
              <a:ext uri="{FF2B5EF4-FFF2-40B4-BE49-F238E27FC236}">
                <a16:creationId xmlns:a16="http://schemas.microsoft.com/office/drawing/2014/main" id="{DC9370B3-B755-4A0A-B638-452E59BA2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5816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and ask to change it.</a:t>
            </a:r>
          </a:p>
        </p:txBody>
      </p:sp>
      <p:sp>
        <p:nvSpPr>
          <p:cNvPr id="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DE5132CA-6307-4023-8C88-EC399CEC4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9" name="answer-0">
            <a:extLst xmlns:a="http://schemas.openxmlformats.org/drawingml/2006/main">
              <a:ext uri="{FF2B5EF4-FFF2-40B4-BE49-F238E27FC236}">
                <a16:creationId xmlns:a16="http://schemas.microsoft.com/office/drawing/2014/main" id="{E8550E5F-6D41-4D7C-9868-C93490BF7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Hello, I'm calling about my appointment for Thursday at ten in the morning. I'm sorry, but a work</a:t>
            </a:r>
          </a:p>
        </p:txBody>
      </p:sp>
      <p:sp>
        <p:nvSpPr>
          <p:cNvPr id="10" name="answer-1">
            <a:extLst xmlns:a="http://schemas.openxmlformats.org/drawingml/2006/main">
              <a:ext uri="{FF2B5EF4-FFF2-40B4-BE49-F238E27FC236}">
                <a16:creationId xmlns:a16="http://schemas.microsoft.com/office/drawing/2014/main" id="{2D89B5B7-3D4A-43A3-B280-F16FF93CD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meeting has been scheduled at the same time, and I won't be able to attend as planned.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330EDA50-133E-4634-8089-B39FF6C3F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9261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Would it be possible to move the appointment to Thursday afternoon? If that isn't available, Friday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D829BFB5-2AFC-45E8-B573-F9BE1D53A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morning would also work for me. I'd prefer to keep it within this week if possible, but I can discuss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F6DD0AF6-5ADB-46A5-B4BE-6073E7320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other options if the schedule is full. Could you check what is available?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8766C731-7D56-4C72-8EAF-7E3B59C9D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76311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Please also let me know whether there is a fee for changing the appointment at this point. I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9A7AA9A9-AB99-4F41-A915-06FDD5175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understand the clinic needs enough notice to manage its schedule. Once we find a new time, could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50471BC4-D105-441B-AF67-10D2C7FA1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you send me a confirmation? I want to make sure I update my calendar correctly. Thank you for your</a:t>
            </a:r>
          </a:p>
        </p:txBody>
      </p:sp>
      <p:sp>
        <p:nvSpPr>
          <p:cNvPr id="17" name="answer-3">
            <a:extLst xmlns:a="http://schemas.openxmlformats.org/drawingml/2006/main">
              <a:ext uri="{FF2B5EF4-FFF2-40B4-BE49-F238E27FC236}">
                <a16:creationId xmlns:a16="http://schemas.microsoft.com/office/drawing/2014/main" id="{B636A40D-F42E-4B0D-9475-9CB7118CE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help.</a:t>
            </a:r>
          </a:p>
        </p:txBody>
      </p:sp>
      <p:sp>
        <p:nvSpPr>
          <p:cNvPr id="1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6B90361E-49B1-4E9D-9B0A-09680ABE5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9" name="vocab-0">
            <a:extLst xmlns:a="http://schemas.openxmlformats.org/drawingml/2006/main">
              <a:ext uri="{FF2B5EF4-FFF2-40B4-BE49-F238E27FC236}">
                <a16:creationId xmlns:a16="http://schemas.microsoft.com/office/drawing/2014/main" id="{CDC29C6A-FD6E-49A8-9205-19779C4D0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scheduling conflict</a:t>
            </a:r>
          </a:p>
        </p:txBody>
      </p:sp>
      <p:sp>
        <p:nvSpPr>
          <p:cNvPr id="20" name="meaning-0">
            <a:extLst xmlns:a="http://schemas.openxmlformats.org/drawingml/2006/main">
              <a:ext uri="{FF2B5EF4-FFF2-40B4-BE49-F238E27FC236}">
                <a16:creationId xmlns:a16="http://schemas.microsoft.com/office/drawing/2014/main" id="{C6B9D018-65A5-491C-9C66-41F7E8B40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일정 충돌</a:t>
            </a:r>
          </a:p>
        </p:txBody>
      </p:sp>
      <p:sp>
        <p:nvSpPr>
          <p:cNvPr id="21" name="vocab-0">
            <a:extLst xmlns:a="http://schemas.openxmlformats.org/drawingml/2006/main">
              <a:ext uri="{FF2B5EF4-FFF2-40B4-BE49-F238E27FC236}">
                <a16:creationId xmlns:a16="http://schemas.microsoft.com/office/drawing/2014/main" id="{9F6C9215-D687-4673-939B-664A75CFF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give enough notice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E9A328EE-23CE-4991-A7D7-9C0385F3B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충분한 여유를 두고 알리다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8E31C459-E637-405F-9D67-E26715AE5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update my calendar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D4284161-2469-4E7C-B8F7-AB7F6B187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일정을 수정하다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7167B908-5651-4B81-AF6B-05EA8C66F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conflict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A20C5122-F42E-4410-B364-33FEB2271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충돌</a:t>
            </a:r>
          </a:p>
        </p:txBody>
      </p:sp>
    </p:spTree>
    <p:extLst>
      <p:ext uri="{BB962C8B-B14F-4D97-AF65-F5344CB8AC3E}">
        <p14:creationId xmlns:p14="http://schemas.microsoft.com/office/powerpoint/2010/main" val="2064529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4AB2A1F4-EDAE-4337-AD2E-D740CEA1C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Q47  롤플레이 호텔 문의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DEC8729A-34C2-4C62-88D6-38FD66332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1658A725-5710-4863-A511-78C8E523E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가상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9FDFDE91-E1B6-478E-91F4-EB560F235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47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D66E6A90-4F80-4AE7-86E4-5D7051D0A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Q47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BF19AF8A-DDAA-4BC0-88FD-903A77640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You are considering a hotel for a family trip. Call and ask questions before booking.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0C950AFC-BBFB-4007-9630-3B419B97B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0586CDCF-6030-4F63-91F3-78B7CD9DA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Hello, I'm planning a family trip and would like to ask a few questions about your hotel. We're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3BA065B9-0766-46D8-8CAB-E7E03765A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considering a two-night stay. What room options would you suggest for a family? I'd like to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90CD0AC1-ABA6-486C-8B23-5A393C4DA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understand the sleeping arrangements and the maximum number of guests before choosing.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5263FB8D-5C81-40E7-B34D-981D3BBBA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Also, do you have rooms in a quieter part of the building? We don't need a special view, but we'd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0CE25A84-B139-454E-8A9D-5756A523D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appreciate being able to rest comfortably. Is breakfast included in the room rate, or is it charged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CC4766A0-1859-4039-B476-F1ED60DE0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separately?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A6BA456A-6720-423B-9D50-F3945BD80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I'd also like to know how easy it is to reach the hotel by public transport. Finally, what would happen if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CC0E9028-660F-4A81-AC36-8E90C0ED7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our travel dates changed? Could you explain the cancellation deadline and any fees? Thank you. I'll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275795C4-E908-47EE-9AE7-CF23DF869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compare the options and get back to you once our plans are confirmed.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B1703290-47CA-432D-A71B-642D6C051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446C7325-DC49-403E-B186-FAB1280FF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two-night stay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7AFFC6C4-86AE-47B7-8C1E-F08540DB8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2박 숙박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F2A7118C-0493-4DC7-B8F3-8C20D517B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charged separately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33A95746-CBAD-4B5A-8AE7-4112CEA9E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별도 청구되는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E993F701-09AA-4323-B8A3-963B47BFF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the cancellation deadline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1F10635C-229B-482E-AC21-A263833FB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취소 마감 시점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8EE855A3-1DB1-433D-8B24-B83F066AC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rate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77E39CF5-B188-47B1-8FBD-AD87AA2A0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객실 요금</a:t>
            </a:r>
          </a:p>
        </p:txBody>
      </p:sp>
    </p:spTree>
    <p:extLst>
      <p:ext uri="{BB962C8B-B14F-4D97-AF65-F5344CB8AC3E}">
        <p14:creationId xmlns:p14="http://schemas.microsoft.com/office/powerpoint/2010/main" val="1614236201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topic">
            <a:extLst xmlns:a="http://schemas.openxmlformats.org/drawingml/2006/main">
              <a:ext uri="{FF2B5EF4-FFF2-40B4-BE49-F238E27FC236}">
                <a16:creationId xmlns:a16="http://schemas.microsoft.com/office/drawing/2014/main" id="{6A563091-568F-4768-9F49-FF2B5E9B3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Q48  롤플레이 호텔 예약 누락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68D1EE06-4FB7-4C9C-AB59-C2760A171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87A88577-9696-4EB6-9656-6474496D4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가상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FC66FC05-18B5-46CE-AAEA-CCDCCC61E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48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F35F51C-241C-470A-8915-5A5B444C9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Q48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0DB0B92B-633D-4209-9404-3019D27DF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You arrive at a hotel, but the staff cannot find your reservation. Explain the problem and ask</a:t>
            </a:r>
          </a:p>
        </p:txBody>
      </p:sp>
      <p:sp>
        <p:nvSpPr>
          <p:cNvPr id="7" name="question-1">
            <a:extLst xmlns:a="http://schemas.openxmlformats.org/drawingml/2006/main">
              <a:ext uri="{FF2B5EF4-FFF2-40B4-BE49-F238E27FC236}">
                <a16:creationId xmlns:a16="http://schemas.microsoft.com/office/drawing/2014/main" id="{1247D8DF-224B-4170-BEB5-8EFE95290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5816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for a solution.</a:t>
            </a:r>
          </a:p>
        </p:txBody>
      </p:sp>
      <p:sp>
        <p:nvSpPr>
          <p:cNvPr id="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3B65DF87-6C48-46A4-93C9-ADEBD26D2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9" name="answer-0">
            <a:extLst xmlns:a="http://schemas.openxmlformats.org/drawingml/2006/main">
              <a:ext uri="{FF2B5EF4-FFF2-40B4-BE49-F238E27FC236}">
                <a16:creationId xmlns:a16="http://schemas.microsoft.com/office/drawing/2014/main" id="{3BB7DC33-2537-45E3-BB75-A873A274D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Hello, I made a reservation in advance, but I've been told that it isn't showing in your system. I have the</a:t>
            </a:r>
          </a:p>
        </p:txBody>
      </p:sp>
      <p:sp>
        <p:nvSpPr>
          <p:cNvPr id="10" name="answer-1">
            <a:extLst xmlns:a="http://schemas.openxmlformats.org/drawingml/2006/main">
              <a:ext uri="{FF2B5EF4-FFF2-40B4-BE49-F238E27FC236}">
                <a16:creationId xmlns:a16="http://schemas.microsoft.com/office/drawing/2014/main" id="{A25E7335-D597-4A4E-BE6A-A0182AF1B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1016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confirmation email on my phone. Could you check the name and dates against this message? We have just</a:t>
            </a:r>
          </a:p>
        </p:txBody>
      </p:sp>
      <p:sp>
        <p:nvSpPr>
          <p:cNvPr id="11" name="answer-2">
            <a:extLst xmlns:a="http://schemas.openxmlformats.org/drawingml/2006/main">
              <a:ext uri="{FF2B5EF4-FFF2-40B4-BE49-F238E27FC236}">
                <a16:creationId xmlns:a16="http://schemas.microsoft.com/office/drawing/2014/main" id="{7F1F59FA-F115-423A-87F1-E6F8AE8D5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72206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arrived, so I'd really appreciate your help.</a:t>
            </a:r>
          </a:p>
        </p:txBody>
      </p:sp>
      <p:sp>
        <p:nvSpPr>
          <p:cNvPr id="12" name="answer-0">
            <a:extLst xmlns:a="http://schemas.openxmlformats.org/drawingml/2006/main">
              <a:ext uri="{FF2B5EF4-FFF2-40B4-BE49-F238E27FC236}">
                <a16:creationId xmlns:a16="http://schemas.microsoft.com/office/drawing/2014/main" id="{6EA47703-3C6E-488D-9233-483DB8CE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34372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If the original room isn't available, could you offer another room of a similar standard at the agreed rate?</a:t>
            </a:r>
          </a:p>
        </p:txBody>
      </p:sp>
      <p:sp>
        <p:nvSpPr>
          <p:cNvPr id="13" name="answer-1">
            <a:extLst xmlns:a="http://schemas.openxmlformats.org/drawingml/2006/main">
              <a:ext uri="{FF2B5EF4-FFF2-40B4-BE49-F238E27FC236}">
                <a16:creationId xmlns:a16="http://schemas.microsoft.com/office/drawing/2014/main" id="{79E188A7-7A8D-439E-B602-168940AAC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15562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We're flexible about the exact room location, but we do need suitable sleeping arrangements for the</a:t>
            </a:r>
          </a:p>
        </p:txBody>
      </p:sp>
      <p:sp>
        <p:nvSpPr>
          <p:cNvPr id="14" name="answer-2">
            <a:extLst xmlns:a="http://schemas.openxmlformats.org/drawingml/2006/main">
              <a:ext uri="{FF2B5EF4-FFF2-40B4-BE49-F238E27FC236}">
                <a16:creationId xmlns:a16="http://schemas.microsoft.com/office/drawing/2014/main" id="{16FF39E0-5393-4B71-9A58-518208C1E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96753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family.</a:t>
            </a:r>
          </a:p>
        </p:txBody>
      </p:sp>
      <p:sp>
        <p:nvSpPr>
          <p:cNvPr id="15" name="answer-0">
            <a:extLst xmlns:a="http://schemas.openxmlformats.org/drawingml/2006/main">
              <a:ext uri="{FF2B5EF4-FFF2-40B4-BE49-F238E27FC236}">
                <a16:creationId xmlns:a16="http://schemas.microsoft.com/office/drawing/2014/main" id="{D9418386-1EFB-4D52-99CE-4AE56EC48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58918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If you're fully booked, could you help us find a nearby hotel and explain how any difference in price would</a:t>
            </a:r>
          </a:p>
        </p:txBody>
      </p:sp>
      <p:sp>
        <p:nvSpPr>
          <p:cNvPr id="16" name="answer-1">
            <a:extLst xmlns:a="http://schemas.openxmlformats.org/drawingml/2006/main">
              <a:ext uri="{FF2B5EF4-FFF2-40B4-BE49-F238E27FC236}">
                <a16:creationId xmlns:a16="http://schemas.microsoft.com/office/drawing/2014/main" id="{02853481-4815-421E-8D2C-E07061772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40109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be handled? I understand there may have been a system problem. Right now, our priority is having a place</a:t>
            </a:r>
          </a:p>
        </p:txBody>
      </p:sp>
      <p:sp>
        <p:nvSpPr>
          <p:cNvPr id="17" name="answer-2">
            <a:extLst xmlns:a="http://schemas.openxmlformats.org/drawingml/2006/main">
              <a:ext uri="{FF2B5EF4-FFF2-40B4-BE49-F238E27FC236}">
                <a16:creationId xmlns:a16="http://schemas.microsoft.com/office/drawing/2014/main" id="{4151AB19-3A82-4A06-A63C-EF8A43889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21299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to stay tonight. Could you tell me which option you can arrange and approximately how long it will take?</a:t>
            </a:r>
          </a:p>
        </p:txBody>
      </p:sp>
      <p:sp>
        <p:nvSpPr>
          <p:cNvPr id="1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E5473A4-9516-465B-9380-67E85030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9" name="vocab-0">
            <a:extLst xmlns:a="http://schemas.openxmlformats.org/drawingml/2006/main">
              <a:ext uri="{FF2B5EF4-FFF2-40B4-BE49-F238E27FC236}">
                <a16:creationId xmlns:a16="http://schemas.microsoft.com/office/drawing/2014/main" id="{F48F6CC3-538F-47E9-8A19-5C63455DF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the agreed rate</a:t>
            </a:r>
          </a:p>
        </p:txBody>
      </p:sp>
      <p:sp>
        <p:nvSpPr>
          <p:cNvPr id="20" name="meaning-0">
            <a:extLst xmlns:a="http://schemas.openxmlformats.org/drawingml/2006/main">
              <a:ext uri="{FF2B5EF4-FFF2-40B4-BE49-F238E27FC236}">
                <a16:creationId xmlns:a16="http://schemas.microsoft.com/office/drawing/2014/main" id="{F66797EC-2460-4F51-9E84-1B1575AFC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합의된 요금</a:t>
            </a:r>
          </a:p>
        </p:txBody>
      </p:sp>
      <p:sp>
        <p:nvSpPr>
          <p:cNvPr id="21" name="vocab-0">
            <a:extLst xmlns:a="http://schemas.openxmlformats.org/drawingml/2006/main">
              <a:ext uri="{FF2B5EF4-FFF2-40B4-BE49-F238E27FC236}">
                <a16:creationId xmlns:a16="http://schemas.microsoft.com/office/drawing/2014/main" id="{647D6EF5-242E-4685-B963-0404701F1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fully booked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9D7C7220-4D86-4FD9-BBB1-197A30DFD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예약이 꽉 찬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317DA793-122F-4D1A-AEA4-2C4561275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room of a similar</a:t>
            </a:r>
          </a:p>
        </p:txBody>
      </p:sp>
      <p:sp>
        <p:nvSpPr>
          <p:cNvPr id="24" name="vocab-1">
            <a:extLst xmlns:a="http://schemas.openxmlformats.org/drawingml/2006/main">
              <a:ext uri="{FF2B5EF4-FFF2-40B4-BE49-F238E27FC236}">
                <a16:creationId xmlns:a16="http://schemas.microsoft.com/office/drawing/2014/main" id="{1C0EF5F2-513B-4B03-A3BB-FE327D8D7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standard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CAEA1C99-BCBD-4577-84D0-C31A2001F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동급 객실</a:t>
            </a:r>
          </a:p>
        </p:txBody>
      </p:sp>
      <p:sp>
        <p:nvSpPr>
          <p:cNvPr id="26" name="vocab-0">
            <a:extLst xmlns:a="http://schemas.openxmlformats.org/drawingml/2006/main">
              <a:ext uri="{FF2B5EF4-FFF2-40B4-BE49-F238E27FC236}">
                <a16:creationId xmlns:a16="http://schemas.microsoft.com/office/drawing/2014/main" id="{07B54D2E-EAFA-4B71-952C-02DD3577B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confirmation</a:t>
            </a:r>
          </a:p>
        </p:txBody>
      </p:sp>
      <p:sp>
        <p:nvSpPr>
          <p:cNvPr id="27" name="meaning-0">
            <a:extLst xmlns:a="http://schemas.openxmlformats.org/drawingml/2006/main">
              <a:ext uri="{FF2B5EF4-FFF2-40B4-BE49-F238E27FC236}">
                <a16:creationId xmlns:a16="http://schemas.microsoft.com/office/drawing/2014/main" id="{92CB7C5D-EFA9-4CFC-8025-1C22AC080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 안내</a:t>
            </a:r>
          </a:p>
        </p:txBody>
      </p:sp>
    </p:spTree>
    <p:extLst>
      <p:ext uri="{BB962C8B-B14F-4D97-AF65-F5344CB8AC3E}">
        <p14:creationId xmlns:p14="http://schemas.microsoft.com/office/powerpoint/2010/main" val="452549868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D3C31B8D-AD6F-4161-A841-F01FB1917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Q49  롤플레이 운동기기 반품 문의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C5B38127-077C-4E19-BC3A-18DA74B18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8569ED0F-B1F7-4B92-845A-A5EA92D60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가상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6E849AAD-017F-4448-A495-342013571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49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A589553-0AEF-4A8E-9709-36415DE5F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Q49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A9E12313-EFFC-458C-B959-FFE063962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 fitness device you bought does not charge. Call the store, explain the problem, and ask for a</a:t>
            </a:r>
          </a:p>
        </p:txBody>
      </p:sp>
      <p:sp>
        <p:nvSpPr>
          <p:cNvPr id="7" name="question-1">
            <a:extLst xmlns:a="http://schemas.openxmlformats.org/drawingml/2006/main">
              <a:ext uri="{FF2B5EF4-FFF2-40B4-BE49-F238E27FC236}">
                <a16:creationId xmlns:a16="http://schemas.microsoft.com/office/drawing/2014/main" id="{F5EBA15E-F267-49D4-AF55-5ADE5E3E3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5816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remedy.</a:t>
            </a:r>
          </a:p>
        </p:txBody>
      </p:sp>
      <p:sp>
        <p:nvSpPr>
          <p:cNvPr id="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635B5F9F-2D37-48C1-AF94-B875B7B36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9" name="answer-0">
            <a:extLst xmlns:a="http://schemas.openxmlformats.org/drawingml/2006/main">
              <a:ext uri="{FF2B5EF4-FFF2-40B4-BE49-F238E27FC236}">
                <a16:creationId xmlns:a16="http://schemas.microsoft.com/office/drawing/2014/main" id="{EE796C4C-ED39-45C5-830E-9C51D651B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Hello, I'm calling about a fitness device I recently bought from your store. It doesn't seem to charge. I've</a:t>
            </a:r>
          </a:p>
        </p:txBody>
      </p:sp>
      <p:sp>
        <p:nvSpPr>
          <p:cNvPr id="10" name="answer-1">
            <a:extLst xmlns:a="http://schemas.openxmlformats.org/drawingml/2006/main">
              <a:ext uri="{FF2B5EF4-FFF2-40B4-BE49-F238E27FC236}">
                <a16:creationId xmlns:a16="http://schemas.microsoft.com/office/drawing/2014/main" id="{F3C5BE77-60F1-47AE-9269-7A75C20A4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7588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checked the cable and tried another power source, but the device still won't turn on. I have the receipt</a:t>
            </a:r>
          </a:p>
        </p:txBody>
      </p:sp>
      <p:sp>
        <p:nvSpPr>
          <p:cNvPr id="11" name="answer-2">
            <a:extLst xmlns:a="http://schemas.openxmlformats.org/drawingml/2006/main">
              <a:ext uri="{FF2B5EF4-FFF2-40B4-BE49-F238E27FC236}">
                <a16:creationId xmlns:a16="http://schemas.microsoft.com/office/drawing/2014/main" id="{ACCFA2A9-4288-49C0-89C7-611B3BE52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85350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and the original packaging.</a:t>
            </a:r>
          </a:p>
        </p:txBody>
      </p:sp>
      <p:sp>
        <p:nvSpPr>
          <p:cNvPr id="12" name="answer-0">
            <a:extLst xmlns:a="http://schemas.openxmlformats.org/drawingml/2006/main">
              <a:ext uri="{FF2B5EF4-FFF2-40B4-BE49-F238E27FC236}">
                <a16:creationId xmlns:a16="http://schemas.microsoft.com/office/drawing/2014/main" id="{CEBA84CB-49D5-4035-B197-1FDFD0CBD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54088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Could you tell me what you need to check the problem? I can bring it to the store, or send a short video if</a:t>
            </a:r>
          </a:p>
        </p:txBody>
      </p:sp>
      <p:sp>
        <p:nvSpPr>
          <p:cNvPr id="13" name="answer-1">
            <a:extLst xmlns:a="http://schemas.openxmlformats.org/drawingml/2006/main">
              <a:ext uri="{FF2B5EF4-FFF2-40B4-BE49-F238E27FC236}">
                <a16:creationId xmlns:a16="http://schemas.microsoft.com/office/drawing/2014/main" id="{75D28123-F72E-4D7D-8E1D-4905BCF27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41851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that helps you understand what's happening. I'd prefer an exchange if you have the same model in stock.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9A2AA7F8-F017-4D5A-ACF3-737100560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10589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If a replacement isn't available, I'd like to know whether a refund is possible. Please also explain whether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4C81029B-0577-4F07-B13C-1B2A08B63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98352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need to make an appointment before bringing it in and how long the process usually takes. I don't want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E1233682-06D4-4875-A6D9-1642DDACD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86114"/>
            <a:ext cx="13906500" cy="399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13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to buy extra accessories until we know whether the original device is faulty. Thank you for checking.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5FFBC48C-0C06-4663-9260-218C332B1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25ECE7B8-CDD9-45C1-A114-D0EA44954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faulty item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C34142AF-B7F2-44CB-87B3-33FC0021B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불량 제품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0C4EC00C-8980-4902-B9BA-36DCB850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in stock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754D36AE-852D-4679-B942-838DEE9AD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재고가 있는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69421A03-B1CF-43D4-B889-DA248BC54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the original packaging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28828971-60B9-45B9-8C38-86D4B8AC9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원래 포장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C6A0B218-B79B-4C40-A6CE-5B38609A1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receipt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0774772C-3F38-4FFA-B136-600612BB6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영수증</a:t>
            </a:r>
          </a:p>
        </p:txBody>
      </p:sp>
    </p:spTree>
    <p:extLst>
      <p:ext uri="{BB962C8B-B14F-4D97-AF65-F5344CB8AC3E}">
        <p14:creationId xmlns:p14="http://schemas.microsoft.com/office/powerpoint/2010/main" val="995172994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2F4B5443-B1AB-4718-A9D5-9F8C75068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Q50  롤플레이 카페 모임 예약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3076DBFB-7FDB-4A78-888B-574E66CFE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1542660B-BF06-4699-8502-84059DB00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가상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09B665DC-2F55-405F-BD49-829E6CB01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50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4E4BCA69-7E48-455E-97F3-99D870A52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Q50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D97D21D8-9D19-4CE0-83B3-D913087B2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You want to arrange a small gathering at a café. Call and ask about the space, cost, and</a:t>
            </a:r>
          </a:p>
        </p:txBody>
      </p:sp>
      <p:sp>
        <p:nvSpPr>
          <p:cNvPr id="7" name="question-1">
            <a:extLst xmlns:a="http://schemas.openxmlformats.org/drawingml/2006/main">
              <a:ext uri="{FF2B5EF4-FFF2-40B4-BE49-F238E27FC236}">
                <a16:creationId xmlns:a16="http://schemas.microsoft.com/office/drawing/2014/main" id="{DE74692F-3088-435C-8B05-98602DE14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5816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booking conditions.</a:t>
            </a:r>
          </a:p>
        </p:txBody>
      </p:sp>
      <p:sp>
        <p:nvSpPr>
          <p:cNvPr id="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3749D388-C126-4E6E-89B3-589029C5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9" name="answer-0">
            <a:extLst xmlns:a="http://schemas.openxmlformats.org/drawingml/2006/main">
              <a:ext uri="{FF2B5EF4-FFF2-40B4-BE49-F238E27FC236}">
                <a16:creationId xmlns:a16="http://schemas.microsoft.com/office/drawing/2014/main" id="{056E4170-357B-4DD9-873E-3062E9DF9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Hello, I'm looking for a place for a small gathering, and I'd like to ask about your café. There would be</a:t>
            </a:r>
          </a:p>
        </p:txBody>
      </p:sp>
      <p:sp>
        <p:nvSpPr>
          <p:cNvPr id="10" name="answer-1">
            <a:extLst xmlns:a="http://schemas.openxmlformats.org/drawingml/2006/main">
              <a:ext uri="{FF2B5EF4-FFF2-40B4-BE49-F238E27FC236}">
                <a16:creationId xmlns:a16="http://schemas.microsoft.com/office/drawing/2014/main" id="{68FA0FA4-A0CF-4495-ADE1-A073C3EE3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about six people. Do you have a quieter area where we could sit together and talk without disturbing</a:t>
            </a:r>
          </a:p>
        </p:txBody>
      </p:sp>
      <p:sp>
        <p:nvSpPr>
          <p:cNvPr id="11" name="answer-2">
            <a:extLst xmlns:a="http://schemas.openxmlformats.org/drawingml/2006/main">
              <a:ext uri="{FF2B5EF4-FFF2-40B4-BE49-F238E27FC236}">
                <a16:creationId xmlns:a16="http://schemas.microsoft.com/office/drawing/2014/main" id="{C3FA817B-BB62-4E82-B79C-6CF7CB26F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other customers?</a:t>
            </a:r>
          </a:p>
        </p:txBody>
      </p:sp>
      <p:sp>
        <p:nvSpPr>
          <p:cNvPr id="12" name="answer-0">
            <a:extLst xmlns:a="http://schemas.openxmlformats.org/drawingml/2006/main">
              <a:ext uri="{FF2B5EF4-FFF2-40B4-BE49-F238E27FC236}">
                <a16:creationId xmlns:a16="http://schemas.microsoft.com/office/drawing/2014/main" id="{64C31DBF-592D-41E3-B604-7F5E10E61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We're considering a weekend afternoon. Is it possible to reserve a table, and would there be a time</a:t>
            </a:r>
          </a:p>
        </p:txBody>
      </p:sp>
      <p:sp>
        <p:nvSpPr>
          <p:cNvPr id="13" name="answer-1">
            <a:extLst xmlns:a="http://schemas.openxmlformats.org/drawingml/2006/main">
              <a:ext uri="{FF2B5EF4-FFF2-40B4-BE49-F238E27FC236}">
                <a16:creationId xmlns:a16="http://schemas.microsoft.com/office/drawing/2014/main" id="{F09F41FA-C3C1-4C4A-BE9D-46F389654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limit? Could you also explain whether there is a minimum order or a separate fee for reserving the</a:t>
            </a:r>
          </a:p>
        </p:txBody>
      </p:sp>
      <p:sp>
        <p:nvSpPr>
          <p:cNvPr id="14" name="answer-2">
            <a:extLst xmlns:a="http://schemas.openxmlformats.org/drawingml/2006/main">
              <a:ext uri="{FF2B5EF4-FFF2-40B4-BE49-F238E27FC236}">
                <a16:creationId xmlns:a16="http://schemas.microsoft.com/office/drawing/2014/main" id="{91F36FA6-E30B-4165-A50A-337DDFCAD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space? We mainly want drinks and a comfortable place to talk.</a:t>
            </a:r>
          </a:p>
        </p:txBody>
      </p:sp>
      <p:sp>
        <p:nvSpPr>
          <p:cNvPr id="15" name="answer-0">
            <a:extLst xmlns:a="http://schemas.openxmlformats.org/drawingml/2006/main">
              <a:ext uri="{FF2B5EF4-FFF2-40B4-BE49-F238E27FC236}">
                <a16:creationId xmlns:a16="http://schemas.microsoft.com/office/drawing/2014/main" id="{6E6B3532-DC59-4F32-BB90-88C3EAD2D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 few people may arrive by car, so I'd like to know about parking as well. Is the entrance easy to find</a:t>
            </a:r>
          </a:p>
        </p:txBody>
      </p:sp>
      <p:sp>
        <p:nvSpPr>
          <p:cNvPr id="16" name="answer-1">
            <a:extLst xmlns:a="http://schemas.openxmlformats.org/drawingml/2006/main">
              <a:ext uri="{FF2B5EF4-FFF2-40B4-BE49-F238E27FC236}">
                <a16:creationId xmlns:a16="http://schemas.microsoft.com/office/drawing/2014/main" id="{CFEBCA52-CFE1-4A15-8215-47A5F55B4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from the road? Finally, how far in advance should we confirm the booking? Once I have those details, I</a:t>
            </a:r>
          </a:p>
        </p:txBody>
      </p:sp>
      <p:sp>
        <p:nvSpPr>
          <p:cNvPr id="17" name="answer-2">
            <a:extLst xmlns:a="http://schemas.openxmlformats.org/drawingml/2006/main">
              <a:ext uri="{FF2B5EF4-FFF2-40B4-BE49-F238E27FC236}">
                <a16:creationId xmlns:a16="http://schemas.microsoft.com/office/drawing/2014/main" id="{B6D08CD2-43D0-4D81-AB70-2CC6676AA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can coordinate with the group.</a:t>
            </a:r>
          </a:p>
        </p:txBody>
      </p:sp>
      <p:sp>
        <p:nvSpPr>
          <p:cNvPr id="1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9C9D09B3-2F66-402F-9F39-35D7E1991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9" name="vocab-0">
            <a:extLst xmlns:a="http://schemas.openxmlformats.org/drawingml/2006/main">
              <a:ext uri="{FF2B5EF4-FFF2-40B4-BE49-F238E27FC236}">
                <a16:creationId xmlns:a16="http://schemas.microsoft.com/office/drawing/2014/main" id="{3169BEBC-D658-4CC3-BF43-48AA011E9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minimum order</a:t>
            </a:r>
          </a:p>
        </p:txBody>
      </p:sp>
      <p:sp>
        <p:nvSpPr>
          <p:cNvPr id="20" name="meaning-0">
            <a:extLst xmlns:a="http://schemas.openxmlformats.org/drawingml/2006/main">
              <a:ext uri="{FF2B5EF4-FFF2-40B4-BE49-F238E27FC236}">
                <a16:creationId xmlns:a16="http://schemas.microsoft.com/office/drawing/2014/main" id="{6556D353-3BEF-45D2-AF4E-D2437E784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최소 주문 또는 최소 이용금액</a:t>
            </a:r>
          </a:p>
        </p:txBody>
      </p:sp>
      <p:sp>
        <p:nvSpPr>
          <p:cNvPr id="21" name="vocab-0">
            <a:extLst xmlns:a="http://schemas.openxmlformats.org/drawingml/2006/main">
              <a:ext uri="{FF2B5EF4-FFF2-40B4-BE49-F238E27FC236}">
                <a16:creationId xmlns:a16="http://schemas.microsoft.com/office/drawing/2014/main" id="{E03FE6DC-CB05-4D60-A9DB-8528E459C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time limit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93CB5AA2-8FA5-492B-AC2B-356B58BA1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시간 제한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140651F5-CF5C-4365-A88E-4F093B5F8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coordinate with the group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43E0B662-BA61-4340-9D4D-C03ED504D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모임 사람들과 조율하다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8E926F17-4ED4-4EA3-8818-2101B90F6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gathering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E020EDA0-09A8-44E2-ABC3-29F90BF60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모임</a:t>
            </a:r>
          </a:p>
        </p:txBody>
      </p:sp>
    </p:spTree>
    <p:extLst>
      <p:ext uri="{BB962C8B-B14F-4D97-AF65-F5344CB8AC3E}">
        <p14:creationId xmlns:p14="http://schemas.microsoft.com/office/powerpoint/2010/main" val="1169266375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96AC6AE2-3D1B-4182-A56E-2789AF2BE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Q51  롤플레이 친구와 약속 변경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F28E70B7-69D1-4385-A2F8-0A84A6F0A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CBF896F1-9E99-4A35-A670-104C1104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가상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3CDBE31F-1ADA-41DF-9D17-DC0F581AB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51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0E4383B0-10BB-42B6-A2BE-C62656FE6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Q51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2A8B0D22-500D-4839-A85A-DE703F6B5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You cannot keep a weekend plan with a friend. Leave a message explaining and suggesting</a:t>
            </a:r>
          </a:p>
        </p:txBody>
      </p:sp>
      <p:sp>
        <p:nvSpPr>
          <p:cNvPr id="7" name="question-1">
            <a:extLst xmlns:a="http://schemas.openxmlformats.org/drawingml/2006/main">
              <a:ext uri="{FF2B5EF4-FFF2-40B4-BE49-F238E27FC236}">
                <a16:creationId xmlns:a16="http://schemas.microsoft.com/office/drawing/2014/main" id="{87601458-697A-40A8-A356-82CCE0F1B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5816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alternatives.</a:t>
            </a:r>
          </a:p>
        </p:txBody>
      </p:sp>
      <p:sp>
        <p:nvSpPr>
          <p:cNvPr id="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C911A67-2D6D-466D-B2A3-AF24A2B89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9" name="answer-0">
            <a:extLst xmlns:a="http://schemas.openxmlformats.org/drawingml/2006/main">
              <a:ext uri="{FF2B5EF4-FFF2-40B4-BE49-F238E27FC236}">
                <a16:creationId xmlns:a16="http://schemas.microsoft.com/office/drawing/2014/main" id="{1B230A27-04CE-4F84-A89A-C6D704BE8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Hi, it's me. I'm sorry, but I need to change our plan for Saturday. Something important has come up at</a:t>
            </a:r>
          </a:p>
        </p:txBody>
      </p:sp>
      <p:sp>
        <p:nvSpPr>
          <p:cNvPr id="10" name="answer-1">
            <a:extLst xmlns:a="http://schemas.openxmlformats.org/drawingml/2006/main">
              <a:ext uri="{FF2B5EF4-FFF2-40B4-BE49-F238E27FC236}">
                <a16:creationId xmlns:a16="http://schemas.microsoft.com/office/drawing/2014/main" id="{02EF32D6-C50B-4DAA-B124-100216731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work, and I won't be free for the whole afternoon as we expected. I wanted to tell you now rather</a:t>
            </a:r>
          </a:p>
        </p:txBody>
      </p:sp>
      <p:sp>
        <p:nvSpPr>
          <p:cNvPr id="11" name="answer-2">
            <a:extLst xmlns:a="http://schemas.openxmlformats.org/drawingml/2006/main">
              <a:ext uri="{FF2B5EF4-FFF2-40B4-BE49-F238E27FC236}">
                <a16:creationId xmlns:a16="http://schemas.microsoft.com/office/drawing/2014/main" id="{DD446806-3846-4AF0-BF6C-8F06705C0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than leave it until the last minute.</a:t>
            </a:r>
          </a:p>
        </p:txBody>
      </p:sp>
      <p:sp>
        <p:nvSpPr>
          <p:cNvPr id="12" name="answer-0">
            <a:extLst xmlns:a="http://schemas.openxmlformats.org/drawingml/2006/main">
              <a:ext uri="{FF2B5EF4-FFF2-40B4-BE49-F238E27FC236}">
                <a16:creationId xmlns:a16="http://schemas.microsoft.com/office/drawing/2014/main" id="{55D4D2DF-0DF4-4F0D-8F30-0A2AE2353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Would you be interested in meeting for a shorter coffee in the morning instead? I could still make that</a:t>
            </a:r>
          </a:p>
        </p:txBody>
      </p:sp>
      <p:sp>
        <p:nvSpPr>
          <p:cNvPr id="13" name="answer-1">
            <a:extLst xmlns:a="http://schemas.openxmlformats.org/drawingml/2006/main">
              <a:ext uri="{FF2B5EF4-FFF2-40B4-BE49-F238E27FC236}">
                <a16:creationId xmlns:a16="http://schemas.microsoft.com/office/drawing/2014/main" id="{20FDF584-86CD-4F5C-BFAD-151274C5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work. If you'd rather keep the longer outing, we could move it to the following weekend. I'd</a:t>
            </a:r>
          </a:p>
        </p:txBody>
      </p:sp>
      <p:sp>
        <p:nvSpPr>
          <p:cNvPr id="14" name="answer-2">
            <a:extLst xmlns:a="http://schemas.openxmlformats.org/drawingml/2006/main">
              <a:ext uri="{FF2B5EF4-FFF2-40B4-BE49-F238E27FC236}">
                <a16:creationId xmlns:a16="http://schemas.microsoft.com/office/drawing/2014/main" id="{5DC0A2AC-2AFD-47DD-A453-3F14098B3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understand either way, especially if you've already arranged other things around our plan.</a:t>
            </a:r>
          </a:p>
        </p:txBody>
      </p:sp>
      <p:sp>
        <p:nvSpPr>
          <p:cNvPr id="15" name="answer-0">
            <a:extLst xmlns:a="http://schemas.openxmlformats.org/drawingml/2006/main">
              <a:ext uri="{FF2B5EF4-FFF2-40B4-BE49-F238E27FC236}">
                <a16:creationId xmlns:a16="http://schemas.microsoft.com/office/drawing/2014/main" id="{C8E5D953-B1BC-4B1D-92AC-7F542F06C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Please let me know which option suits you better. I'm disappointed too because I was looking forward</a:t>
            </a:r>
          </a:p>
        </p:txBody>
      </p:sp>
      <p:sp>
        <p:nvSpPr>
          <p:cNvPr id="16" name="answer-1">
            <a:extLst xmlns:a="http://schemas.openxmlformats.org/drawingml/2006/main">
              <a:ext uri="{FF2B5EF4-FFF2-40B4-BE49-F238E27FC236}">
                <a16:creationId xmlns:a16="http://schemas.microsoft.com/office/drawing/2014/main" id="{5D63FF5D-E090-41CD-ACA9-9FC4DA8F4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to catching up properly. Once we choose a new time, I'll put it in my calendar and make sure it's</a:t>
            </a:r>
          </a:p>
        </p:txBody>
      </p:sp>
      <p:sp>
        <p:nvSpPr>
          <p:cNvPr id="17" name="answer-2">
            <a:extLst xmlns:a="http://schemas.openxmlformats.org/drawingml/2006/main">
              <a:ext uri="{FF2B5EF4-FFF2-40B4-BE49-F238E27FC236}">
                <a16:creationId xmlns:a16="http://schemas.microsoft.com/office/drawing/2014/main" id="{C17C45A6-21DA-4834-A402-18963840C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protected. Thanks for being flexible.</a:t>
            </a:r>
          </a:p>
        </p:txBody>
      </p:sp>
      <p:sp>
        <p:nvSpPr>
          <p:cNvPr id="1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C4D7579-7ACC-4667-9454-AE441B534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9" name="vocab-0">
            <a:extLst xmlns:a="http://schemas.openxmlformats.org/drawingml/2006/main">
              <a:ext uri="{FF2B5EF4-FFF2-40B4-BE49-F238E27FC236}">
                <a16:creationId xmlns:a16="http://schemas.microsoft.com/office/drawing/2014/main" id="{3EECE86F-C13B-4343-9386-687731B52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something has come up</a:t>
            </a:r>
          </a:p>
        </p:txBody>
      </p:sp>
      <p:sp>
        <p:nvSpPr>
          <p:cNvPr id="20" name="meaning-0">
            <a:extLst xmlns:a="http://schemas.openxmlformats.org/drawingml/2006/main">
              <a:ext uri="{FF2B5EF4-FFF2-40B4-BE49-F238E27FC236}">
                <a16:creationId xmlns:a16="http://schemas.microsoft.com/office/drawing/2014/main" id="{2711D289-2570-4178-BF2D-604FDC7D0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갑자기 일이 생기다</a:t>
            </a:r>
          </a:p>
        </p:txBody>
      </p:sp>
      <p:sp>
        <p:nvSpPr>
          <p:cNvPr id="21" name="vocab-0">
            <a:extLst xmlns:a="http://schemas.openxmlformats.org/drawingml/2006/main">
              <a:ext uri="{FF2B5EF4-FFF2-40B4-BE49-F238E27FC236}">
                <a16:creationId xmlns:a16="http://schemas.microsoft.com/office/drawing/2014/main" id="{6ED015C5-2B99-4451-B0BB-BBFAAB8A1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catch up properly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1F5BD744-270E-4FA9-815F-6F65EA255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근황을 충분히 나누다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2823C9DA-DEBA-4702-A30D-9B129919D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which option suits you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E1E6A8CB-986A-4B3A-AAA5-A2B7C8EBA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어느 선택이 편한가요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57503AC7-22A6-43D7-BAA7-BCF1031CC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flexibility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C52931A0-BB09-4179-8AE9-292CBE7C9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유연성</a:t>
            </a:r>
          </a:p>
        </p:txBody>
      </p:sp>
    </p:spTree>
    <p:extLst>
      <p:ext uri="{BB962C8B-B14F-4D97-AF65-F5344CB8AC3E}">
        <p14:creationId xmlns:p14="http://schemas.microsoft.com/office/powerpoint/2010/main" val="1866605090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CC7FD55D-4CFE-4B5A-A32C-3B3A9F71C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Q52  롤플레이 강좌 등록 문의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C4360D91-2B76-411D-A1BE-85F97F5A7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2C67698E-1190-45A6-9BF0-B7A939578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가상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E321DCBC-CA03-4DCD-8FB1-582F640B7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52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1F1CBD97-68B5-429C-A60F-5FE2D7E06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Q52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F1CD18CA-E39A-4D5D-8D8C-9EB117723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You want to join a beginner coding course. Call the organizer and ask whether it suits you.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49B8D9D3-E3CA-470B-ACD0-59D227E3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B47360DE-4FF2-416E-94B6-926B76FEB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Hello, I'm interested in your beginner Python course. I work full time and have very little coding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BB982FAF-1E58-481E-BAF9-52424CBF3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experience, so I'd like to ask a few questions before registering. Does the course start from the basics,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CF544EEE-8431-4A5C-AD9D-82365A708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or should I already know some programming?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EEA2E3CD-195C-4D99-8A2A-1504E5B32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What days and times are the classes held? If I miss a session because of work, would a recording or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98499C83-9EC3-4EDF-B4C9-26C77ACD4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another way to catch up be available? I'd also like to know roughly how much time I should allow for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6F0E6B06-FADD-4D07-B21D-A04E92469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assignments each week.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C8896230-A410-4B6F-A09A-7A429E20C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My main interest is data analysis. Will we practice with simple tables and charts, or is the course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4BEF9A5B-6FA6-44D2-94E0-C85D08DBF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focused on building websites? Finally, what software or equipment should I prepare? I want to choose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8DF935E9-87BF-4E0C-B3CB-B13CAC460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something I can follow consistently, rather than join a course that's too advanced for me.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493D2691-8CC9-47BA-8F4E-E183F56A6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C5F2B02A-F1B7-4D19-A0C7-58F82699E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start from the basics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5832FE86-0541-400F-BB9D-B5FC9D87E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기초부터 시작하다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87504DC7-B815-4749-80A5-1AE37BC6E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catch up on a missed</a:t>
            </a:r>
          </a:p>
        </p:txBody>
      </p:sp>
      <p:sp>
        <p:nvSpPr>
          <p:cNvPr id="21" name="vocab-1">
            <a:extLst xmlns:a="http://schemas.openxmlformats.org/drawingml/2006/main">
              <a:ext uri="{FF2B5EF4-FFF2-40B4-BE49-F238E27FC236}">
                <a16:creationId xmlns:a16="http://schemas.microsoft.com/office/drawing/2014/main" id="{2F6086BC-CED4-48B9-86BC-F56408813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session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C44EF348-8830-478F-85E8-2E67E9D56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놓친 수업을 보충하다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0F6C10DA-5514-45B7-B67B-34EABBCCB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keep up with a course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32E83C0D-9226-4906-95C1-D828276A2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수업 진도를 따라가다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A164B907-D4F6-42D9-B5E9-442CED91D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assignment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ABAB771E-23DC-4606-8543-6791DE09A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과제</a:t>
            </a:r>
          </a:p>
        </p:txBody>
      </p:sp>
    </p:spTree>
    <p:extLst>
      <p:ext uri="{BB962C8B-B14F-4D97-AF65-F5344CB8AC3E}">
        <p14:creationId xmlns:p14="http://schemas.microsoft.com/office/powerpoint/2010/main" val="1483118308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5149A1EC-5588-4D1B-A32A-0BE9FCCA4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Q53  롤플레이 인터넷 장애 신고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2F52FFA1-6766-4252-BC69-04E245EAA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194DA5BA-61F3-435B-B244-A2FCBB33A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가상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20B46D0C-7E14-4072-B8FE-8458CBD5B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53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39A65FE7-277E-4A8C-82FD-2A9A0A1C9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Q53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A64B261C-5043-473F-BB1A-E87B33C83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Your home internet has stopped working. Call the provider and ask for help.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D999BD9-2CCE-49F3-9C83-89319EA9A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9C20F88E-8FD6-459C-A131-133C6603A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Hello, I'm calling because my home internet isn't working. Both my laptop and my phone fail to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82C6CB50-6AF5-44C6-B2E6-CC6EC573A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connect, so it doesn't seem to be a problem with only one device. I've already restarted the router, but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B5010234-C48D-443E-AFCC-9197494FF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that hasn't solved it.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230050F6-6F64-475B-9DB2-7E53FC5C8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Could you check whether there's an outage in my area or an issue with my connection? I can provide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7378BF26-64C6-4D3B-9C2E-4F0A7445F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my account details privately when you need them. I have work that depends on a stable connection,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BC9D8DF1-3A4A-4F29-A866-CA598BD7C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so I'd appreciate an estimate of when service might return.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C3381CFF-37C0-4346-A885-52CFF2667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If a technician needs to visit, what is the earliest appointment available? Also, is there any temporary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C0B6A104-7E3A-447F-AF95-0FBDC648C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option you can suggest while I wait? Before we finish, could you summarize the next step and how I'll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30FF1E92-3277-4322-9F78-5585F13A4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receive updates? I want to make sure I don't miss a call or a message about the repair.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363C7F7F-312C-4494-BCBD-55850D226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F566C066-92AA-42F6-89CC-0E025A1E2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 outage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677EAA72-ED70-48D2-9E9C-F72C92A51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서비스 장애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E9B2A3C5-961B-4D56-AE08-4F35B989F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stable connection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FC1B40D9-6DF3-49BC-A3A6-178DD1164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안정적인 연결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EC5301E8-9D09-4D5C-B7A0-FF098FA2B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the next step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E76650C0-E64F-459E-A17C-3BB8B2A13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다음 단계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D96EA53B-1027-4384-8006-83646AD6A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outage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9AEB57A0-8180-4A39-AEFF-32B381282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장애로 인한 중단</a:t>
            </a:r>
          </a:p>
        </p:txBody>
      </p:sp>
    </p:spTree>
    <p:extLst>
      <p:ext uri="{BB962C8B-B14F-4D97-AF65-F5344CB8AC3E}">
        <p14:creationId xmlns:p14="http://schemas.microsoft.com/office/powerpoint/2010/main" val="249525107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0FBB3182-8449-4E3E-8355-46B1F1E06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Q54  롤플레이 취소 수수료 이견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C4D7A8CE-1934-4E7D-B049-739D4C1CD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7A37F92D-AE57-4334-9AF0-8F249723B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가상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8E6BD712-0D9D-4749-8AC6-A91E2C638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54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39A5C005-2E64-4251-B22B-1923F33B0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Q54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A7C9E870-5663-4C67-B2B7-71CCB90CE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You were charged a cancellation fee you did not expect. Call, explain your concern, and</a:t>
            </a:r>
          </a:p>
        </p:txBody>
      </p:sp>
      <p:sp>
        <p:nvSpPr>
          <p:cNvPr id="7" name="question-1">
            <a:extLst xmlns:a="http://schemas.openxmlformats.org/drawingml/2006/main">
              <a:ext uri="{FF2B5EF4-FFF2-40B4-BE49-F238E27FC236}">
                <a16:creationId xmlns:a16="http://schemas.microsoft.com/office/drawing/2014/main" id="{30F8A509-5DBB-437A-90C0-640B9C6AB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5816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suggest a fair solution.</a:t>
            </a:r>
          </a:p>
        </p:txBody>
      </p:sp>
      <p:sp>
        <p:nvSpPr>
          <p:cNvPr id="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B2E2C47C-2482-4DF2-B812-66EC65F2C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9" name="answer-0">
            <a:extLst xmlns:a="http://schemas.openxmlformats.org/drawingml/2006/main">
              <a:ext uri="{FF2B5EF4-FFF2-40B4-BE49-F238E27FC236}">
                <a16:creationId xmlns:a16="http://schemas.microsoft.com/office/drawing/2014/main" id="{5A758EA8-2EAE-4304-A403-DD5456514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Hello, I'm calling about a cancellation fee on my recent booking. I understand that you may have a</a:t>
            </a:r>
          </a:p>
        </p:txBody>
      </p:sp>
      <p:sp>
        <p:nvSpPr>
          <p:cNvPr id="10" name="answer-1">
            <a:extLst xmlns:a="http://schemas.openxmlformats.org/drawingml/2006/main">
              <a:ext uri="{FF2B5EF4-FFF2-40B4-BE49-F238E27FC236}">
                <a16:creationId xmlns:a16="http://schemas.microsoft.com/office/drawing/2014/main" id="{1E94AC1D-9A4B-47BE-969D-8E1BB97DE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cancellation policy, but I wasn't expecting this charge. Could you show me which condition applies</a:t>
            </a:r>
          </a:p>
        </p:txBody>
      </p:sp>
      <p:sp>
        <p:nvSpPr>
          <p:cNvPr id="11" name="answer-2">
            <a:extLst xmlns:a="http://schemas.openxmlformats.org/drawingml/2006/main">
              <a:ext uri="{FF2B5EF4-FFF2-40B4-BE49-F238E27FC236}">
                <a16:creationId xmlns:a16="http://schemas.microsoft.com/office/drawing/2014/main" id="{A574B4EF-1DA0-45C1-9FF1-53391987D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and when it was explained during the booking process?</a:t>
            </a:r>
          </a:p>
        </p:txBody>
      </p:sp>
      <p:sp>
        <p:nvSpPr>
          <p:cNvPr id="12" name="answer-0">
            <a:extLst xmlns:a="http://schemas.openxmlformats.org/drawingml/2006/main">
              <a:ext uri="{FF2B5EF4-FFF2-40B4-BE49-F238E27FC236}">
                <a16:creationId xmlns:a16="http://schemas.microsoft.com/office/drawing/2014/main" id="{F46618D7-E11E-47AD-9D4D-B9F037442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I'd appreciate it if you could review the timing of my cancellation as well. If the fee was applied</a:t>
            </a:r>
          </a:p>
        </p:txBody>
      </p:sp>
      <p:sp>
        <p:nvSpPr>
          <p:cNvPr id="13" name="answer-1">
            <a:extLst xmlns:a="http://schemas.openxmlformats.org/drawingml/2006/main">
              <a:ext uri="{FF2B5EF4-FFF2-40B4-BE49-F238E27FC236}">
                <a16:creationId xmlns:a16="http://schemas.microsoft.com/office/drawing/2014/main" id="{3263D306-4376-4605-9877-FAE0F71EE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incorrectly, I'd like it refunded. If it was applied according to the policy, is there any flexibility to reduce</a:t>
            </a:r>
          </a:p>
        </p:txBody>
      </p:sp>
      <p:sp>
        <p:nvSpPr>
          <p:cNvPr id="14" name="answer-2">
            <a:extLst xmlns:a="http://schemas.openxmlformats.org/drawingml/2006/main">
              <a:ext uri="{FF2B5EF4-FFF2-40B4-BE49-F238E27FC236}">
                <a16:creationId xmlns:a16="http://schemas.microsoft.com/office/drawing/2014/main" id="{EF775EC6-6403-422D-9B24-35ED91C25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it or turn part of the amount into credit for a future booking?</a:t>
            </a:r>
          </a:p>
        </p:txBody>
      </p:sp>
      <p:sp>
        <p:nvSpPr>
          <p:cNvPr id="15" name="answer-0">
            <a:extLst xmlns:a="http://schemas.openxmlformats.org/drawingml/2006/main">
              <a:ext uri="{FF2B5EF4-FFF2-40B4-BE49-F238E27FC236}">
                <a16:creationId xmlns:a16="http://schemas.microsoft.com/office/drawing/2014/main" id="{C0E801A5-3B71-462E-9482-07A09CE53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I'm not asking you to ignore the rules without checking. I want to understand the charge and find a</a:t>
            </a:r>
          </a:p>
        </p:txBody>
      </p:sp>
      <p:sp>
        <p:nvSpPr>
          <p:cNvPr id="16" name="answer-1">
            <a:extLst xmlns:a="http://schemas.openxmlformats.org/drawingml/2006/main">
              <a:ext uri="{FF2B5EF4-FFF2-40B4-BE49-F238E27FC236}">
                <a16:creationId xmlns:a16="http://schemas.microsoft.com/office/drawing/2014/main" id="{D0766C2E-58E1-4D03-902E-E71B57F25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reasonable way forward. Could you explain the available options and send me a written summary</a:t>
            </a:r>
          </a:p>
        </p:txBody>
      </p:sp>
      <p:sp>
        <p:nvSpPr>
          <p:cNvPr id="17" name="answer-2">
            <a:extLst xmlns:a="http://schemas.openxmlformats.org/drawingml/2006/main">
              <a:ext uri="{FF2B5EF4-FFF2-40B4-BE49-F238E27FC236}">
                <a16:creationId xmlns:a16="http://schemas.microsoft.com/office/drawing/2014/main" id="{A5B4F9FA-B80D-444A-B635-C5136B73E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after the review? That would help avoid any further misunderstanding.</a:t>
            </a:r>
          </a:p>
        </p:txBody>
      </p:sp>
      <p:sp>
        <p:nvSpPr>
          <p:cNvPr id="1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00304EAB-4468-4845-8160-F2E096C90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9" name="vocab-0">
            <a:extLst xmlns:a="http://schemas.openxmlformats.org/drawingml/2006/main">
              <a:ext uri="{FF2B5EF4-FFF2-40B4-BE49-F238E27FC236}">
                <a16:creationId xmlns:a16="http://schemas.microsoft.com/office/drawing/2014/main" id="{9311EF91-B46A-4D70-AD3A-F89542251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cancellation fee</a:t>
            </a:r>
          </a:p>
        </p:txBody>
      </p:sp>
      <p:sp>
        <p:nvSpPr>
          <p:cNvPr id="20" name="meaning-0">
            <a:extLst xmlns:a="http://schemas.openxmlformats.org/drawingml/2006/main">
              <a:ext uri="{FF2B5EF4-FFF2-40B4-BE49-F238E27FC236}">
                <a16:creationId xmlns:a16="http://schemas.microsoft.com/office/drawing/2014/main" id="{6BBB62CC-2290-42E7-8511-26662AA03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취소 수수료</a:t>
            </a:r>
          </a:p>
        </p:txBody>
      </p:sp>
      <p:sp>
        <p:nvSpPr>
          <p:cNvPr id="21" name="vocab-0">
            <a:extLst xmlns:a="http://schemas.openxmlformats.org/drawingml/2006/main">
              <a:ext uri="{FF2B5EF4-FFF2-40B4-BE49-F238E27FC236}">
                <a16:creationId xmlns:a16="http://schemas.microsoft.com/office/drawing/2014/main" id="{70C35F01-5DA1-44D7-9E32-0796AFF30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credit for a future booking</a:t>
            </a:r>
          </a:p>
        </p:txBody>
      </p:sp>
      <p:sp>
        <p:nvSpPr>
          <p:cNvPr id="22" name="meaning-0">
            <a:extLst xmlns:a="http://schemas.openxmlformats.org/drawingml/2006/main">
              <a:ext uri="{FF2B5EF4-FFF2-40B4-BE49-F238E27FC236}">
                <a16:creationId xmlns:a16="http://schemas.microsoft.com/office/drawing/2014/main" id="{73886187-F87C-4DC7-9A1D-CEF2F4481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다음 예약에 쓸 크레딧</a:t>
            </a:r>
          </a:p>
        </p:txBody>
      </p:sp>
      <p:sp>
        <p:nvSpPr>
          <p:cNvPr id="23" name="vocab-0">
            <a:extLst xmlns:a="http://schemas.openxmlformats.org/drawingml/2006/main">
              <a:ext uri="{FF2B5EF4-FFF2-40B4-BE49-F238E27FC236}">
                <a16:creationId xmlns:a16="http://schemas.microsoft.com/office/drawing/2014/main" id="{C2C46CD6-8D45-493A-8F4E-70F0E8416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reasonable way forward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A7F7CC3A-E33F-470C-A04A-174B6B9D2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합리적인 해결 방향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5EC1D4D5-E0B2-46E4-8503-8F4081145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policy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E4A540B2-5A49-495C-9DFC-C1971C6E2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규정</a:t>
            </a:r>
          </a:p>
        </p:txBody>
      </p:sp>
    </p:spTree>
    <p:extLst>
      <p:ext uri="{BB962C8B-B14F-4D97-AF65-F5344CB8AC3E}">
        <p14:creationId xmlns:p14="http://schemas.microsoft.com/office/powerpoint/2010/main" val="438884760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99127989-AAD7-4327-AC0D-C18094904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Q55  잘 모르는 음악 질문에 답하기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0BFA7982-08F8-4EAB-B47F-31463F2D7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E92D3546-6322-4FAA-9DC3-6B0014D00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경험 부족 대응 연습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9C182CBA-1C17-4A21-90B0-126CD4D77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55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D84D82D5-85C9-44CE-825A-9C60A6A8F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Q55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5548E27E-E65A-4F7D-9B1E-CEC5A5483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What kind of music do you enjoy, and when do you listen to it?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B87C86B-2D00-456E-BB82-E7580BC5E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FAEBC275-45F6-4FD0-B50C-4091A6037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Music isn't an area I follow very closely, so I don't have a detailed list of favorite artists. I tend to think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90C933A2-54AD-4166-A65C-FF4462376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more about the situation than the genre. If I want to relax after a busy day, I'd prefer something that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18890625-F087-4C2E-BAD5-B8CE2C8E3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doesn't demand too much attention.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C983AB94-5E3F-4728-AAF7-0C780D2AC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For example, quiet background music could make a short break feel different from the rest of the day.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3BAE94BD-76F7-48D4-9CB2-15C9233EA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If I'm trying to read something difficult, though, I may prefer silence. I don't want the music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0B7BCFA2-AC4A-41F8-B215-407556124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competing with the words in front of me.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5360A3A4-DFA3-4E67-99A0-90E814E3F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So I wouldn't call myself a serious music fan, but I can see how music changes the atmosphere. My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3C252C73-D361-417C-89AC-7DF794B6F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preference is fairly practical: something that suits the moment. It would be nice to discover a few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DFA038F4-6D2E-4228-928A-03F25D41B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songs I enjoy, but I don't feel I need to become an expert to appreciate a little music.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481463E-A20F-4B0F-AE98-2FA3F2C7E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7783A65C-5A37-4EDD-A805-DD7A01E6F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follow music closely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38B12754-266B-4CDC-BA4F-A1EB9872B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음악을 깊이 찾아 듣다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220A520D-A6E6-418A-85CF-068EA5790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suit the moment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85ECAF07-7CB7-4AA1-9D0C-1B534CC01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그때의 상황에 맞다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62001B92-CF95-4321-9349-41061AA8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background music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3634B051-3CA4-45DA-8F10-A9BF90DF5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배경 음악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F896E6F1-7FC3-46FC-9CC0-B99403224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genre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BC62DD3F-49CC-4308-AE03-78965CE04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장르</a:t>
            </a:r>
          </a:p>
        </p:txBody>
      </p:sp>
    </p:spTree>
    <p:extLst>
      <p:ext uri="{BB962C8B-B14F-4D97-AF65-F5344CB8AC3E}">
        <p14:creationId xmlns:p14="http://schemas.microsoft.com/office/powerpoint/2010/main" val="132379942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37CB277D-2B73-4C8E-850E-F6FE3A0FC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Q56  영화나 공연 경험이 부족할 때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73F0759B-A091-4C53-AC93-F953D14D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06306293-B43D-47A8-A2A0-3D5F50D39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경험 부족 대응 연습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E5134DE8-7BF4-47E8-824D-46E2047A7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56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9361E164-3541-4DF8-A4E8-F295EB517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Q56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E70D8D1D-66BB-411D-B165-66EE2F0AB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What kind of movie would you choose to watch, and why?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BE7B9ED9-CA4E-4842-8210-0983BC355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FFF40A75-7FAB-41D9-BF6A-6AD22A16B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don't have a recent cinema visit that I can describe in detail. These days, I spend more of my free time on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56E4C3E8-02BB-4489-961B-C235FC68A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1016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exercise, learning, and family, so movies aren't always at the top of my list.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1741BB8B-C074-4F34-A65A-6B3B3933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53181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If I were choosing a film, I'd probably be interested in a story about people making difficult decisions. It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21260C9B-9414-4FC9-8614-ECF44D41C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34371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could involve science, history, or a family facing a major change. What would keep my attention is seeing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17A34601-E407-49CA-B6DC-64FAA8704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15562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why the characters choose one path instead of another, rather than simply watching impressive visual</a:t>
            </a:r>
          </a:p>
        </p:txBody>
      </p:sp>
      <p:sp>
        <p:nvSpPr>
          <p:cNvPr id="13" name="answer-3">
            <a:extLst xmlns:a="http://schemas.openxmlformats.org/drawingml/2006/main">
              <a:ext uri="{FF2B5EF4-FFF2-40B4-BE49-F238E27FC236}">
                <a16:creationId xmlns:a16="http://schemas.microsoft.com/office/drawing/2014/main" id="{C41E65AE-B0D0-468B-B1D2-740A71236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96753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effects.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9AE3C836-F1F5-4D80-9944-E9B95AF7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58918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For convenience, watching at home would often suit my schedule. On the other hand, going to a cinema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135BC4E9-4ECF-4007-A0C3-3CC48ECBB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40108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could help me concentrate because I wouldn't be tempted to stop and check something else. So my choice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86122F08-FDE3-4DDE-83F0-3B86E1879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21299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would depend on whether I wanted an easy evening or a more deliberate break from my normal routine.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4E2FA10A-A544-47DF-AED0-29437CE82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A486C6FB-77FB-43E3-B8A4-7211CC9FA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at the top of my list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D51A72E3-6F89-42BD-9DD7-1E98D7D61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우선순위가 높은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FD052590-7679-4679-B934-56E4D8C6C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be tempted to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CADC16B3-4A67-47D1-8B8D-0A1CE75F8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하고 싶은 유혹을 느끼다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5720C9A7-E9EB-4640-9EB9-43378210E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deliberate break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F3F7503E-E264-45C9-9CAB-A94E1A7CC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의식적으로 취하는 휴식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0B554D8A-1EED-4591-9518-CF7BEA8CA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character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EA52F16A-96DB-46A4-B802-E71BB6606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등장인물</a:t>
            </a:r>
          </a:p>
        </p:txBody>
      </p:sp>
    </p:spTree>
    <p:extLst>
      <p:ext uri="{BB962C8B-B14F-4D97-AF65-F5344CB8AC3E}">
        <p14:creationId xmlns:p14="http://schemas.microsoft.com/office/powerpoint/2010/main" val="2130094277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47D6C7A5-04D6-4AE6-A428-D337B6F3C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Q57  관심 있게 본 뉴스 주제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67857A46-C507-48C4-A84D-01BD6233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0D22FEE5-B7B8-43B8-986E-BE60CD1C0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관심 기반 의견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55A70AEE-CD90-4AC9-B726-328DE8C1C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57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0B60BE34-7AB2-4228-A971-F3F61E468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Q57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55B77906-0486-49F6-A0B4-FCC23A22D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What kind of news story has caught your attention recently?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566C6923-8AC4-4795-AFAC-8EDDAEB34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BEF5FBEC-598F-48F4-B3A6-B0AF3AD73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 news topic that keeps catching my attention is AI that helps doctors write clinical notes from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C5324841-2D93-46B8-8742-39FF18693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073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conversations. I'm not thinking of one specific headline here. I'm interested in the wider question of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A5022F5F-2CA8-46CF-8964-46C5B87AE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1640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how these tools move from demonstrations into everyday use.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987E1876-4D0E-4B87-8AB6-B041964C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3522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When I see a story about a new system, I want to know what happens after the impressive first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7EC1E8B0-CDDC-4C6C-84C7-4B6AFA67D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442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example. How well does it handle unclear speech? Can the doctor easily correct an error? Does it fit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D677B5B7-D6E6-4307-BF0E-4E7B40987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533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way a clinic already works? Those questions matter to me because they're close to my own work.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2AB2DC14-F769-4F26-AAA5-823613CB3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7219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also try to distinguish what a company hopes to achieve from what has actually been shown. That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62839614-D567-435D-8B36-E0B07328F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8126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doesn't make me negative about the technology. It makes me more interested in the details. A news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4524F185-C2C2-4630-9DED-CBBA439CA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9033"/>
            <a:ext cx="13906500" cy="412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28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story is useful when it gives me a better question to investigate, not only a reason to feel excited.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26E0A697-AF8B-445A-BD32-828BED89B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0E51A677-0A8B-4668-BB0D-FADCD9E91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catch my attention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102DA11E-0C8F-40B7-B37D-2027CACA5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관심을 끌다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532E0BB6-5AA8-4A91-A239-FEA1ABA08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everyday use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A8161905-DE78-4280-9CDD-44453A817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일상적인 사용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169A3CA2-E9A5-4198-B70E-36AA04ACC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what has actually been</a:t>
            </a:r>
          </a:p>
        </p:txBody>
      </p:sp>
      <p:sp>
        <p:nvSpPr>
          <p:cNvPr id="23" name="vocab-1">
            <a:extLst xmlns:a="http://schemas.openxmlformats.org/drawingml/2006/main">
              <a:ext uri="{FF2B5EF4-FFF2-40B4-BE49-F238E27FC236}">
                <a16:creationId xmlns:a16="http://schemas.microsoft.com/office/drawing/2014/main" id="{D5AF50EF-06CC-4DFE-A75E-961485FF3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shown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4EC39BF2-CFD9-4753-A3FA-9E01D727E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실제로 입증 또는 제시된 내용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AF527DBC-378E-4F97-805F-5AEEF8E9D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headline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6611795F-AB2A-4408-952F-CC5C0B16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기사 제목</a:t>
            </a:r>
          </a:p>
        </p:txBody>
      </p:sp>
    </p:spTree>
    <p:extLst>
      <p:ext uri="{BB962C8B-B14F-4D97-AF65-F5344CB8AC3E}">
        <p14:creationId xmlns:p14="http://schemas.microsoft.com/office/powerpoint/2010/main" val="1918359061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13F28729-2664-457E-89A8-B0EB3F782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Q58  새로운 사업 아이디어 고민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E3551639-2827-439B-B4C4-9F5B48905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33493AEF-5499-4CA2-AFA3-9089CFD3F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확인된 사업 검토 계획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49671803-07FB-466E-AD59-E50821E84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58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F0425A8-D1BD-492A-AC88-07431C7B8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Q58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58CE4F63-F7F8-45B9-A824-AF699AAED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Tell me about an idea you are considering but have not decided on yet.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B5C4C8A9-19E9-4F09-951A-3E2687E46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10BA7A50-ACC9-49FD-B1A7-0E00C7CC5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I'm considering how a property in Yangpyeong might be used for a new business. It previously operated as a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8357AEC9-6674-433B-80AB-D1D7AD211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84443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café, and I'm interested in whether a different concept could work there. I haven't decided on the final idea.</a:t>
            </a:r>
          </a:p>
        </p:txBody>
      </p:sp>
      <p:sp>
        <p:nvSpPr>
          <p:cNvPr id="10" name="answer-0">
            <a:extLst xmlns:a="http://schemas.openxmlformats.org/drawingml/2006/main">
              <a:ext uri="{FF2B5EF4-FFF2-40B4-BE49-F238E27FC236}">
                <a16:creationId xmlns:a16="http://schemas.microsoft.com/office/drawing/2014/main" id="{B6121BAE-3A9F-4B69-B34B-739175268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40036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exciting part is imagining what the place could become. But the practical questions are more important</a:t>
            </a:r>
          </a:p>
        </p:txBody>
      </p:sp>
      <p:sp>
        <p:nvSpPr>
          <p:cNvPr id="11" name="answer-1">
            <a:extLst xmlns:a="http://schemas.openxmlformats.org/drawingml/2006/main">
              <a:ext uri="{FF2B5EF4-FFF2-40B4-BE49-F238E27FC236}">
                <a16:creationId xmlns:a16="http://schemas.microsoft.com/office/drawing/2014/main" id="{465F5833-DD64-484E-B4AF-EB580F4B9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655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at this stage. Who would visit? How would they find the entrance? Would people come only once, or would</a:t>
            </a:r>
          </a:p>
        </p:txBody>
      </p:sp>
      <p:sp>
        <p:nvSpPr>
          <p:cNvPr id="12" name="answer-2">
            <a:extLst xmlns:a="http://schemas.openxmlformats.org/drawingml/2006/main">
              <a:ext uri="{FF2B5EF4-FFF2-40B4-BE49-F238E27FC236}">
                <a16:creationId xmlns:a16="http://schemas.microsoft.com/office/drawing/2014/main" id="{7392F252-73D5-4653-8773-F93CF45A3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89273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there be a reason to return? I also have a demanding main job, so I need to think carefully about who would</a:t>
            </a:r>
          </a:p>
        </p:txBody>
      </p:sp>
      <p:sp>
        <p:nvSpPr>
          <p:cNvPr id="13" name="answer-3">
            <a:extLst xmlns:a="http://schemas.openxmlformats.org/drawingml/2006/main">
              <a:ext uri="{FF2B5EF4-FFF2-40B4-BE49-F238E27FC236}">
                <a16:creationId xmlns:a16="http://schemas.microsoft.com/office/drawing/2014/main" id="{94CF0D9B-B927-4FD5-B0EC-4266B1C51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63891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manage the place day to day.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D07BDB98-AB0A-4CC0-96E0-4735E0311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19485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I'd rather understand those questions before spending heavily on renovation. A beautiful space alone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B46226D0-7377-4472-BDB1-5F31462BE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94103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doesn't guarantee a viable business. For me, this idea is an exercise in connecting what I find interesting with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7386C5C1-B797-4217-9491-28DA5D205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68721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what customers actually need and what I can realistically operate.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B59741B5-7CF4-45B0-B7DA-7A18663D2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2B70FB90-2018-467D-8791-BE2086379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viable business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573C757D-A41E-40D4-8673-0E676FA63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지속 가능한 사업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1B7F971D-91A1-4AC8-82ED-FCF83920F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day-to-day operations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0CDE02A5-E53E-48D2-AEB2-69DE3B4E6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일상 운영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C33EF50D-CDAE-4432-BF41-6D8DA3639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spend heavily on</a:t>
            </a:r>
          </a:p>
        </p:txBody>
      </p:sp>
      <p:sp>
        <p:nvSpPr>
          <p:cNvPr id="23" name="vocab-1">
            <a:extLst xmlns:a="http://schemas.openxmlformats.org/drawingml/2006/main">
              <a:ext uri="{FF2B5EF4-FFF2-40B4-BE49-F238E27FC236}">
                <a16:creationId xmlns:a16="http://schemas.microsoft.com/office/drawing/2014/main" id="{F5E38239-6285-4845-B2D5-22C78D75F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renovation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DBE48837-A434-4D90-B555-8523FA0B7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리모델링에 큰 비용을 쓰다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0FFFDBE5-08DA-4FB9-B81D-063C81CFB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renovation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319027B1-6CEF-4A54-A86D-2E9A32242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리모델링</a:t>
            </a:r>
          </a:p>
        </p:txBody>
      </p:sp>
    </p:spTree>
    <p:extLst>
      <p:ext uri="{BB962C8B-B14F-4D97-AF65-F5344CB8AC3E}">
        <p14:creationId xmlns:p14="http://schemas.microsoft.com/office/powerpoint/2010/main" val="1178278036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ic">
            <a:extLst xmlns:a="http://schemas.openxmlformats.org/drawingml/2006/main">
              <a:ext uri="{FF2B5EF4-FFF2-40B4-BE49-F238E27FC236}">
                <a16:creationId xmlns:a16="http://schemas.microsoft.com/office/drawing/2014/main" id="{BA9EA9F1-10DF-428C-85E3-04AC863FB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Q59  동료에게 새로운 도구를 제안하기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5DFCB9AC-F3DC-4407-A88E-CB14B74E5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6F87540C-7973-40F0-816A-59685C545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가상 설득 상황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6296ED46-A82A-4593-95E9-0E0384D0C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59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6283BCA-26B0-4213-94FB-E840AEB4B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Q59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FBA772C1-62A5-4426-8805-460ADEBA1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 colleague is hesitant to try a new AI tool. Explain how you would discuss it with them.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54EC4E5C-B530-48FB-938B-3EBEBCC0D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CB6FE0DF-71AC-4514-AE7E-41DF83783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I'd start by asking what concerns my colleague most. They might worry about accuracy, extra work, or having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953F1ABA-A152-43D9-92F7-025D296EA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84443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to change a familiar routine. If I don't understand that first, a long explanation of the technology probably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44E5C810-95EA-401B-8845-820A39CD7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59061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won't help.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AF4C6F29-165F-419F-91ED-E91E5B602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655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Then I'd suggest a limited evaluation using appropriate sample material. We could choose one task, compare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2F872B78-A171-445E-8DF0-1DFEC0B55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89273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the draft with what we need, and write down the corrections. I wouldn't promise that the tool would solve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BC4B9BF0-8BE8-4BD4-8608-BE8F2B0FA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63891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everything. The aim would be to see whether it offers a useful improvement in that specific situation.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083BA419-D69C-4AE3-8C3E-6A77A60F3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19485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I'd also make it easy to say that the trial wasn't successful. If people feel they must praise a new tool, we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BD8D332E-3686-4E8B-B41A-68151D21C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94103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won't learn much. My message would be: let's check it together and decide from the result. I think that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308659CF-53B8-480A-AAD9-944861873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68721"/>
            <a:ext cx="13906500" cy="385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38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approach respects professional judgment while still leaving room to try something new.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D0A93460-F473-4C48-958E-97A40B4B7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362BEAD9-5365-4A5C-8644-DBAC60061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limited evaluation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2C164922-0128-47E0-81D8-CB7121690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제한된 범위의 평가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8284B8BB-73C8-4F10-9A25-ACB9B8B5A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understand their concerns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C9A83E55-CEFB-4827-B1B8-5047A1CB7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상대의 우려를 이해하다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E8D64AE3-B4D9-41B5-8596-7F2225CFB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decide from the result</a:t>
            </a:r>
          </a:p>
        </p:txBody>
      </p:sp>
      <p:sp>
        <p:nvSpPr>
          <p:cNvPr id="23" name="meaning-0">
            <a:extLst xmlns:a="http://schemas.openxmlformats.org/drawingml/2006/main">
              <a:ext uri="{FF2B5EF4-FFF2-40B4-BE49-F238E27FC236}">
                <a16:creationId xmlns:a16="http://schemas.microsoft.com/office/drawing/2014/main" id="{E4CD532F-5689-4CC9-8647-E048C2641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결과에 따라 판단하다</a:t>
            </a:r>
          </a:p>
        </p:txBody>
      </p:sp>
      <p:sp>
        <p:nvSpPr>
          <p:cNvPr id="24" name="vocab-0">
            <a:extLst xmlns:a="http://schemas.openxmlformats.org/drawingml/2006/main">
              <a:ext uri="{FF2B5EF4-FFF2-40B4-BE49-F238E27FC236}">
                <a16:creationId xmlns:a16="http://schemas.microsoft.com/office/drawing/2014/main" id="{F44D1EAF-8733-4EEE-83E4-AB0336E7F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evaluation</a:t>
            </a:r>
          </a:p>
        </p:txBody>
      </p:sp>
      <p:sp>
        <p:nvSpPr>
          <p:cNvPr id="25" name="meaning-0">
            <a:extLst xmlns:a="http://schemas.openxmlformats.org/drawingml/2006/main">
              <a:ext uri="{FF2B5EF4-FFF2-40B4-BE49-F238E27FC236}">
                <a16:creationId xmlns:a16="http://schemas.microsoft.com/office/drawing/2014/main" id="{AC3D939F-E5B5-45C9-96AF-607B394AB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평가</a:t>
            </a:r>
          </a:p>
        </p:txBody>
      </p:sp>
    </p:spTree>
    <p:extLst>
      <p:ext uri="{BB962C8B-B14F-4D97-AF65-F5344CB8AC3E}">
        <p14:creationId xmlns:p14="http://schemas.microsoft.com/office/powerpoint/2010/main" val="1353591240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ic">
            <a:extLst xmlns:a="http://schemas.openxmlformats.org/drawingml/2006/main">
              <a:ext uri="{FF2B5EF4-FFF2-40B4-BE49-F238E27FC236}">
                <a16:creationId xmlns:a16="http://schemas.microsoft.com/office/drawing/2014/main" id="{641F9FC9-4ED9-4C26-9237-2755A4C10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"/>
            <a:ext cx="1133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2400" b="1">
                <a:solidFill>
                  <a:srgbClr val="172938"/>
                </a:solidFill>
                <a:latin typeface="Droid Sans Fallback"/>
                <a:ea typeface="Droid Sans Fallback"/>
                <a:cs typeface="Droid Sans Fallback"/>
              </a:rPr>
              <a:t>Q60  AI의 장점과 단점에 대한 의견</a:t>
            </a:r>
          </a:p>
        </p:txBody>
      </p:sp>
      <p:sp>
        <p:nvSpPr>
          <p:cNvPr id="2" name="language">
            <a:extLst xmlns:a="http://schemas.openxmlformats.org/drawingml/2006/main">
              <a:ext uri="{FF2B5EF4-FFF2-40B4-BE49-F238E27FC236}">
                <a16:creationId xmlns:a16="http://schemas.microsoft.com/office/drawing/2014/main" id="{F816A0C4-C532-4689-B213-0AAD90449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238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50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ENGLISH</a:t>
            </a:r>
          </a:p>
        </p:txBody>
      </p:sp>
      <p:sp>
        <p:nvSpPr>
          <p:cNvPr id="3" name="source-status">
            <a:extLst xmlns:a="http://schemas.openxmlformats.org/drawingml/2006/main">
              <a:ext uri="{FF2B5EF4-FFF2-40B4-BE49-F238E27FC236}">
                <a16:creationId xmlns:a16="http://schemas.microsoft.com/office/drawing/2014/main" id="{7858071F-2F2A-4F8D-986B-3E82BEF5C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200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개인 의견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CBA8B8D0-7649-463E-8A19-D32EF795C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75" y="8191500"/>
            <a:ext cx="1095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defRPr>
            </a:pPr>
            <a:r>
              <a:rPr sz="1275" b="0">
                <a:solidFill>
                  <a:srgbClr val="65727C"/>
                </a:solidFill>
                <a:latin typeface="Noto Sans"/>
                <a:ea typeface="Noto Sans"/>
                <a:cs typeface="Noto Sans"/>
              </a:rPr>
              <a:t>60 / 60</a:t>
            </a:r>
          </a:p>
        </p:txBody>
      </p:sp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BD76F0AA-5F17-449D-B578-EF86D8BFD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Q60  QUESTION</a:t>
            </a:r>
          </a:p>
        </p:txBody>
      </p:sp>
      <p:sp>
        <p:nvSpPr>
          <p:cNvPr id="6" name="question-0">
            <a:extLst xmlns:a="http://schemas.openxmlformats.org/drawingml/2006/main">
              <a:ext uri="{FF2B5EF4-FFF2-40B4-BE49-F238E27FC236}">
                <a16:creationId xmlns:a16="http://schemas.microsoft.com/office/drawing/2014/main" id="{9DE06DA2-9D2D-4DD1-98CD-F5CB48C6C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9675"/>
            <a:ext cx="13906500" cy="4192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Do you think AI will make people’s lives better? Explain both benefits and concerns.</a:t>
            </a:r>
          </a:p>
        </p:txBody>
      </p:sp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8655FD54-F686-4A8A-B6B4-CAB62F9F6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5740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ANSWER</a:t>
            </a:r>
          </a:p>
        </p:txBody>
      </p:sp>
      <p:sp>
        <p:nvSpPr>
          <p:cNvPr id="8" name="answer-0">
            <a:extLst xmlns:a="http://schemas.openxmlformats.org/drawingml/2006/main">
              <a:ext uri="{FF2B5EF4-FFF2-40B4-BE49-F238E27FC236}">
                <a16:creationId xmlns:a16="http://schemas.microsoft.com/office/drawing/2014/main" id="{D9E53719-C733-4001-A442-7CB78579F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Overall, I'm optimistic about AI, but my optimism depends on how we use it. It can reduce repetitive work</a:t>
            </a:r>
          </a:p>
        </p:txBody>
      </p:sp>
      <p:sp>
        <p:nvSpPr>
          <p:cNvPr id="9" name="answer-1">
            <a:extLst xmlns:a="http://schemas.openxmlformats.org/drawingml/2006/main">
              <a:ext uri="{FF2B5EF4-FFF2-40B4-BE49-F238E27FC236}">
                <a16:creationId xmlns:a16="http://schemas.microsoft.com/office/drawing/2014/main" id="{92DAC2E8-6E9F-43A2-9E9B-D357C552B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1016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and help people get started on tasks that once felt too difficult. I've seen how useful that can be when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FFC97374-9EEE-438A-BE5C-10527CD23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72206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learning or organizing information.</a:t>
            </a:r>
          </a:p>
        </p:txBody>
      </p:sp>
      <p:sp>
        <p:nvSpPr>
          <p:cNvPr id="11" name="answer-0">
            <a:extLst xmlns:a="http://schemas.openxmlformats.org/drawingml/2006/main">
              <a:ext uri="{FF2B5EF4-FFF2-40B4-BE49-F238E27FC236}">
                <a16:creationId xmlns:a16="http://schemas.microsoft.com/office/drawing/2014/main" id="{BD46751F-3D7D-4535-A10B-72CD25DD4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34372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My main concern is overreliance. If an answer sounds polished, people may stop asking whether it's</a:t>
            </a:r>
          </a:p>
        </p:txBody>
      </p:sp>
      <p:sp>
        <p:nvSpPr>
          <p:cNvPr id="12" name="answer-1">
            <a:extLst xmlns:a="http://schemas.openxmlformats.org/drawingml/2006/main">
              <a:ext uri="{FF2B5EF4-FFF2-40B4-BE49-F238E27FC236}">
                <a16:creationId xmlns:a16="http://schemas.microsoft.com/office/drawing/2014/main" id="{A10B8D86-47ED-4EFA-B5D5-B26451E77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15562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correct. In healthcare, that matters because a small error can have a serious consequence. We need ways</a:t>
            </a:r>
          </a:p>
        </p:txBody>
      </p:sp>
      <p:sp>
        <p:nvSpPr>
          <p:cNvPr id="13" name="answer-2">
            <a:extLst xmlns:a="http://schemas.openxmlformats.org/drawingml/2006/main">
              <a:ext uri="{FF2B5EF4-FFF2-40B4-BE49-F238E27FC236}">
                <a16:creationId xmlns:a16="http://schemas.microsoft.com/office/drawing/2014/main" id="{0BCEFE34-C319-4ACF-B59B-B24EC8D4E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96753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to check the output and keep responsibility clear.</a:t>
            </a:r>
          </a:p>
        </p:txBody>
      </p:sp>
      <p:sp>
        <p:nvSpPr>
          <p:cNvPr id="14" name="answer-0">
            <a:extLst xmlns:a="http://schemas.openxmlformats.org/drawingml/2006/main">
              <a:ext uri="{FF2B5EF4-FFF2-40B4-BE49-F238E27FC236}">
                <a16:creationId xmlns:a16="http://schemas.microsoft.com/office/drawing/2014/main" id="{7349D852-1DAF-4627-98DE-DC86C54B3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58918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I also think access to learning matters. People need opportunities to understand these tools, rather than</a:t>
            </a:r>
          </a:p>
        </p:txBody>
      </p:sp>
      <p:sp>
        <p:nvSpPr>
          <p:cNvPr id="15" name="answer-1">
            <a:extLst xmlns:a="http://schemas.openxmlformats.org/drawingml/2006/main">
              <a:ext uri="{FF2B5EF4-FFF2-40B4-BE49-F238E27FC236}">
                <a16:creationId xmlns:a16="http://schemas.microsoft.com/office/drawing/2014/main" id="{113E54AE-A2CB-4A2E-8463-99E9C05F6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40109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simply being told to use them. So my answer is yes, AI can improve life, but the benefit isn't automatic. We</a:t>
            </a:r>
          </a:p>
        </p:txBody>
      </p:sp>
      <p:sp>
        <p:nvSpPr>
          <p:cNvPr id="16" name="answer-2">
            <a:extLst xmlns:a="http://schemas.openxmlformats.org/drawingml/2006/main">
              <a:ext uri="{FF2B5EF4-FFF2-40B4-BE49-F238E27FC236}">
                <a16:creationId xmlns:a16="http://schemas.microsoft.com/office/drawing/2014/main" id="{28FE8E06-0C32-4BB8-8F78-760014490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21299"/>
            <a:ext cx="13906500" cy="392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72938"/>
                </a:solidFill>
                <a:latin typeface="Noto Sans"/>
                <a:ea typeface="Noto Sans"/>
                <a:cs typeface="Noto Sans"/>
              </a:rPr>
              <a:t>still need judgment, good working habits, and the willingness to question an answer that looks convincing.</a:t>
            </a:r>
          </a:p>
        </p:txBody>
      </p:sp>
      <p:sp>
        <p:nvSpPr>
          <p:cNvPr id="1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CDFECFAB-F9A0-4A01-9317-9DE95B1D8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24650"/>
            <a:ext cx="1390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WORDS &amp; PHRASES</a:t>
            </a:r>
          </a:p>
        </p:txBody>
      </p:sp>
      <p:sp>
        <p:nvSpPr>
          <p:cNvPr id="18" name="vocab-0">
            <a:extLst xmlns:a="http://schemas.openxmlformats.org/drawingml/2006/main">
              <a:ext uri="{FF2B5EF4-FFF2-40B4-BE49-F238E27FC236}">
                <a16:creationId xmlns:a16="http://schemas.microsoft.com/office/drawing/2014/main" id="{AC291690-F349-4F48-B54C-900C4843B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overreliance</a:t>
            </a:r>
          </a:p>
        </p:txBody>
      </p:sp>
      <p:sp>
        <p:nvSpPr>
          <p:cNvPr id="19" name="meaning-0">
            <a:extLst xmlns:a="http://schemas.openxmlformats.org/drawingml/2006/main">
              <a:ext uri="{FF2B5EF4-FFF2-40B4-BE49-F238E27FC236}">
                <a16:creationId xmlns:a16="http://schemas.microsoft.com/office/drawing/2014/main" id="{BAB08E11-5D86-4080-B5A6-3C813BBD7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과도한 의존</a:t>
            </a:r>
          </a:p>
        </p:txBody>
      </p:sp>
      <p:sp>
        <p:nvSpPr>
          <p:cNvPr id="20" name="vocab-0">
            <a:extLst xmlns:a="http://schemas.openxmlformats.org/drawingml/2006/main">
              <a:ext uri="{FF2B5EF4-FFF2-40B4-BE49-F238E27FC236}">
                <a16:creationId xmlns:a16="http://schemas.microsoft.com/office/drawing/2014/main" id="{B0120A83-794E-4272-B684-68B49A288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 serious consequence</a:t>
            </a:r>
          </a:p>
        </p:txBody>
      </p:sp>
      <p:sp>
        <p:nvSpPr>
          <p:cNvPr id="21" name="meaning-0">
            <a:extLst xmlns:a="http://schemas.openxmlformats.org/drawingml/2006/main">
              <a:ext uri="{FF2B5EF4-FFF2-40B4-BE49-F238E27FC236}">
                <a16:creationId xmlns:a16="http://schemas.microsoft.com/office/drawing/2014/main" id="{8C55DA98-693A-4C02-AA21-1981F759D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심각한 결과</a:t>
            </a:r>
          </a:p>
        </p:txBody>
      </p:sp>
      <p:sp>
        <p:nvSpPr>
          <p:cNvPr id="22" name="vocab-0">
            <a:extLst xmlns:a="http://schemas.openxmlformats.org/drawingml/2006/main">
              <a:ext uri="{FF2B5EF4-FFF2-40B4-BE49-F238E27FC236}">
                <a16:creationId xmlns:a16="http://schemas.microsoft.com/office/drawing/2014/main" id="{28987D94-1B7A-4663-B0B2-8E90C098E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an answer that looks</a:t>
            </a:r>
          </a:p>
        </p:txBody>
      </p:sp>
      <p:sp>
        <p:nvSpPr>
          <p:cNvPr id="23" name="vocab-1">
            <a:extLst xmlns:a="http://schemas.openxmlformats.org/drawingml/2006/main">
              <a:ext uri="{FF2B5EF4-FFF2-40B4-BE49-F238E27FC236}">
                <a16:creationId xmlns:a16="http://schemas.microsoft.com/office/drawing/2014/main" id="{CE121DAC-01BF-4C48-9CBF-B93E21933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362825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convincing</a:t>
            </a:r>
          </a:p>
        </p:txBody>
      </p:sp>
      <p:sp>
        <p:nvSpPr>
          <p:cNvPr id="24" name="meaning-0">
            <a:extLst xmlns:a="http://schemas.openxmlformats.org/drawingml/2006/main">
              <a:ext uri="{FF2B5EF4-FFF2-40B4-BE49-F238E27FC236}">
                <a16:creationId xmlns:a16="http://schemas.microsoft.com/office/drawing/2014/main" id="{3174DEC4-E9DC-4726-926F-59880F80C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7743825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그럴듯해 보이는 답변</a:t>
            </a:r>
          </a:p>
        </p:txBody>
      </p:sp>
      <p:sp>
        <p:nvSpPr>
          <p:cNvPr id="25" name="vocab-0">
            <a:extLst xmlns:a="http://schemas.openxmlformats.org/drawingml/2006/main">
              <a:ext uri="{FF2B5EF4-FFF2-40B4-BE49-F238E27FC236}">
                <a16:creationId xmlns:a16="http://schemas.microsoft.com/office/drawing/2014/main" id="{346C4524-2946-4CEE-A5FF-062217033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067550"/>
            <a:ext cx="3248025" cy="3381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2D5B82"/>
                </a:solidFill>
                <a:latin typeface="Noto Sans"/>
                <a:ea typeface="Noto Sans"/>
                <a:cs typeface="Noto Sans"/>
              </a:rPr>
              <a:t>judgment</a:t>
            </a:r>
          </a:p>
        </p:txBody>
      </p:sp>
      <p:sp>
        <p:nvSpPr>
          <p:cNvPr id="26" name="meaning-0">
            <a:extLst xmlns:a="http://schemas.openxmlformats.org/drawingml/2006/main">
              <a:ext uri="{FF2B5EF4-FFF2-40B4-BE49-F238E27FC236}">
                <a16:creationId xmlns:a16="http://schemas.microsoft.com/office/drawing/2014/main" id="{04F5C79A-E3BD-4AAD-AE44-1EFFB10B8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5225" y="7448550"/>
            <a:ext cx="3248025" cy="25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defRPr>
            </a:pPr>
            <a:r>
              <a:rPr sz="1425" b="0">
                <a:solidFill>
                  <a:srgbClr val="65727C"/>
                </a:solidFill>
                <a:latin typeface="Droid Sans Fallback"/>
                <a:ea typeface="Droid Sans Fallback"/>
                <a:cs typeface="Droid Sans Fallback"/>
              </a:rPr>
              <a:t>판단력</a:t>
            </a:r>
          </a:p>
        </p:txBody>
      </p:sp>
    </p:spTree>
    <p:extLst>
      <p:ext uri="{BB962C8B-B14F-4D97-AF65-F5344CB8AC3E}">
        <p14:creationId xmlns:p14="http://schemas.microsoft.com/office/powerpoint/2010/main" val="20448140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2026-09-25T16:15:47.3790000Z</dcterms:created>
  <dcterms:modified xsi:type="dcterms:W3CDTF">2026-09-25T16:15:47.3790000Z</dcterms:modified>
</coreProperties>
</file>