
<file path=[Content_Types].xml><?xml version="1.0" encoding="utf-8"?>
<Types xmlns="http://schemas.openxmlformats.org/package/2006/content-types">
  <Default Extension="xml" ContentType="application/vnd.openxmlformats-package.core-properties+xml"/>
  <Default Extension="dat" ContentType="application/x-fontdata"/>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a2d5d584e3b43ef" /><Relationship Type="http://schemas.openxmlformats.org/officeDocument/2006/relationships/extended-properties" Target="/docProps/app.xml" Id="R79d3fef718e04d7a" /><Relationship Type="http://schemas.openxmlformats.org/officeDocument/2006/relationships/officeDocument" Target="/ppt/presentation.xml" Id="R0e83f2820c894a74" /></Relationships>
</file>

<file path=ppt/presentation.xml><?xml version="1.0" encoding="utf-8"?>
<p:presentation xmlns:p="http://schemas.openxmlformats.org/presentationml/2006/main" embedTrueTypeFonts="1" saveSubsetFonts="0">
  <p:sldMasterIdLst>
    <p:sldMasterId xmlns:r="http://schemas.openxmlformats.org/officeDocument/2006/relationships" id="2147483648" r:id="Rc84f83f365454561"/>
  </p:sldMasterIdLst>
  <p:notesMasterIdLst>
    <p:notesMasterId xmlns:r="http://schemas.openxmlformats.org/officeDocument/2006/relationships" r:id="Rd95c94e89f8344c9"/>
  </p:notesMasterIdLst>
  <p:sldIdLst>
    <p:sldId xmlns:r="http://schemas.openxmlformats.org/officeDocument/2006/relationships" id="256" r:id="R74e740e5d3054ebe"/>
    <p:sldId xmlns:r="http://schemas.openxmlformats.org/officeDocument/2006/relationships" id="257" r:id="Rcde2f9758d4147e9"/>
    <p:sldId xmlns:r="http://schemas.openxmlformats.org/officeDocument/2006/relationships" id="258" r:id="R9ed5927235db4b4c"/>
    <p:sldId xmlns:r="http://schemas.openxmlformats.org/officeDocument/2006/relationships" id="259" r:id="Rcc50b02fd3ec4da7"/>
    <p:sldId xmlns:r="http://schemas.openxmlformats.org/officeDocument/2006/relationships" id="260" r:id="Rac2342e43fd849da"/>
    <p:sldId xmlns:r="http://schemas.openxmlformats.org/officeDocument/2006/relationships" id="261" r:id="R418807c204b14ef5"/>
    <p:sldId xmlns:r="http://schemas.openxmlformats.org/officeDocument/2006/relationships" id="262" r:id="R8ec2d80c47134baa"/>
    <p:sldId xmlns:r="http://schemas.openxmlformats.org/officeDocument/2006/relationships" id="263" r:id="R27e7819a75c3416c"/>
    <p:sldId xmlns:r="http://schemas.openxmlformats.org/officeDocument/2006/relationships" id="264" r:id="R606971deaadf4994"/>
    <p:sldId xmlns:r="http://schemas.openxmlformats.org/officeDocument/2006/relationships" id="265" r:id="Rea4adb5ee374431f"/>
    <p:sldId xmlns:r="http://schemas.openxmlformats.org/officeDocument/2006/relationships" id="266" r:id="Re523dc13df32423a"/>
    <p:sldId xmlns:r="http://schemas.openxmlformats.org/officeDocument/2006/relationships" id="267" r:id="R072ba9afd756458b"/>
    <p:sldId xmlns:r="http://schemas.openxmlformats.org/officeDocument/2006/relationships" id="268" r:id="R61ad51b1431743ec"/>
    <p:sldId xmlns:r="http://schemas.openxmlformats.org/officeDocument/2006/relationships" id="269" r:id="Re7ec90c6a421489f"/>
    <p:sldId xmlns:r="http://schemas.openxmlformats.org/officeDocument/2006/relationships" id="270" r:id="Rcaeee462ac2b4e68"/>
    <p:sldId xmlns:r="http://schemas.openxmlformats.org/officeDocument/2006/relationships" id="271" r:id="R8496747397ed47a8"/>
    <p:sldId xmlns:r="http://schemas.openxmlformats.org/officeDocument/2006/relationships" id="272" r:id="R7be454d7b4ed45bf"/>
    <p:sldId xmlns:r="http://schemas.openxmlformats.org/officeDocument/2006/relationships" id="273" r:id="R2a7d56b317d74ce9"/>
    <p:sldId xmlns:r="http://schemas.openxmlformats.org/officeDocument/2006/relationships" id="274" r:id="Rc1401ff4b6a34a71"/>
    <p:sldId xmlns:r="http://schemas.openxmlformats.org/officeDocument/2006/relationships" id="275" r:id="R6e38e8791ce04843"/>
    <p:sldId xmlns:r="http://schemas.openxmlformats.org/officeDocument/2006/relationships" id="276" r:id="R00e2339cfa174f87"/>
    <p:sldId xmlns:r="http://schemas.openxmlformats.org/officeDocument/2006/relationships" id="277" r:id="Rae41e41b6bd746b6"/>
    <p:sldId xmlns:r="http://schemas.openxmlformats.org/officeDocument/2006/relationships" id="278" r:id="R2b852cf7b7d949c4"/>
    <p:sldId xmlns:r="http://schemas.openxmlformats.org/officeDocument/2006/relationships" id="279" r:id="R8e120eb4c5544847"/>
    <p:sldId xmlns:r="http://schemas.openxmlformats.org/officeDocument/2006/relationships" id="280" r:id="Ra0fa2cb77e9c410b"/>
    <p:sldId xmlns:r="http://schemas.openxmlformats.org/officeDocument/2006/relationships" id="281" r:id="R3cc6b5d0d6d34331"/>
    <p:sldId xmlns:r="http://schemas.openxmlformats.org/officeDocument/2006/relationships" id="282" r:id="R198508ac28644c3f"/>
    <p:sldId xmlns:r="http://schemas.openxmlformats.org/officeDocument/2006/relationships" id="283" r:id="R20e985d80bfe42ee"/>
    <p:sldId xmlns:r="http://schemas.openxmlformats.org/officeDocument/2006/relationships" id="284" r:id="R8f0945f7cf404a07"/>
    <p:sldId xmlns:r="http://schemas.openxmlformats.org/officeDocument/2006/relationships" id="285" r:id="Rbe28e08fedaf4224"/>
    <p:sldId xmlns:r="http://schemas.openxmlformats.org/officeDocument/2006/relationships" id="286" r:id="Ra0c16ecd73934b78"/>
    <p:sldId xmlns:r="http://schemas.openxmlformats.org/officeDocument/2006/relationships" id="287" r:id="R782115ca9d444890"/>
    <p:sldId xmlns:r="http://schemas.openxmlformats.org/officeDocument/2006/relationships" id="288" r:id="R6c815e953f9b4096"/>
    <p:sldId xmlns:r="http://schemas.openxmlformats.org/officeDocument/2006/relationships" id="289" r:id="Ra0211ecd899243f5"/>
    <p:sldId xmlns:r="http://schemas.openxmlformats.org/officeDocument/2006/relationships" id="290" r:id="Rccc346f2ca5b4435"/>
    <p:sldId xmlns:r="http://schemas.openxmlformats.org/officeDocument/2006/relationships" id="291" r:id="R2675049383194fe2"/>
    <p:sldId xmlns:r="http://schemas.openxmlformats.org/officeDocument/2006/relationships" id="292" r:id="Rc33340359282439a"/>
    <p:sldId xmlns:r="http://schemas.openxmlformats.org/officeDocument/2006/relationships" id="293" r:id="R8d25caedb3fb435e"/>
    <p:sldId xmlns:r="http://schemas.openxmlformats.org/officeDocument/2006/relationships" id="294" r:id="R38395dee86e741ae"/>
    <p:sldId xmlns:r="http://schemas.openxmlformats.org/officeDocument/2006/relationships" id="295" r:id="R06dd8616135240e1"/>
    <p:sldId xmlns:r="http://schemas.openxmlformats.org/officeDocument/2006/relationships" id="296" r:id="Ra41b5c9aaa0e4f2e"/>
    <p:sldId xmlns:r="http://schemas.openxmlformats.org/officeDocument/2006/relationships" id="297" r:id="R818b3fb2c4b34079"/>
    <p:sldId xmlns:r="http://schemas.openxmlformats.org/officeDocument/2006/relationships" id="298" r:id="R879fd5c6e5d448df"/>
    <p:sldId xmlns:r="http://schemas.openxmlformats.org/officeDocument/2006/relationships" id="299" r:id="R581e4b38cfa5405a"/>
    <p:sldId xmlns:r="http://schemas.openxmlformats.org/officeDocument/2006/relationships" id="300" r:id="R6d646a9577f64a76"/>
    <p:sldId xmlns:r="http://schemas.openxmlformats.org/officeDocument/2006/relationships" id="301" r:id="Rfaf96f5ed80e4127"/>
    <p:sldId xmlns:r="http://schemas.openxmlformats.org/officeDocument/2006/relationships" id="302" r:id="R1ecab06be91b40d5"/>
    <p:sldId xmlns:r="http://schemas.openxmlformats.org/officeDocument/2006/relationships" id="303" r:id="R8c48957ef780430b"/>
    <p:sldId xmlns:r="http://schemas.openxmlformats.org/officeDocument/2006/relationships" id="304" r:id="R059887405ef145aa"/>
    <p:sldId xmlns:r="http://schemas.openxmlformats.org/officeDocument/2006/relationships" id="305" r:id="Rbc3a794a52004d74"/>
    <p:sldId xmlns:r="http://schemas.openxmlformats.org/officeDocument/2006/relationships" id="306" r:id="Rfb0e6cf7cffa48bc"/>
    <p:sldId xmlns:r="http://schemas.openxmlformats.org/officeDocument/2006/relationships" id="307" r:id="R9b3aa1c6709f43ce"/>
    <p:sldId xmlns:r="http://schemas.openxmlformats.org/officeDocument/2006/relationships" id="308" r:id="R55181541371c4ca5"/>
    <p:sldId xmlns:r="http://schemas.openxmlformats.org/officeDocument/2006/relationships" id="309" r:id="R91377186c23445d4"/>
    <p:sldId xmlns:r="http://schemas.openxmlformats.org/officeDocument/2006/relationships" id="310" r:id="Rbc3a28682e0044fd"/>
    <p:sldId xmlns:r="http://schemas.openxmlformats.org/officeDocument/2006/relationships" id="311" r:id="R4ff6df3531004e89"/>
    <p:sldId xmlns:r="http://schemas.openxmlformats.org/officeDocument/2006/relationships" id="312" r:id="Rc3dae4d4160e4e7a"/>
    <p:sldId xmlns:r="http://schemas.openxmlformats.org/officeDocument/2006/relationships" id="313" r:id="R5d4dbe1c9f584e1b"/>
    <p:sldId xmlns:r="http://schemas.openxmlformats.org/officeDocument/2006/relationships" id="314" r:id="R328e81c192634a2c"/>
    <p:sldId xmlns:r="http://schemas.openxmlformats.org/officeDocument/2006/relationships" id="315" r:id="R0232b1c0c3af4c05"/>
  </p:sldIdLst>
  <p:sldSz cx="15240000" cy="8572500"/>
  <p:notesSz cx="6858000" cy="9144000"/>
  <p:embeddedFontLst>
    <p:embeddedFont>
      <p:font typeface="Droid Sans Fallback"/>
      <p:regular xmlns:r="http://schemas.openxmlformats.org/officeDocument/2006/relationships" r:id="R25d54dba7b9748bd"/>
    </p:embeddedFont>
    <p:embeddedFont>
      <p:font typeface="Noto Sans"/>
      <p:regular xmlns:r="http://schemas.openxmlformats.org/officeDocument/2006/relationships" r:id="R216b5e18e981413c"/>
      <p:bold xmlns:r="http://schemas.openxmlformats.org/officeDocument/2006/relationships" r:id="R7c2a93c364c0439b"/>
    </p:embeddedFont>
  </p:embeddedFontLst>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1afb2cd8e274251" /><Relationship Type="http://schemas.openxmlformats.org/officeDocument/2006/relationships/slideMaster" Target="/ppt/slideMasters/slideMaster1.xml" Id="Rc84f83f365454561" /><Relationship Type="http://schemas.openxmlformats.org/officeDocument/2006/relationships/notesMaster" Target="/ppt/notesMasters/notesMaster1.xml" Id="Rd95c94e89f8344c9" /><Relationship Type="http://schemas.openxmlformats.org/officeDocument/2006/relationships/presProps" Target="/ppt/presProps.xml" Id="Rfb673b456eb64181" /><Relationship Type="http://schemas.openxmlformats.org/officeDocument/2006/relationships/tableStyles" Target="/ppt/tableStyles.xml" Id="Rbc7feb216f3c47a1" /><Relationship Type="http://schemas.openxmlformats.org/officeDocument/2006/relationships/font" Target="/ppt/fonts/font.dat" Id="R25d54dba7b9748bd" /><Relationship Type="http://schemas.openxmlformats.org/officeDocument/2006/relationships/font" Target="/ppt/fonts/font2.dat" Id="R216b5e18e981413c" /><Relationship Type="http://schemas.openxmlformats.org/officeDocument/2006/relationships/font" Target="/ppt/fonts/font3.dat" Id="R7c2a93c364c0439b" /><Relationship Type="http://schemas.openxmlformats.org/officeDocument/2006/relationships/slide" Target="/ppt/slides/slide1.xml" Id="R74e740e5d3054ebe" /><Relationship Type="http://schemas.openxmlformats.org/officeDocument/2006/relationships/slide" Target="/ppt/slides/slide2.xml" Id="Rcde2f9758d4147e9" /><Relationship Type="http://schemas.openxmlformats.org/officeDocument/2006/relationships/slide" Target="/ppt/slides/slide3.xml" Id="R9ed5927235db4b4c" /><Relationship Type="http://schemas.openxmlformats.org/officeDocument/2006/relationships/slide" Target="/ppt/slides/slide4.xml" Id="Rcc50b02fd3ec4da7" /><Relationship Type="http://schemas.openxmlformats.org/officeDocument/2006/relationships/slide" Target="/ppt/slides/slide5.xml" Id="Rac2342e43fd849da" /><Relationship Type="http://schemas.openxmlformats.org/officeDocument/2006/relationships/slide" Target="/ppt/slides/slide6.xml" Id="R418807c204b14ef5" /><Relationship Type="http://schemas.openxmlformats.org/officeDocument/2006/relationships/slide" Target="/ppt/slides/slide7.xml" Id="R8ec2d80c47134baa" /><Relationship Type="http://schemas.openxmlformats.org/officeDocument/2006/relationships/slide" Target="/ppt/slides/slide8.xml" Id="R27e7819a75c3416c" /><Relationship Type="http://schemas.openxmlformats.org/officeDocument/2006/relationships/slide" Target="/ppt/slides/slide9.xml" Id="R606971deaadf4994" /><Relationship Type="http://schemas.openxmlformats.org/officeDocument/2006/relationships/slide" Target="/ppt/slides/slide10.xml" Id="Rea4adb5ee374431f" /><Relationship Type="http://schemas.openxmlformats.org/officeDocument/2006/relationships/slide" Target="/ppt/slides/slide11.xml" Id="Re523dc13df32423a" /><Relationship Type="http://schemas.openxmlformats.org/officeDocument/2006/relationships/slide" Target="/ppt/slides/slide12.xml" Id="R072ba9afd756458b" /><Relationship Type="http://schemas.openxmlformats.org/officeDocument/2006/relationships/slide" Target="/ppt/slides/slide13.xml" Id="R61ad51b1431743ec" /><Relationship Type="http://schemas.openxmlformats.org/officeDocument/2006/relationships/slide" Target="/ppt/slides/slide14.xml" Id="Re7ec90c6a421489f" /><Relationship Type="http://schemas.openxmlformats.org/officeDocument/2006/relationships/slide" Target="/ppt/slides/slide15.xml" Id="Rcaeee462ac2b4e68" /><Relationship Type="http://schemas.openxmlformats.org/officeDocument/2006/relationships/slide" Target="/ppt/slides/slide16.xml" Id="R8496747397ed47a8" /><Relationship Type="http://schemas.openxmlformats.org/officeDocument/2006/relationships/slide" Target="/ppt/slides/slide17.xml" Id="R7be454d7b4ed45bf" /><Relationship Type="http://schemas.openxmlformats.org/officeDocument/2006/relationships/slide" Target="/ppt/slides/slide18.xml" Id="R2a7d56b317d74ce9" /><Relationship Type="http://schemas.openxmlformats.org/officeDocument/2006/relationships/slide" Target="/ppt/slides/slide19.xml" Id="Rc1401ff4b6a34a71" /><Relationship Type="http://schemas.openxmlformats.org/officeDocument/2006/relationships/slide" Target="/ppt/slides/slide20.xml" Id="R6e38e8791ce04843" /><Relationship Type="http://schemas.openxmlformats.org/officeDocument/2006/relationships/slide" Target="/ppt/slides/slide21.xml" Id="R00e2339cfa174f87" /><Relationship Type="http://schemas.openxmlformats.org/officeDocument/2006/relationships/slide" Target="/ppt/slides/slide22.xml" Id="Rae41e41b6bd746b6" /><Relationship Type="http://schemas.openxmlformats.org/officeDocument/2006/relationships/slide" Target="/ppt/slides/slide23.xml" Id="R2b852cf7b7d949c4" /><Relationship Type="http://schemas.openxmlformats.org/officeDocument/2006/relationships/slide" Target="/ppt/slides/slide24.xml" Id="R8e120eb4c5544847" /><Relationship Type="http://schemas.openxmlformats.org/officeDocument/2006/relationships/slide" Target="/ppt/slides/slide25.xml" Id="Ra0fa2cb77e9c410b" /><Relationship Type="http://schemas.openxmlformats.org/officeDocument/2006/relationships/slide" Target="/ppt/slides/slide26.xml" Id="R3cc6b5d0d6d34331" /><Relationship Type="http://schemas.openxmlformats.org/officeDocument/2006/relationships/slide" Target="/ppt/slides/slide27.xml" Id="R198508ac28644c3f" /><Relationship Type="http://schemas.openxmlformats.org/officeDocument/2006/relationships/slide" Target="/ppt/slides/slide28.xml" Id="R20e985d80bfe42ee" /><Relationship Type="http://schemas.openxmlformats.org/officeDocument/2006/relationships/slide" Target="/ppt/slides/slide29.xml" Id="R8f0945f7cf404a07" /><Relationship Type="http://schemas.openxmlformats.org/officeDocument/2006/relationships/slide" Target="/ppt/slides/slide30.xml" Id="Rbe28e08fedaf4224" /><Relationship Type="http://schemas.openxmlformats.org/officeDocument/2006/relationships/slide" Target="/ppt/slides/slide31.xml" Id="Ra0c16ecd73934b78" /><Relationship Type="http://schemas.openxmlformats.org/officeDocument/2006/relationships/slide" Target="/ppt/slides/slide32.xml" Id="R782115ca9d444890" /><Relationship Type="http://schemas.openxmlformats.org/officeDocument/2006/relationships/slide" Target="/ppt/slides/slide33.xml" Id="R6c815e953f9b4096" /><Relationship Type="http://schemas.openxmlformats.org/officeDocument/2006/relationships/slide" Target="/ppt/slides/slide34.xml" Id="Ra0211ecd899243f5" /><Relationship Type="http://schemas.openxmlformats.org/officeDocument/2006/relationships/slide" Target="/ppt/slides/slide35.xml" Id="Rccc346f2ca5b4435" /><Relationship Type="http://schemas.openxmlformats.org/officeDocument/2006/relationships/slide" Target="/ppt/slides/slide36.xml" Id="R2675049383194fe2" /><Relationship Type="http://schemas.openxmlformats.org/officeDocument/2006/relationships/slide" Target="/ppt/slides/slide37.xml" Id="Rc33340359282439a" /><Relationship Type="http://schemas.openxmlformats.org/officeDocument/2006/relationships/slide" Target="/ppt/slides/slide38.xml" Id="R8d25caedb3fb435e" /><Relationship Type="http://schemas.openxmlformats.org/officeDocument/2006/relationships/slide" Target="/ppt/slides/slide39.xml" Id="R38395dee86e741ae" /><Relationship Type="http://schemas.openxmlformats.org/officeDocument/2006/relationships/slide" Target="/ppt/slides/slide40.xml" Id="R06dd8616135240e1" /><Relationship Type="http://schemas.openxmlformats.org/officeDocument/2006/relationships/slide" Target="/ppt/slides/slide41.xml" Id="Ra41b5c9aaa0e4f2e" /><Relationship Type="http://schemas.openxmlformats.org/officeDocument/2006/relationships/slide" Target="/ppt/slides/slide42.xml" Id="R818b3fb2c4b34079" /><Relationship Type="http://schemas.openxmlformats.org/officeDocument/2006/relationships/slide" Target="/ppt/slides/slide43.xml" Id="R879fd5c6e5d448df" /><Relationship Type="http://schemas.openxmlformats.org/officeDocument/2006/relationships/slide" Target="/ppt/slides/slide44.xml" Id="R581e4b38cfa5405a" /><Relationship Type="http://schemas.openxmlformats.org/officeDocument/2006/relationships/slide" Target="/ppt/slides/slide45.xml" Id="R6d646a9577f64a76" /><Relationship Type="http://schemas.openxmlformats.org/officeDocument/2006/relationships/slide" Target="/ppt/slides/slide46.xml" Id="Rfaf96f5ed80e4127" /><Relationship Type="http://schemas.openxmlformats.org/officeDocument/2006/relationships/slide" Target="/ppt/slides/slide47.xml" Id="R1ecab06be91b40d5" /><Relationship Type="http://schemas.openxmlformats.org/officeDocument/2006/relationships/slide" Target="/ppt/slides/slide48.xml" Id="R8c48957ef780430b" /><Relationship Type="http://schemas.openxmlformats.org/officeDocument/2006/relationships/slide" Target="/ppt/slides/slide49.xml" Id="R059887405ef145aa" /><Relationship Type="http://schemas.openxmlformats.org/officeDocument/2006/relationships/slide" Target="/ppt/slides/slide50.xml" Id="Rbc3a794a52004d74" /><Relationship Type="http://schemas.openxmlformats.org/officeDocument/2006/relationships/slide" Target="/ppt/slides/slide51.xml" Id="Rfb0e6cf7cffa48bc" /><Relationship Type="http://schemas.openxmlformats.org/officeDocument/2006/relationships/slide" Target="/ppt/slides/slide52.xml" Id="R9b3aa1c6709f43ce" /><Relationship Type="http://schemas.openxmlformats.org/officeDocument/2006/relationships/slide" Target="/ppt/slides/slide53.xml" Id="R55181541371c4ca5" /><Relationship Type="http://schemas.openxmlformats.org/officeDocument/2006/relationships/slide" Target="/ppt/slides/slide54.xml" Id="R91377186c23445d4" /><Relationship Type="http://schemas.openxmlformats.org/officeDocument/2006/relationships/slide" Target="/ppt/slides/slide55.xml" Id="Rbc3a28682e0044fd" /><Relationship Type="http://schemas.openxmlformats.org/officeDocument/2006/relationships/slide" Target="/ppt/slides/slide56.xml" Id="R4ff6df3531004e89" /><Relationship Type="http://schemas.openxmlformats.org/officeDocument/2006/relationships/slide" Target="/ppt/slides/slide57.xml" Id="Rc3dae4d4160e4e7a" /><Relationship Type="http://schemas.openxmlformats.org/officeDocument/2006/relationships/slide" Target="/ppt/slides/slide58.xml" Id="R5d4dbe1c9f584e1b" /><Relationship Type="http://schemas.openxmlformats.org/officeDocument/2006/relationships/slide" Target="/ppt/slides/slide59.xml" Id="R328e81c192634a2c" /><Relationship Type="http://schemas.openxmlformats.org/officeDocument/2006/relationships/slide" Target="/ppt/slides/slide60.xml" Id="R0232b1c0c3af4c0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246cee8df504ee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7036dbd11ed4e22" /><Relationship Type="http://schemas.openxmlformats.org/officeDocument/2006/relationships/notesMaster" Target="/ppt/notesMasters/notesMaster1.xml" Id="Rb4e5b6ac39a243f4" /></Relationships>
</file>

<file path=ppt/notesSlides/_rels/notesSlide2.xml.rels>&#65279;<?xml version="1.0" encoding="utf-8"?><Relationships xmlns="http://schemas.openxmlformats.org/package/2006/relationships"><Relationship Type="http://schemas.openxmlformats.org/officeDocument/2006/relationships/slide" Target="/ppt/slides/slide2.xml" Id="R12bfb01885fe4b32" /><Relationship Type="http://schemas.openxmlformats.org/officeDocument/2006/relationships/notesMaster" Target="/ppt/notesMasters/notesMaster1.xml" Id="R21627733714a44aa" /></Relationships>
</file>

<file path=ppt/notesSlides/_rels/notesSlide3.xml.rels>&#65279;<?xml version="1.0" encoding="utf-8"?><Relationships xmlns="http://schemas.openxmlformats.org/package/2006/relationships"><Relationship Type="http://schemas.openxmlformats.org/officeDocument/2006/relationships/slide" Target="/ppt/slides/slide3.xml" Id="R2d6ca309b103419e" /><Relationship Type="http://schemas.openxmlformats.org/officeDocument/2006/relationships/notesMaster" Target="/ppt/notesMasters/notesMaster1.xml" Id="R66a726fb87714d4c" /></Relationships>
</file>

<file path=ppt/notesSlides/_rels/notesSlide4.xml.rels>&#65279;<?xml version="1.0" encoding="utf-8"?><Relationships xmlns="http://schemas.openxmlformats.org/package/2006/relationships"><Relationship Type="http://schemas.openxmlformats.org/officeDocument/2006/relationships/slide" Target="/ppt/slides/slide4.xml" Id="Rca180819e9f34b99" /><Relationship Type="http://schemas.openxmlformats.org/officeDocument/2006/relationships/notesMaster" Target="/ppt/notesMasters/notesMaster1.xml" Id="R03ba76efd84f4a5f" /></Relationships>
</file>

<file path=ppt/notesSlides/_rels/notesSlide5.xml.rels>&#65279;<?xml version="1.0" encoding="utf-8"?><Relationships xmlns="http://schemas.openxmlformats.org/package/2006/relationships"><Relationship Type="http://schemas.openxmlformats.org/officeDocument/2006/relationships/slide" Target="/ppt/slides/slide5.xml" Id="Rb6dfcdc73d224c4a" /><Relationship Type="http://schemas.openxmlformats.org/officeDocument/2006/relationships/notesMaster" Target="/ppt/notesMasters/notesMaster1.xml" Id="R32eed7f05bc64934" /></Relationships>
</file>

<file path=ppt/notesSlides/_rels/notesSlide6.xml.rels>&#65279;<?xml version="1.0" encoding="utf-8"?><Relationships xmlns="http://schemas.openxmlformats.org/package/2006/relationships"><Relationship Type="http://schemas.openxmlformats.org/officeDocument/2006/relationships/slide" Target="/ppt/slides/slide6.xml" Id="Ra399d03131cd4873" /><Relationship Type="http://schemas.openxmlformats.org/officeDocument/2006/relationships/notesMaster" Target="/ppt/notesMasters/notesMaster1.xml" Id="R12f0f65b60c04c73" /></Relationships>
</file>

<file path=ppt/notesSlides/_rels/notesSlide7.xml.rels>&#65279;<?xml version="1.0" encoding="utf-8"?><Relationships xmlns="http://schemas.openxmlformats.org/package/2006/relationships"><Relationship Type="http://schemas.openxmlformats.org/officeDocument/2006/relationships/slide" Target="/ppt/slides/slide7.xml" Id="Rcce2982b726d4095" /><Relationship Type="http://schemas.openxmlformats.org/officeDocument/2006/relationships/notesMaster" Target="/ppt/notesMasters/notesMaster1.xml" Id="R7b940a27bbb84138" /></Relationships>
</file>

<file path=ppt/notesSlides/_rels/notesSlide8.xml.rels>&#65279;<?xml version="1.0" encoding="utf-8"?><Relationships xmlns="http://schemas.openxmlformats.org/package/2006/relationships"><Relationship Type="http://schemas.openxmlformats.org/officeDocument/2006/relationships/slide" Target="/ppt/slides/slide8.xml" Id="Rea1423aeb2e744d5" /><Relationship Type="http://schemas.openxmlformats.org/officeDocument/2006/relationships/notesMaster" Target="/ppt/notesMasters/notesMaster1.xml" Id="Rfd73607738fc48af" /></Relationships>
</file>

<file path=ppt/notesSlides/_rels/notesSlide9.xml.rels>&#65279;<?xml version="1.0" encoding="utf-8"?><Relationships xmlns="http://schemas.openxmlformats.org/package/2006/relationships"><Relationship Type="http://schemas.openxmlformats.org/officeDocument/2006/relationships/slide" Target="/ppt/slides/slide9.xml" Id="R92dae29337fe45ca" /><Relationship Type="http://schemas.openxmlformats.org/officeDocument/2006/relationships/notesMaster" Target="/ppt/notesMasters/notesMaster1.xml" Id="R44e8176e1be24d0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ba92f7df3784e5e" /><Relationship Type="http://schemas.openxmlformats.org/officeDocument/2006/relationships/notesMaster" Target="/ppt/notesMasters/notesMaster1.xml" Id="R934c6ac994a34cc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d12c2e9940b4da3" /><Relationship Type="http://schemas.openxmlformats.org/officeDocument/2006/relationships/notesMaster" Target="/ppt/notesMasters/notesMaster1.xml" Id="R365695bf43b04ba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901fc7a4a494bab" /><Relationship Type="http://schemas.openxmlformats.org/officeDocument/2006/relationships/notesMaster" Target="/ppt/notesMasters/notesMaster1.xml" Id="R8b308fc6f3834d9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9e7bc51a9f34192" /><Relationship Type="http://schemas.openxmlformats.org/officeDocument/2006/relationships/notesMaster" Target="/ppt/notesMasters/notesMaster1.xml" Id="R654928bc295641a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06eafa530f243bf" /><Relationship Type="http://schemas.openxmlformats.org/officeDocument/2006/relationships/notesMaster" Target="/ppt/notesMasters/notesMaster1.xml" Id="R3a6dc74beee9437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31a1d6e80404f52" /><Relationship Type="http://schemas.openxmlformats.org/officeDocument/2006/relationships/notesMaster" Target="/ppt/notesMasters/notesMaster1.xml" Id="R0e311d980e354ca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c6bd74279004a56" /><Relationship Type="http://schemas.openxmlformats.org/officeDocument/2006/relationships/notesMaster" Target="/ppt/notesMasters/notesMaster1.xml" Id="Rb4d636657679438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323f776d4bf4a17" /><Relationship Type="http://schemas.openxmlformats.org/officeDocument/2006/relationships/notesMaster" Target="/ppt/notesMasters/notesMaster1.xml" Id="R7de0761aa44a4c2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96bbe638a844b0a" /><Relationship Type="http://schemas.openxmlformats.org/officeDocument/2006/relationships/notesMaster" Target="/ppt/notesMasters/notesMaster1.xml" Id="R84fd1f5daecd41b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7031070f55c4ff8" /><Relationship Type="http://schemas.openxmlformats.org/officeDocument/2006/relationships/notesMaster" Target="/ppt/notesMasters/notesMaster1.xml" Id="Rdd66a3895e89435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1bc75c6e12f4ad7" /><Relationship Type="http://schemas.openxmlformats.org/officeDocument/2006/relationships/notesMaster" Target="/ppt/notesMasters/notesMaster1.xml" Id="R18652f5d502c452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d6c31707bf848fb" /><Relationship Type="http://schemas.openxmlformats.org/officeDocument/2006/relationships/notesMaster" Target="/ppt/notesMasters/notesMaster1.xml" Id="Ra7171157dc8d436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b4bfa2f09854df6" /><Relationship Type="http://schemas.openxmlformats.org/officeDocument/2006/relationships/notesMaster" Target="/ppt/notesMasters/notesMaster1.xml" Id="Rc2310d14d090495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0a1d628a3234163" /><Relationship Type="http://schemas.openxmlformats.org/officeDocument/2006/relationships/notesMaster" Target="/ppt/notesMasters/notesMaster1.xml" Id="Ra7eff477b0b649f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739d73f5e9a4d54" /><Relationship Type="http://schemas.openxmlformats.org/officeDocument/2006/relationships/notesMaster" Target="/ppt/notesMasters/notesMaster1.xml" Id="R4c75a22af4b94a7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ade033920cb49d7" /><Relationship Type="http://schemas.openxmlformats.org/officeDocument/2006/relationships/notesMaster" Target="/ppt/notesMasters/notesMaster1.xml" Id="R2c01d8bad5bc4be2"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f515f56f07b74ae5" /><Relationship Type="http://schemas.openxmlformats.org/officeDocument/2006/relationships/notesMaster" Target="/ppt/notesMasters/notesMaster1.xml" Id="R5469d42964ff4e23"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611370114f494b90" /><Relationship Type="http://schemas.openxmlformats.org/officeDocument/2006/relationships/notesMaster" Target="/ppt/notesMasters/notesMaster1.xml" Id="R9e94b3bb837d408b"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6ac4d3f2dbd14805" /><Relationship Type="http://schemas.openxmlformats.org/officeDocument/2006/relationships/notesMaster" Target="/ppt/notesMasters/notesMaster1.xml" Id="R65b273d6a9614a65"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5a795e3fb0a412e" /><Relationship Type="http://schemas.openxmlformats.org/officeDocument/2006/relationships/notesMaster" Target="/ppt/notesMasters/notesMaster1.xml" Id="R6d076311b7d84386"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db2ab668e82b4011" /><Relationship Type="http://schemas.openxmlformats.org/officeDocument/2006/relationships/notesMaster" Target="/ppt/notesMasters/notesMaster1.xml" Id="R7386c764a6a64ac7"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d0b0ba0fdb294b0b" /><Relationship Type="http://schemas.openxmlformats.org/officeDocument/2006/relationships/notesMaster" Target="/ppt/notesMasters/notesMaster1.xml" Id="R036ea245d3594bd7"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d6962dae6c2a440b" /><Relationship Type="http://schemas.openxmlformats.org/officeDocument/2006/relationships/notesMaster" Target="/ppt/notesMasters/notesMaster1.xml" Id="R5ea39ea0e9ca48b0"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0a178f2743e54680" /><Relationship Type="http://schemas.openxmlformats.org/officeDocument/2006/relationships/notesMaster" Target="/ppt/notesMasters/notesMaster1.xml" Id="Rf1d7a7a86e454e2b"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9d5251b9fb7b48de" /><Relationship Type="http://schemas.openxmlformats.org/officeDocument/2006/relationships/notesMaster" Target="/ppt/notesMasters/notesMaster1.xml" Id="R6918e60a0f864e26"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113cdf66dd134c63" /><Relationship Type="http://schemas.openxmlformats.org/officeDocument/2006/relationships/notesMaster" Target="/ppt/notesMasters/notesMaster1.xml" Id="R24d7492b47be489c"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d41be472e28c4711" /><Relationship Type="http://schemas.openxmlformats.org/officeDocument/2006/relationships/notesMaster" Target="/ppt/notesMasters/notesMaster1.xml" Id="R8762daea44534442"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935f3d71a5794fd0" /><Relationship Type="http://schemas.openxmlformats.org/officeDocument/2006/relationships/notesMaster" Target="/ppt/notesMasters/notesMaster1.xml" Id="R60bb04d9254040dd"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cc4e24b3f26a4894" /><Relationship Type="http://schemas.openxmlformats.org/officeDocument/2006/relationships/notesMaster" Target="/ppt/notesMasters/notesMaster1.xml" Id="Rd5642943dcb24034"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f5d22be4d98c4607" /><Relationship Type="http://schemas.openxmlformats.org/officeDocument/2006/relationships/notesMaster" Target="/ppt/notesMasters/notesMaster1.xml" Id="R09c7ad24390c4819"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09ebbab7046943e7" /><Relationship Type="http://schemas.openxmlformats.org/officeDocument/2006/relationships/notesMaster" Target="/ppt/notesMasters/notesMaster1.xml" Id="Re1cd8228be2f4ab4"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6746710330934017" /><Relationship Type="http://schemas.openxmlformats.org/officeDocument/2006/relationships/notesMaster" Target="/ppt/notesMasters/notesMaster1.xml" Id="R44ff311f929d47ee"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5c22129101fd404d" /><Relationship Type="http://schemas.openxmlformats.org/officeDocument/2006/relationships/notesMaster" Target="/ppt/notesMasters/notesMaster1.xml" Id="R3ad7b2831dee483e"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8d7f0bb623764d31" /><Relationship Type="http://schemas.openxmlformats.org/officeDocument/2006/relationships/notesMaster" Target="/ppt/notesMasters/notesMaster1.xml" Id="Ra671915737f848b3"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4226d06f473144d1" /><Relationship Type="http://schemas.openxmlformats.org/officeDocument/2006/relationships/notesMaster" Target="/ppt/notesMasters/notesMaster1.xml" Id="R5dd9313ee95143e0"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2843dc4554244efe" /><Relationship Type="http://schemas.openxmlformats.org/officeDocument/2006/relationships/notesMaster" Target="/ppt/notesMasters/notesMaster1.xml" Id="R9c432282090c46cc"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a70101c5c7ae46a6" /><Relationship Type="http://schemas.openxmlformats.org/officeDocument/2006/relationships/notesMaster" Target="/ppt/notesMasters/notesMaster1.xml" Id="R66249fe895b540a2"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210a5f8ce09440a1" /><Relationship Type="http://schemas.openxmlformats.org/officeDocument/2006/relationships/notesMaster" Target="/ppt/notesMasters/notesMaster1.xml" Id="R7a7de904f04b4b78"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333a2672fdbf4996" /><Relationship Type="http://schemas.openxmlformats.org/officeDocument/2006/relationships/notesMaster" Target="/ppt/notesMasters/notesMaster1.xml" Id="R33ec77327a58473f"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a9dcf231fc3f42f0" /><Relationship Type="http://schemas.openxmlformats.org/officeDocument/2006/relationships/notesMaster" Target="/ppt/notesMasters/notesMaster1.xml" Id="R1be4ce8ba37542a3"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d7a06581803a4dcd" /><Relationship Type="http://schemas.openxmlformats.org/officeDocument/2006/relationships/notesMaster" Target="/ppt/notesMasters/notesMaster1.xml" Id="Ra3d2f9d477ed4117"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d63523e76cec44ef" /><Relationship Type="http://schemas.openxmlformats.org/officeDocument/2006/relationships/notesMaster" Target="/ppt/notesMasters/notesMaster1.xml" Id="Rac30553dbb02405d"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e1343f95c49947d6" /><Relationship Type="http://schemas.openxmlformats.org/officeDocument/2006/relationships/notesMaster" Target="/ppt/notesMasters/notesMaster1.xml" Id="R249b4d6747a3427f"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1441b28cdfcf44ed" /><Relationship Type="http://schemas.openxmlformats.org/officeDocument/2006/relationships/notesMaster" Target="/ppt/notesMasters/notesMaster1.xml" Id="Rf1aa74525b7d48af"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f153063c6f084bb9" /><Relationship Type="http://schemas.openxmlformats.org/officeDocument/2006/relationships/notesMaster" Target="/ppt/notesMasters/notesMaster1.xml" Id="R1658162bc1924786"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d3b5cf0456c241d1" /><Relationship Type="http://schemas.openxmlformats.org/officeDocument/2006/relationships/notesMaster" Target="/ppt/notesMasters/notesMaster1.xml" Id="Rc9da45648a674d9f"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e5139afa27ed4987" /><Relationship Type="http://schemas.openxmlformats.org/officeDocument/2006/relationships/notesMaster" Target="/ppt/notesMasters/notesMaster1.xml" Id="R0f020678baf641d0"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51e63be6ee3d4cbf" /><Relationship Type="http://schemas.openxmlformats.org/officeDocument/2006/relationships/notesMaster" Target="/ppt/notesMasters/notesMaster1.xml" Id="Refe039b65b434e11"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9f944510ee5b4f31" /><Relationship Type="http://schemas.openxmlformats.org/officeDocument/2006/relationships/notesMaster" Target="/ppt/notesMasters/notesMaster1.xml" Id="Refedc74757744e1d"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44eb54aa7c814e45" /><Relationship Type="http://schemas.openxmlformats.org/officeDocument/2006/relationships/notesMaster" Target="/ppt/notesMasters/notesMaster1.xml" Id="R44f5ad252dcc4006"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21bdf504e2344aa2" /><Relationship Type="http://schemas.openxmlformats.org/officeDocument/2006/relationships/notesMaster" Target="/ppt/notesMasters/notesMaster1.xml" Id="Ra63172ae06144ff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이력 기반</a:t>
            </a:r>
          </a:p>
          <a:p xmlns:a="http://schemas.openxmlformats.org/drawingml/2006/main">
            <a:r>
              <a:t>가정의학과 의사 → 카카오헬스케어 의료 AI 업무 → 중국 경험 → 테니스와 학습이라는 인간적인 면으로 마무리한다.</a:t>
            </a:r>
          </a:p>
          <a:p xmlns:a="http://schemas.openxmlformats.org/drawingml/2006/main">
            <a:r>
              <a:t/>
            </a:r>
          </a:p>
          <a:p xmlns:a="http://schemas.openxmlformats.org/drawingml/2006/main">
            <a:r>
              <a:t>변형 질문</a:t>
            </a:r>
          </a:p>
          <a:p xmlns:a="http://schemas.openxmlformats.org/drawingml/2006/main">
            <a:r>
              <a:t>你会怎么介绍自己的经历？</a:t>
            </a:r>
          </a:p>
          <a:p xmlns:a="http://schemas.openxmlformats.org/drawingml/2006/main">
            <a:r>
              <a:t>nǐ huì zěn me jiè shào zì jǐ de jīng lì？</a:t>
            </a:r>
          </a:p>
          <a:p xmlns:a="http://schemas.openxmlformats.org/drawingml/2006/main">
            <a:r>
              <a:t/>
            </a:r>
          </a:p>
          <a:p xmlns:a="http://schemas.openxmlformats.org/drawingml/2006/main">
            <a:r>
              <a:t>你觉得我应该了解你的哪些方面？</a:t>
            </a:r>
          </a:p>
          <a:p xmlns:a="http://schemas.openxmlformats.org/drawingml/2006/main">
            <a:r>
              <a:t>nǐ jué de wǒ yīng gāi liǎo jiě nǐ de nǎ xiē fāng miàn？</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이력 기반</a:t>
            </a:r>
          </a:p>
          <a:p xmlns:a="http://schemas.openxmlformats.org/drawingml/2006/main">
            <a:r>
              <a:t>Clinical Intelligence Lead 역할을 먼저 쉽게 풀어 말한다. 외래 직전 의사가 필요한 정보라는 구체 예시를 든다.</a:t>
            </a:r>
          </a:p>
          <a:p xmlns:a="http://schemas.openxmlformats.org/drawingml/2006/main">
            <a:r>
              <a:t/>
            </a:r>
          </a:p>
          <a:p xmlns:a="http://schemas.openxmlformats.org/drawingml/2006/main">
            <a:r>
              <a:t>변형 질문</a:t>
            </a:r>
          </a:p>
          <a:p xmlns:a="http://schemas.openxmlformats.org/drawingml/2006/main">
            <a:r>
              <a:t>你工作中最重要的部分是什么？</a:t>
            </a:r>
          </a:p>
          <a:p xmlns:a="http://schemas.openxmlformats.org/drawingml/2006/main">
            <a:r>
              <a:t>nǐ gōng zuò zhōng zuì zhòng yào de bù fèn shì shén me？</a:t>
            </a:r>
          </a:p>
          <a:p xmlns:a="http://schemas.openxmlformats.org/drawingml/2006/main">
            <a:r>
              <a:t/>
            </a:r>
          </a:p>
          <a:p xmlns:a="http://schemas.openxmlformats.org/drawingml/2006/main">
            <a:r>
              <a:t>你平时和哪些人一起工作？</a:t>
            </a:r>
          </a:p>
          <a:p xmlns:a="http://schemas.openxmlformats.org/drawingml/2006/main">
            <a:r>
              <a:t>nǐ píng shí hé nǎ xiē rén yì qǐ gōng zuò？</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일상 초안</a:t>
            </a:r>
          </a:p>
          <a:p xmlns:a="http://schemas.openxmlformats.org/drawingml/2006/main">
            <a:r>
              <a:t>일정과 뉴스 확인 → 팀 회의 → 저녁 운동이나 가족 시간. 매일 완벽히 지킨다는 표현은 피한다.</a:t>
            </a:r>
          </a:p>
          <a:p xmlns:a="http://schemas.openxmlformats.org/drawingml/2006/main">
            <a:r>
              <a:t/>
            </a:r>
          </a:p>
          <a:p xmlns:a="http://schemas.openxmlformats.org/drawingml/2006/main">
            <a:r>
              <a:t>변형 질문</a:t>
            </a:r>
          </a:p>
          <a:p xmlns:a="http://schemas.openxmlformats.org/drawingml/2006/main">
            <a:r>
              <a:t>你一天中什么时候最忙？</a:t>
            </a:r>
          </a:p>
          <a:p xmlns:a="http://schemas.openxmlformats.org/drawingml/2006/main">
            <a:r>
              <a:t>nǐ yī tiān zhōng shén me shí hou zuì máng？</a:t>
            </a:r>
          </a:p>
          <a:p xmlns:a="http://schemas.openxmlformats.org/drawingml/2006/main">
            <a:r>
              <a:t/>
            </a:r>
          </a:p>
          <a:p xmlns:a="http://schemas.openxmlformats.org/drawingml/2006/main">
            <a:r>
              <a:t>下班以后你怎么放松？</a:t>
            </a:r>
          </a:p>
          <a:p xmlns:a="http://schemas.openxmlformats.org/drawingml/2006/main">
            <a:r>
              <a:t>xià bān yǐ hòu nǐ zěn me fàng sōng？</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진행 업무 기반</a:t>
            </a:r>
          </a:p>
          <a:p xmlns:a="http://schemas.openxmlformats.org/drawingml/2006/main">
            <a:r>
              <a:t>외래 대화를 기록 초안으로 만드는 프로젝트. 개발 목표와 검증 과정을 말하고, 완료 성과나 정확도 숫자는 만들어 넣지 않는다.</a:t>
            </a:r>
          </a:p>
          <a:p xmlns:a="http://schemas.openxmlformats.org/drawingml/2006/main">
            <a:r>
              <a:t/>
            </a:r>
          </a:p>
          <a:p xmlns:a="http://schemas.openxmlformats.org/drawingml/2006/main">
            <a:r>
              <a:t>변형 질문</a:t>
            </a:r>
          </a:p>
          <a:p xmlns:a="http://schemas.openxmlformats.org/drawingml/2006/main">
            <a:r>
              <a:t>这个项目想解决什么问题？</a:t>
            </a:r>
          </a:p>
          <a:p xmlns:a="http://schemas.openxmlformats.org/drawingml/2006/main">
            <a:r>
              <a:t>zhè ge xiàng mù xiǎng jiě jué shén me wèn tí？</a:t>
            </a:r>
          </a:p>
          <a:p xmlns:a="http://schemas.openxmlformats.org/drawingml/2006/main">
            <a:r>
              <a:t/>
            </a:r>
          </a:p>
          <a:p xmlns:a="http://schemas.openxmlformats.org/drawingml/2006/main">
            <a:r>
              <a:t>你从这个项目中学到了什么？</a:t>
            </a:r>
          </a:p>
          <a:p xmlns:a="http://schemas.openxmlformats.org/drawingml/2006/main">
            <a:r>
              <a:t>nǐ cóng zhè ge xiàng mù zhōng xué dào le shén me？</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업무 기반 재구성</a:t>
            </a:r>
          </a:p>
          <a:p xmlns:a="http://schemas.openxmlformats.org/drawingml/2006/main">
            <a:r>
              <a:t>환자 요약 화면을 두고 의견 불일치 → 가상의 재진 환자 시나리오로 구체화 → 첫 화면과 상세 화면 구분. 회의 사건은 연습용이다.</a:t>
            </a:r>
          </a:p>
          <a:p xmlns:a="http://schemas.openxmlformats.org/drawingml/2006/main">
            <a:r>
              <a:t/>
            </a:r>
          </a:p>
          <a:p xmlns:a="http://schemas.openxmlformats.org/drawingml/2006/main">
            <a:r>
              <a:t>변형 질문</a:t>
            </a:r>
          </a:p>
          <a:p xmlns:a="http://schemas.openxmlformats.org/drawingml/2006/main">
            <a:r>
              <a:t>请描述一次比较困难的同事沟通。</a:t>
            </a:r>
          </a:p>
          <a:p xmlns:a="http://schemas.openxmlformats.org/drawingml/2006/main">
            <a:r>
              <a:t>qǐng miáo shù yī cì bǐ jiào kùn nán de tóng shì gōu tōng。</a:t>
            </a:r>
          </a:p>
          <a:p xmlns:a="http://schemas.openxmlformats.org/drawingml/2006/main">
            <a:r>
              <a:t/>
            </a:r>
          </a:p>
          <a:p xmlns:a="http://schemas.openxmlformats.org/drawingml/2006/main">
            <a:r>
              <a:t>你是怎么让团队对方案达成一致的？</a:t>
            </a:r>
          </a:p>
          <a:p xmlns:a="http://schemas.openxmlformats.org/drawingml/2006/main">
            <a:r>
              <a:t>nǐ shì zěn me ràng tuán duì duì fāng àn dá chéng yí zhì de？</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경력 기반 의견</a:t>
            </a:r>
          </a:p>
          <a:p xmlns:a="http://schemas.openxmlformats.org/drawingml/2006/main">
            <a:r>
              <a:t>병원에서 얻는 한 시점 정보와 생활 속 연속 데이터를 비교한다. CGM을 쉽게 설명하고 환자에게 의미 있는 해석을 강조한다.</a:t>
            </a:r>
          </a:p>
          <a:p xmlns:a="http://schemas.openxmlformats.org/drawingml/2006/main">
            <a:r>
              <a:t/>
            </a:r>
          </a:p>
          <a:p xmlns:a="http://schemas.openxmlformats.org/drawingml/2006/main">
            <a:r>
              <a:t>변형 질문</a:t>
            </a:r>
          </a:p>
          <a:p xmlns:a="http://schemas.openxmlformats.org/drawingml/2006/main">
            <a:r>
              <a:t>请比较过去和现在的医疗。</a:t>
            </a:r>
          </a:p>
          <a:p xmlns:a="http://schemas.openxmlformats.org/drawingml/2006/main">
            <a:r>
              <a:t>qǐng bǐ jiào guò qù hé xiàn zài de yī liáo。</a:t>
            </a:r>
          </a:p>
          <a:p xmlns:a="http://schemas.openxmlformats.org/drawingml/2006/main">
            <a:r>
              <a:t/>
            </a:r>
          </a:p>
          <a:p xmlns:a="http://schemas.openxmlformats.org/drawingml/2006/main">
            <a:r>
              <a:t>什么变化对你的工作影响最大？</a:t>
            </a:r>
          </a:p>
          <a:p xmlns:a="http://schemas.openxmlformats.org/drawingml/2006/main">
            <a:r>
              <a:t>shén me biàn huà duì nǐ de gōng zuò yǐng xiǎng zuì dà？</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이력 기반</a:t>
            </a:r>
          </a:p>
          <a:p xmlns:a="http://schemas.openxmlformats.org/drawingml/2006/main">
            <a:r>
              <a:t>상하이 쑤저우 우시와 연결된 생활과 업무 → 낯선 환경 → 언어와 조직 이해 → 한국 복귀 후에도 이어지는 시야.</a:t>
            </a:r>
          </a:p>
          <a:p xmlns:a="http://schemas.openxmlformats.org/drawingml/2006/main">
            <a:r>
              <a:t/>
            </a:r>
          </a:p>
          <a:p xmlns:a="http://schemas.openxmlformats.org/drawingml/2006/main">
            <a:r>
              <a:t>변형 질문</a:t>
            </a:r>
          </a:p>
          <a:p xmlns:a="http://schemas.openxmlformats.org/drawingml/2006/main">
            <a:r>
              <a:t>在国外生活让你学到了什么？</a:t>
            </a:r>
          </a:p>
          <a:p xmlns:a="http://schemas.openxmlformats.org/drawingml/2006/main">
            <a:r>
              <a:t>zài guó wài shēng huó ràng nǐ xué dào le shén me？</a:t>
            </a:r>
          </a:p>
          <a:p xmlns:a="http://schemas.openxmlformats.org/drawingml/2006/main">
            <a:r>
              <a:t/>
            </a:r>
          </a:p>
          <a:p xmlns:a="http://schemas.openxmlformats.org/drawingml/2006/main">
            <a:r>
              <a:t>在中国的经历怎么改变了你？</a:t>
            </a:r>
          </a:p>
          <a:p xmlns:a="http://schemas.openxmlformats.org/drawingml/2006/main">
            <a:r>
              <a:t>zài zhōng guó de jīng lì zěn me gǎi biàn le nǐ？</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생활 기반 연습 상황</a:t>
            </a:r>
          </a:p>
          <a:p xmlns:a="http://schemas.openxmlformats.org/drawingml/2006/main">
            <a:r>
              <a:t>휴대전화 결제 등록이라는 구체적 장면. 중국 거주는 사실이며 등록 실패와 동료 도움은 연습용 사건이다.</a:t>
            </a:r>
          </a:p>
          <a:p xmlns:a="http://schemas.openxmlformats.org/drawingml/2006/main">
            <a:r>
              <a:t/>
            </a:r>
          </a:p>
          <a:p xmlns:a="http://schemas.openxmlformats.org/drawingml/2006/main">
            <a:r>
              <a:t>변형 질문</a:t>
            </a:r>
          </a:p>
          <a:p xmlns:a="http://schemas.openxmlformats.org/drawingml/2006/main">
            <a:r>
              <a:t>在中国，什么事情比较难适应？</a:t>
            </a:r>
          </a:p>
          <a:p xmlns:a="http://schemas.openxmlformats.org/drawingml/2006/main">
            <a:r>
              <a:t>zài zhōng guó， shén me shì qing bǐ jiào nán shì yìng？</a:t>
            </a:r>
          </a:p>
          <a:p xmlns:a="http://schemas.openxmlformats.org/drawingml/2006/main">
            <a:r>
              <a:t/>
            </a:r>
          </a:p>
          <a:p xmlns:a="http://schemas.openxmlformats.org/drawingml/2006/main">
            <a:r>
              <a:t>请说说别人帮助你适应新生活的一次经历。</a:t>
            </a:r>
          </a:p>
          <a:p xmlns:a="http://schemas.openxmlformats.org/drawingml/2006/main">
            <a:r>
              <a:t>qǐng shuō shuō bié rén bāng zhù nǐ shì yìng xīn shēng huó de yī cì jīng lì。</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경험 기반 의견 초안</a:t>
            </a:r>
          </a:p>
          <a:p xmlns:a="http://schemas.openxmlformats.org/drawingml/2006/main">
            <a:r>
              <a:t>국가 전체를 단정하지 않고 내가 함께 일한 일부 팀으로 범위를 제한한다. 속도와 검증의 균형을 예시로 설명한다.</a:t>
            </a:r>
          </a:p>
          <a:p xmlns:a="http://schemas.openxmlformats.org/drawingml/2006/main">
            <a:r>
              <a:t/>
            </a:r>
          </a:p>
          <a:p xmlns:a="http://schemas.openxmlformats.org/drawingml/2006/main">
            <a:r>
              <a:t>변형 질문</a:t>
            </a:r>
          </a:p>
          <a:p xmlns:a="http://schemas.openxmlformats.org/drawingml/2006/main">
            <a:r>
              <a:t>大家推进项目的方式有什么不同？</a:t>
            </a:r>
          </a:p>
          <a:p xmlns:a="http://schemas.openxmlformats.org/drawingml/2006/main">
            <a:r>
              <a:t>dà jiā tuī jìn xiàng mù dì fāng shì yǒu shén me bù tóng？</a:t>
            </a:r>
          </a:p>
          <a:p xmlns:a="http://schemas.openxmlformats.org/drawingml/2006/main">
            <a:r>
              <a:t/>
            </a:r>
          </a:p>
          <a:p xmlns:a="http://schemas.openxmlformats.org/drawingml/2006/main">
            <a:r>
              <a:t>你希望保留哪种工作方式？</a:t>
            </a:r>
          </a:p>
          <a:p xmlns:a="http://schemas.openxmlformats.org/drawingml/2006/main">
            <a:r>
              <a:t>nǐ xī wàng bǎo liú nǎ zhǒng gōng zuò fāng shì？</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언어 경험 기반 재구성</a:t>
            </a:r>
          </a:p>
          <a:p xmlns:a="http://schemas.openxmlformats.org/drawingml/2006/main">
            <a:r>
              <a:t>구체적인 납기 확인 장면을 연습한다. 확정되지 않은 실제 과거 사건으로 오인하지 않도록 구분한다.</a:t>
            </a:r>
          </a:p>
          <a:p xmlns:a="http://schemas.openxmlformats.org/drawingml/2006/main">
            <a:r>
              <a:t/>
            </a:r>
          </a:p>
          <a:p xmlns:a="http://schemas.openxmlformats.org/drawingml/2006/main">
            <a:r>
              <a:t>변형 질문</a:t>
            </a:r>
          </a:p>
          <a:p xmlns:a="http://schemas.openxmlformats.org/drawingml/2006/main">
            <a:r>
              <a:t>你什么时候需要确认对方的意思？</a:t>
            </a:r>
          </a:p>
          <a:p xmlns:a="http://schemas.openxmlformats.org/drawingml/2006/main">
            <a:r>
              <a:t>nǐ shén me shí hou xū yào què rèn duì fāng de yì si？</a:t>
            </a:r>
          </a:p>
          <a:p xmlns:a="http://schemas.openxmlformats.org/drawingml/2006/main">
            <a:r>
              <a:t/>
            </a:r>
          </a:p>
          <a:p xmlns:a="http://schemas.openxmlformats.org/drawingml/2006/main">
            <a:r>
              <a:t>听不明白的时候，你会怎么做？</a:t>
            </a:r>
          </a:p>
          <a:p xmlns:a="http://schemas.openxmlformats.org/drawingml/2006/main">
            <a:r>
              <a:t>tīng bù míng bai de shí hou， nǐ huì zěn me zuò？</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이력 기반</a:t>
            </a:r>
          </a:p>
          <a:p xmlns:a="http://schemas.openxmlformats.org/drawingml/2006/main">
            <a:r>
              <a:t>우시에서 국제의료센터를 이끈 경력에 집중한다. 확인되지 않은 관광 명소 방문이나 거주 주소는 넣지 않는다.</a:t>
            </a:r>
          </a:p>
          <a:p xmlns:a="http://schemas.openxmlformats.org/drawingml/2006/main">
            <a:r>
              <a:t/>
            </a:r>
          </a:p>
          <a:p xmlns:a="http://schemas.openxmlformats.org/drawingml/2006/main">
            <a:r>
              <a:t>변형 질문</a:t>
            </a:r>
          </a:p>
          <a:p xmlns:a="http://schemas.openxmlformats.org/drawingml/2006/main">
            <a:r>
              <a:t>你想再去以前生活过的城市吗？</a:t>
            </a:r>
          </a:p>
          <a:p xmlns:a="http://schemas.openxmlformats.org/drawingml/2006/main">
            <a:r>
              <a:t>nǐ xiǎng zài qù yǐ qián shēng huó guò de chéng shì ma？</a:t>
            </a:r>
          </a:p>
          <a:p xmlns:a="http://schemas.openxmlformats.org/drawingml/2006/main">
            <a:r>
              <a:t/>
            </a:r>
          </a:p>
          <a:p xmlns:a="http://schemas.openxmlformats.org/drawingml/2006/main">
            <a:r>
              <a:t>无锡对你有什么特别的意义？</a:t>
            </a:r>
          </a:p>
          <a:p xmlns:a="http://schemas.openxmlformats.org/drawingml/2006/main">
            <a:r>
              <a:t>wú xī duì nǐ yǒu shén me tè bié de yì yì？</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확인된 학습 목표</a:t>
            </a:r>
          </a:p>
          <a:p xmlns:a="http://schemas.openxmlformats.org/drawingml/2006/main">
            <a:r>
              <a:t>같은 개인 이야기를 두 언어로 준비한다. 실제 발음과 즉흥성을 기르기 위해 키워드 재구성 및 녹음은 앞으로의 학습법으로 설명한다.</a:t>
            </a:r>
          </a:p>
          <a:p xmlns:a="http://schemas.openxmlformats.org/drawingml/2006/main">
            <a:r>
              <a:t/>
            </a:r>
          </a:p>
          <a:p xmlns:a="http://schemas.openxmlformats.org/drawingml/2006/main">
            <a:r>
              <a:t>변형 질문</a:t>
            </a:r>
          </a:p>
          <a:p xmlns:a="http://schemas.openxmlformats.org/drawingml/2006/main">
            <a:r>
              <a:t>你为什么想保持中文能力？</a:t>
            </a:r>
          </a:p>
          <a:p xmlns:a="http://schemas.openxmlformats.org/drawingml/2006/main">
            <a:r>
              <a:t>nǐ wèi shén me xiǎng bǎo chí zhōng wén néng lì？</a:t>
            </a:r>
          </a:p>
          <a:p xmlns:a="http://schemas.openxmlformats.org/drawingml/2006/main">
            <a:r>
              <a:t/>
            </a:r>
          </a:p>
          <a:p xmlns:a="http://schemas.openxmlformats.org/drawingml/2006/main">
            <a:r>
              <a:t>工作忙的时候，怎么安排外语学习？</a:t>
            </a:r>
          </a:p>
          <a:p xmlns:a="http://schemas.openxmlformats.org/drawingml/2006/main">
            <a:r>
              <a:t>gōng zuò máng de shí hou， zěn me ān pái wài yǔ xué xí？</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확인된 합격과 향후 계획</a:t>
            </a:r>
          </a:p>
          <a:p xmlns:a="http://schemas.openxmlformats.org/drawingml/2006/main">
            <a:r>
              <a:t>KAIST 합격과 2027년 등록 예정을 구분한다. 재직을 유지하며 임상 문제를 연구로 연결하려는 동기를 설명한다.</a:t>
            </a:r>
          </a:p>
          <a:p xmlns:a="http://schemas.openxmlformats.org/drawingml/2006/main">
            <a:r>
              <a:t/>
            </a:r>
          </a:p>
          <a:p xmlns:a="http://schemas.openxmlformats.org/drawingml/2006/main">
            <a:r>
              <a:t>변형 질문</a:t>
            </a:r>
          </a:p>
          <a:p xmlns:a="http://schemas.openxmlformats.org/drawingml/2006/main">
            <a:r>
              <a:t>你为什么想重新回到学校学习？</a:t>
            </a:r>
          </a:p>
          <a:p xmlns:a="http://schemas.openxmlformats.org/drawingml/2006/main">
            <a:r>
              <a:t>nǐ wèi shén me xiǎng chóng xīn huí dào xué xiào xué xí？</a:t>
            </a:r>
          </a:p>
          <a:p xmlns:a="http://schemas.openxmlformats.org/drawingml/2006/main">
            <a:r>
              <a:t/>
            </a:r>
          </a:p>
          <a:p xmlns:a="http://schemas.openxmlformats.org/drawingml/2006/main">
            <a:r>
              <a:t>你打算怎样兼顾学习和工作？</a:t>
            </a:r>
          </a:p>
          <a:p xmlns:a="http://schemas.openxmlformats.org/drawingml/2006/main">
            <a:r>
              <a:t>nǐ dǎ suàn zěn yàng jiān gù xué xí hé gōng zuò？</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확인된 관심과 학습 계획</a:t>
            </a:r>
          </a:p>
          <a:p xmlns:a="http://schemas.openxmlformats.org/drawingml/2006/main">
            <a:r>
              <a:t>의사 임원이지만 코딩은 초보. 표 데이터 읽기와 투자분석을 목표로 작은 문제부터 접근한다. 완성된 프로그램은 주장하지 않는다.</a:t>
            </a:r>
          </a:p>
          <a:p xmlns:a="http://schemas.openxmlformats.org/drawingml/2006/main">
            <a:r>
              <a:t/>
            </a:r>
          </a:p>
          <a:p xmlns:a="http://schemas.openxmlformats.org/drawingml/2006/main">
            <a:r>
              <a:t>변형 질문</a:t>
            </a:r>
          </a:p>
          <a:p xmlns:a="http://schemas.openxmlformats.org/drawingml/2006/main">
            <a:r>
              <a:t>你为什么对编程感兴趣？</a:t>
            </a:r>
          </a:p>
          <a:p xmlns:a="http://schemas.openxmlformats.org/drawingml/2006/main">
            <a:r>
              <a:t>nǐ wèi shén me duì biān chéng gǎn xìng qù？</a:t>
            </a:r>
          </a:p>
          <a:p xmlns:a="http://schemas.openxmlformats.org/drawingml/2006/main">
            <a:r>
              <a:t/>
            </a:r>
          </a:p>
          <a:p xmlns:a="http://schemas.openxmlformats.org/drawingml/2006/main">
            <a:r>
              <a:t>你想用Python做什么？</a:t>
            </a:r>
          </a:p>
          <a:p xmlns:a="http://schemas.openxmlformats.org/drawingml/2006/main">
            <a:r>
              <a:t>nǐ xiǎng yòng Python zuò shén me？</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확인된 관심 기반</a:t>
            </a:r>
          </a:p>
          <a:p xmlns:a="http://schemas.openxmlformats.org/drawingml/2006/main">
            <a:r>
              <a:t>돈과 산업 이해라는 솔직한 두 동기. AI 반도체 의료 관심, 확신과 근거 구분. 보유액 수익률 종목 추천은 넣지 않는다.</a:t>
            </a:r>
          </a:p>
          <a:p xmlns:a="http://schemas.openxmlformats.org/drawingml/2006/main">
            <a:r>
              <a:t/>
            </a:r>
          </a:p>
          <a:p xmlns:a="http://schemas.openxmlformats.org/drawingml/2006/main">
            <a:r>
              <a:t>변형 질문</a:t>
            </a:r>
          </a:p>
          <a:p xmlns:a="http://schemas.openxmlformats.org/drawingml/2006/main">
            <a:r>
              <a:t>你为什么对投资感兴趣？</a:t>
            </a:r>
          </a:p>
          <a:p xmlns:a="http://schemas.openxmlformats.org/drawingml/2006/main">
            <a:r>
              <a:t>nǐ wèi shén me duì tóu zī gǎn xìng qù？</a:t>
            </a:r>
          </a:p>
          <a:p xmlns:a="http://schemas.openxmlformats.org/drawingml/2006/main">
            <a:r>
              <a:t/>
            </a:r>
          </a:p>
          <a:p xmlns:a="http://schemas.openxmlformats.org/drawingml/2006/main">
            <a:r>
              <a:t>你怎么选择要研究的话题？</a:t>
            </a:r>
          </a:p>
          <a:p xmlns:a="http://schemas.openxmlformats.org/drawingml/2006/main">
            <a:r>
              <a:t>nǐ zěn me xuǎn zé yào yán jiū de huà tí？</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확인된 관심 기반</a:t>
            </a:r>
          </a:p>
          <a:p xmlns:a="http://schemas.openxmlformats.org/drawingml/2006/main">
            <a:r>
              <a:t>조선업 질문을 경제 연구 취미로 활용한다. 노후 선박 교체와 생산능력의 관계를 관찰하는 학습 과정이며 전망을 확정하지 않는다.</a:t>
            </a:r>
          </a:p>
          <a:p xmlns:a="http://schemas.openxmlformats.org/drawingml/2006/main">
            <a:r>
              <a:t/>
            </a:r>
          </a:p>
          <a:p xmlns:a="http://schemas.openxmlformats.org/drawingml/2006/main">
            <a:r>
              <a:t>변형 질문</a:t>
            </a:r>
          </a:p>
          <a:p xmlns:a="http://schemas.openxmlformats.org/drawingml/2006/main">
            <a:r>
              <a:t>一个行业的什么特点会吸引你？</a:t>
            </a:r>
          </a:p>
          <a:p xmlns:a="http://schemas.openxmlformats.org/drawingml/2006/main">
            <a:r>
              <a:t>yí gè háng yè de shén me tè diǎn huì xī yǐn nǐ？</a:t>
            </a:r>
          </a:p>
          <a:p xmlns:a="http://schemas.openxmlformats.org/drawingml/2006/main">
            <a:r>
              <a:t/>
            </a:r>
          </a:p>
          <a:p xmlns:a="http://schemas.openxmlformats.org/drawingml/2006/main">
            <a:r>
              <a:t>你怎么研究比较复杂的问题？</a:t>
            </a:r>
          </a:p>
          <a:p xmlns:a="http://schemas.openxmlformats.org/drawingml/2006/main">
            <a:r>
              <a:t>nǐ zěn me yán jiū bǐ jiào fù zá de wèn tí？</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확인된 관심 기반</a:t>
            </a:r>
          </a:p>
          <a:p xmlns:a="http://schemas.openxmlformats.org/drawingml/2006/main">
            <a:r>
              <a:t>The Lessons of History에 대한 관심은 확인되지만 완독은 확인되지 않았다. 읽고 싶은 책이라고 말한다.</a:t>
            </a:r>
          </a:p>
          <a:p xmlns:a="http://schemas.openxmlformats.org/drawingml/2006/main">
            <a:r>
              <a:t/>
            </a:r>
          </a:p>
          <a:p xmlns:a="http://schemas.openxmlformats.org/drawingml/2006/main">
            <a:r>
              <a:t>변형 질문</a:t>
            </a:r>
          </a:p>
          <a:p xmlns:a="http://schemas.openxmlformats.org/drawingml/2006/main">
            <a:r>
              <a:t>你为什么对历史感兴趣？</a:t>
            </a:r>
          </a:p>
          <a:p xmlns:a="http://schemas.openxmlformats.org/drawingml/2006/main">
            <a:r>
              <a:t>nǐ wèi shén me duì lì shǐ gǎn xìng qù？</a:t>
            </a:r>
          </a:p>
          <a:p xmlns:a="http://schemas.openxmlformats.org/drawingml/2006/main">
            <a:r>
              <a:t/>
            </a:r>
          </a:p>
          <a:p xmlns:a="http://schemas.openxmlformats.org/drawingml/2006/main">
            <a:r>
              <a:t>你怎么选择阅读材料？</a:t>
            </a:r>
          </a:p>
          <a:p xmlns:a="http://schemas.openxmlformats.org/drawingml/2006/main">
            <a:r>
              <a:t>nǐ zěn me xuǎn zé yuè dú cái liào？</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확인된 희망 기반</a:t>
            </a:r>
          </a:p>
          <a:p xmlns:a="http://schemas.openxmlformats.org/drawingml/2006/main">
            <a:r>
              <a:t>의료 AI 리더십과 박사 연구, 실제 의료진이 쓰는 서비스라는 방향. 학위 완료 시점이나 성공을 확약하지 않는다.</a:t>
            </a:r>
          </a:p>
          <a:p xmlns:a="http://schemas.openxmlformats.org/drawingml/2006/main">
            <a:r>
              <a:t/>
            </a:r>
          </a:p>
          <a:p xmlns:a="http://schemas.openxmlformats.org/drawingml/2006/main">
            <a:r>
              <a:t>변형 질문</a:t>
            </a:r>
          </a:p>
          <a:p xmlns:a="http://schemas.openxmlformats.org/drawingml/2006/main">
            <a:r>
              <a:t>未来什么事情会让你感到自豪？</a:t>
            </a:r>
          </a:p>
          <a:p xmlns:a="http://schemas.openxmlformats.org/drawingml/2006/main">
            <a:r>
              <a:t>wèi lái shén me shì qing huì ràng nǐ gǎn dào zì háo？</a:t>
            </a:r>
          </a:p>
          <a:p xmlns:a="http://schemas.openxmlformats.org/drawingml/2006/main">
            <a:r>
              <a:t/>
            </a:r>
          </a:p>
          <a:p xmlns:a="http://schemas.openxmlformats.org/drawingml/2006/main">
            <a:r>
              <a:t>你的职业可能会怎样发展？</a:t>
            </a:r>
          </a:p>
          <a:p xmlns:a="http://schemas.openxmlformats.org/drawingml/2006/main">
            <a:r>
              <a:t>nǐ de zhí yè kě néng huì zěn yàng fā zhǎn？</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확인된 취미 기반</a:t>
            </a:r>
          </a:p>
          <a:p xmlns:a="http://schemas.openxmlformats.org/drawingml/2006/main">
            <a:r>
              <a:t>2026년 여름 시작한 초보 테니스. 아직 능숙하지 않은 점, 집중하는 재미, 벽치기 장소를 찾아본 관심까지 활용한다.</a:t>
            </a:r>
          </a:p>
          <a:p xmlns:a="http://schemas.openxmlformats.org/drawingml/2006/main">
            <a:r>
              <a:t/>
            </a:r>
          </a:p>
          <a:p xmlns:a="http://schemas.openxmlformats.org/drawingml/2006/main">
            <a:r>
              <a:t>변형 질문</a:t>
            </a:r>
          </a:p>
          <a:p xmlns:a="http://schemas.openxmlformats.org/drawingml/2006/main">
            <a:r>
              <a:t>你为什么开始打网球？</a:t>
            </a:r>
          </a:p>
          <a:p xmlns:a="http://schemas.openxmlformats.org/drawingml/2006/main">
            <a:r>
              <a:t>nǐ wèi shén me kāi shǐ dǎ wǎng qiú？</a:t>
            </a:r>
          </a:p>
          <a:p xmlns:a="http://schemas.openxmlformats.org/drawingml/2006/main">
            <a:r>
              <a:t/>
            </a:r>
          </a:p>
          <a:p xmlns:a="http://schemas.openxmlformats.org/drawingml/2006/main">
            <a:r>
              <a:t>你喜欢这项运动的哪些方面？有哪些困难？</a:t>
            </a:r>
          </a:p>
          <a:p xmlns:a="http://schemas.openxmlformats.org/drawingml/2006/main">
            <a:r>
              <a:t>nǐ xǐ huan zhè xiàng yùn dòng de nǎ xiē fāng miàn？ yǒu nǎ xiē kùn nán？</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취미 기반 연습 상황</a:t>
            </a:r>
          </a:p>
          <a:p xmlns:a="http://schemas.openxmlformats.org/drawingml/2006/main">
            <a:r>
              <a:t>공을 세게 치려다 연속 실수 → 코치의 발 위치 조언 → 한 번의 안정적인 랠리. 레슨 사건은 확인되지 않은 연습 장면이다.</a:t>
            </a:r>
          </a:p>
          <a:p xmlns:a="http://schemas.openxmlformats.org/drawingml/2006/main">
            <a:r>
              <a:t/>
            </a:r>
          </a:p>
          <a:p xmlns:a="http://schemas.openxmlformats.org/drawingml/2006/main">
            <a:r>
              <a:t>변형 질문</a:t>
            </a:r>
          </a:p>
          <a:p xmlns:a="http://schemas.openxmlformats.org/drawingml/2006/main">
            <a:r>
              <a:t>请描述一次取得小进步的经历。</a:t>
            </a:r>
          </a:p>
          <a:p xmlns:a="http://schemas.openxmlformats.org/drawingml/2006/main">
            <a:r>
              <a:t>qǐng miáo shù yī cì qǔ dé xiǎo jìn bù de jīng lì。</a:t>
            </a:r>
          </a:p>
          <a:p xmlns:a="http://schemas.openxmlformats.org/drawingml/2006/main">
            <a:r>
              <a:t/>
            </a:r>
          </a:p>
          <a:p xmlns:a="http://schemas.openxmlformats.org/drawingml/2006/main">
            <a:r>
              <a:t>初学时的经历让你学到了什么？</a:t>
            </a:r>
          </a:p>
          <a:p xmlns:a="http://schemas.openxmlformats.org/drawingml/2006/main">
            <a:r>
              <a:t>chū xué shí de jīng lì ràng nǐ xué dào le shén me？</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확인된 관심 기반 일상 초안</a:t>
            </a:r>
          </a:p>
          <a:p xmlns:a="http://schemas.openxmlformats.org/drawingml/2006/main">
            <a:r>
              <a:t>운동 강도보다 회복과 지속성을 중시하는 변화. 재활과 가동성 관심은 사실이나 확정 운동 처방으로 쓰지 않는다.</a:t>
            </a:r>
          </a:p>
          <a:p xmlns:a="http://schemas.openxmlformats.org/drawingml/2006/main">
            <a:r>
              <a:t/>
            </a:r>
          </a:p>
          <a:p xmlns:a="http://schemas.openxmlformats.org/drawingml/2006/main">
            <a:r>
              <a:t>변형 질문</a:t>
            </a:r>
          </a:p>
          <a:p xmlns:a="http://schemas.openxmlformats.org/drawingml/2006/main">
            <a:r>
              <a:t>你现在的运动方式和以前不同吗？</a:t>
            </a:r>
          </a:p>
          <a:p xmlns:a="http://schemas.openxmlformats.org/drawingml/2006/main">
            <a:r>
              <a:t>nǐ xiàn zài de yùn dòng fāng shì hé yǐ qián bù tóng ma？</a:t>
            </a:r>
          </a:p>
          <a:p xmlns:a="http://schemas.openxmlformats.org/drawingml/2006/main">
            <a:r>
              <a:t/>
            </a:r>
          </a:p>
          <a:p xmlns:a="http://schemas.openxmlformats.org/drawingml/2006/main">
            <a:r>
              <a:t>选择运动时，你最看重什么？</a:t>
            </a:r>
          </a:p>
          <a:p xmlns:a="http://schemas.openxmlformats.org/drawingml/2006/main">
            <a:r>
              <a:t>xuǎn zé yùn dòng shí， nǐ zuì kàn zhòng shén me？</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확인 경험 기반 개인화 초안</a:t>
            </a:r>
          </a:p>
          <a:p xmlns:a="http://schemas.openxmlformats.org/drawingml/2006/main">
            <a:r>
              <a:t>오른쪽 무릎 불안정감과 움직임 고민은 확인. 치료 성공이나 완치 주장은 하지 않고 운동 관점을 바꾼 점을 말한다.</a:t>
            </a:r>
          </a:p>
          <a:p xmlns:a="http://schemas.openxmlformats.org/drawingml/2006/main">
            <a:r>
              <a:t/>
            </a:r>
          </a:p>
          <a:p xmlns:a="http://schemas.openxmlformats.org/drawingml/2006/main">
            <a:r>
              <a:t>변형 질문</a:t>
            </a:r>
          </a:p>
          <a:p xmlns:a="http://schemas.openxmlformats.org/drawingml/2006/main">
            <a:r>
              <a:t>你有没有因为身体不舒服而调整计划？</a:t>
            </a:r>
          </a:p>
          <a:p xmlns:a="http://schemas.openxmlformats.org/drawingml/2006/main">
            <a:r>
              <a:t>nǐ yǒu méi yǒu yīn wèi shēn tǐ bù shū fu ér tiáo zhěng jì huà？</a:t>
            </a:r>
          </a:p>
          <a:p xmlns:a="http://schemas.openxmlformats.org/drawingml/2006/main">
            <a:r>
              <a:t/>
            </a:r>
          </a:p>
          <a:p xmlns:a="http://schemas.openxmlformats.org/drawingml/2006/main">
            <a:r>
              <a:t>身体上的困难让你学到了什么？</a:t>
            </a:r>
          </a:p>
          <a:p xmlns:a="http://schemas.openxmlformats.org/drawingml/2006/main">
            <a:r>
              <a:t>shēn tǐ shàng de kùn nán ràng nǐ xué dào le shén me？</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확인된 목표</a:t>
            </a:r>
          </a:p>
          <a:p xmlns:a="http://schemas.openxmlformats.org/drawingml/2006/main">
            <a:r>
              <a:t>수영 자전거 달리기의 결합에 관심. 이미 완주한 선수처럼 말하지 않는다. 일정과 회복을 고려하는 장기 계획이다.</a:t>
            </a:r>
          </a:p>
          <a:p xmlns:a="http://schemas.openxmlformats.org/drawingml/2006/main">
            <a:r>
              <a:t/>
            </a:r>
          </a:p>
          <a:p xmlns:a="http://schemas.openxmlformats.org/drawingml/2006/main">
            <a:r>
              <a:t>변형 질문</a:t>
            </a:r>
          </a:p>
          <a:p xmlns:a="http://schemas.openxmlformats.org/drawingml/2006/main">
            <a:r>
              <a:t>铁人三项为什么吸引你？</a:t>
            </a:r>
          </a:p>
          <a:p xmlns:a="http://schemas.openxmlformats.org/drawingml/2006/main">
            <a:r>
              <a:t>tiě rén sān xiàng wèi shén me xī yǐn nǐ？</a:t>
            </a:r>
          </a:p>
          <a:p xmlns:a="http://schemas.openxmlformats.org/drawingml/2006/main">
            <a:r>
              <a:t/>
            </a:r>
          </a:p>
          <a:p xmlns:a="http://schemas.openxmlformats.org/drawingml/2006/main">
            <a:r>
              <a:t>你会怎样准备一项有挑战性的比赛？</a:t>
            </a:r>
          </a:p>
          <a:p xmlns:a="http://schemas.openxmlformats.org/drawingml/2006/main">
            <a:r>
              <a:t>nǐ huì zěn yàng zhǔn bèi yī xiàng yǒu tiǎo zhàn xìng de bǐ sài？</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확인된 사용 관심 기반</a:t>
            </a:r>
          </a:p>
          <a:p xmlns:a="http://schemas.openxmlformats.org/drawingml/2006/main">
            <a:r>
              <a:t>가민 데이터 수면과 HRV 관심. 한 수치로 운동 여부를 확정하지 않고 몸 상태를 함께 보는 자신의 태도를 설명한다.</a:t>
            </a:r>
          </a:p>
          <a:p xmlns:a="http://schemas.openxmlformats.org/drawingml/2006/main">
            <a:r>
              <a:t/>
            </a:r>
          </a:p>
          <a:p xmlns:a="http://schemas.openxmlformats.org/drawingml/2006/main">
            <a:r>
              <a:t>변형 질문</a:t>
            </a:r>
          </a:p>
          <a:p xmlns:a="http://schemas.openxmlformats.org/drawingml/2006/main">
            <a:r>
              <a:t>你会查看运动设备上的什么信息？</a:t>
            </a:r>
          </a:p>
          <a:p xmlns:a="http://schemas.openxmlformats.org/drawingml/2006/main">
            <a:r>
              <a:t>nǐ huì chá kàn yùn dòng shè bèi shàng de shén me xìn xī？</a:t>
            </a:r>
          </a:p>
          <a:p xmlns:a="http://schemas.openxmlformats.org/drawingml/2006/main">
            <a:r>
              <a:t/>
            </a:r>
          </a:p>
          <a:p xmlns:a="http://schemas.openxmlformats.org/drawingml/2006/main">
            <a:r>
              <a:t>记录各种数据有什么局限？</a:t>
            </a:r>
          </a:p>
          <a:p xmlns:a="http://schemas.openxmlformats.org/drawingml/2006/main">
            <a:r>
              <a:t>jì lù gè zhǒng shù jù yǒu shén me jú xiàn？</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가족 맥락 기반 일상 초안</a:t>
            </a:r>
          </a:p>
          <a:p xmlns:a="http://schemas.openxmlformats.org/drawingml/2006/main">
            <a:r>
              <a:t>가족 구성 숫자를 임의로 정하지 않는다. 함께 식사하고 아이 이야기를 듣는 장면으로 감정과 일상성을 살린다.</a:t>
            </a:r>
          </a:p>
          <a:p xmlns:a="http://schemas.openxmlformats.org/drawingml/2006/main">
            <a:r>
              <a:t/>
            </a:r>
          </a:p>
          <a:p xmlns:a="http://schemas.openxmlformats.org/drawingml/2006/main">
            <a:r>
              <a:t>변형 질문</a:t>
            </a:r>
          </a:p>
          <a:p xmlns:a="http://schemas.openxmlformats.org/drawingml/2006/main">
            <a:r>
              <a:t>你平时和家人聊些什么？</a:t>
            </a:r>
          </a:p>
          <a:p xmlns:a="http://schemas.openxmlformats.org/drawingml/2006/main">
            <a:r>
              <a:t>nǐ píng shí hé jiā rén liáo xiē shén me？</a:t>
            </a:r>
          </a:p>
          <a:p xmlns:a="http://schemas.openxmlformats.org/drawingml/2006/main">
            <a:r>
              <a:t/>
            </a:r>
          </a:p>
          <a:p xmlns:a="http://schemas.openxmlformats.org/drawingml/2006/main">
            <a:r>
              <a:t>为什么陪家人的时间对你很重要？</a:t>
            </a:r>
          </a:p>
          <a:p xmlns:a="http://schemas.openxmlformats.org/drawingml/2006/main">
            <a:r>
              <a:t>wéi shén me péi jiā rén de shí jiān duì nǐ hěn zhòng yào？</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확인된 가족 맥락 기반</a:t>
            </a:r>
          </a:p>
          <a:p xmlns:a="http://schemas.openxmlformats.org/drawingml/2006/main">
            <a:r>
              <a:t>첫째의 외교관 관심과 중국 생활 경험. 특정 대화 장면은 재구성, 합격 결과는 주장하지 않는다.</a:t>
            </a:r>
          </a:p>
          <a:p xmlns:a="http://schemas.openxmlformats.org/drawingml/2006/main">
            <a:r>
              <a:t/>
            </a:r>
          </a:p>
          <a:p xmlns:a="http://schemas.openxmlformats.org/drawingml/2006/main">
            <a:r>
              <a:t>변형 질문</a:t>
            </a:r>
          </a:p>
          <a:p xmlns:a="http://schemas.openxmlformats.org/drawingml/2006/main">
            <a:r>
              <a:t>你从孩子身上学到了什么？</a:t>
            </a:r>
          </a:p>
          <a:p xmlns:a="http://schemas.openxmlformats.org/drawingml/2006/main">
            <a:r>
              <a:t>nǐ cóng hái zi shēn shàng xué dào le shén me？</a:t>
            </a:r>
          </a:p>
          <a:p xmlns:a="http://schemas.openxmlformats.org/drawingml/2006/main">
            <a:r>
              <a:t/>
            </a:r>
          </a:p>
          <a:p xmlns:a="http://schemas.openxmlformats.org/drawingml/2006/main">
            <a:r>
              <a:t>你怎样支持家人的目标？</a:t>
            </a:r>
          </a:p>
          <a:p xmlns:a="http://schemas.openxmlformats.org/drawingml/2006/main">
            <a:r>
              <a:t>nǐ zěn yàng zhī chí jiā rén de mù biāo？</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주거 묘사 연습 상황</a:t>
            </a:r>
          </a:p>
          <a:p xmlns:a="http://schemas.openxmlformats.org/drawingml/2006/main">
            <a:r>
              <a:t>실제 거주 형태와 배치는 확인되지 않았다. 가족과 사는 아파트와 책상이 있는 조용한 공간을 연습 설정으로 쓴다.</a:t>
            </a:r>
          </a:p>
          <a:p xmlns:a="http://schemas.openxmlformats.org/drawingml/2006/main">
            <a:r>
              <a:t/>
            </a:r>
          </a:p>
          <a:p xmlns:a="http://schemas.openxmlformats.org/drawingml/2006/main">
            <a:r>
              <a:t>변형 질문</a:t>
            </a:r>
          </a:p>
          <a:p xmlns:a="http://schemas.openxmlformats.org/drawingml/2006/main">
            <a:r>
              <a:t>你通常在最喜欢的房间里做什么？</a:t>
            </a:r>
          </a:p>
          <a:p xmlns:a="http://schemas.openxmlformats.org/drawingml/2006/main">
            <a:r>
              <a:t>nǐ tōng cháng zài zuì xǐ huan de fáng jiān lǐ zuò shén me？</a:t>
            </a:r>
          </a:p>
          <a:p xmlns:a="http://schemas.openxmlformats.org/drawingml/2006/main">
            <a:r>
              <a:t/>
            </a:r>
          </a:p>
          <a:p xmlns:a="http://schemas.openxmlformats.org/drawingml/2006/main">
            <a:r>
              <a:t>你觉得家里什么地方最让人舒服？</a:t>
            </a:r>
          </a:p>
          <a:p xmlns:a="http://schemas.openxmlformats.org/drawingml/2006/main">
            <a:r>
              <a:t>nǐ jué de jiā lǐ shén me dì fang zuì ràng rén shū fu？</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선호 개인화 초안</a:t>
            </a:r>
          </a:p>
          <a:p xmlns:a="http://schemas.openxmlformats.org/drawingml/2006/main">
            <a:r>
              <a:t>희망형 질문으로 운동 가족 독서의 균형을 말한다. 실제 반복 습관으로 단정하지 않는다.</a:t>
            </a:r>
          </a:p>
          <a:p xmlns:a="http://schemas.openxmlformats.org/drawingml/2006/main">
            <a:r>
              <a:t/>
            </a:r>
          </a:p>
          <a:p xmlns:a="http://schemas.openxmlformats.org/drawingml/2006/main">
            <a:r>
              <a:t>변형 질문</a:t>
            </a:r>
          </a:p>
          <a:p xmlns:a="http://schemas.openxmlformats.org/drawingml/2006/main">
            <a:r>
              <a:t>休息日你更想出门还是待在家里？</a:t>
            </a:r>
          </a:p>
          <a:p xmlns:a="http://schemas.openxmlformats.org/drawingml/2006/main">
            <a:r>
              <a:t>xiū xī rì nǐ gèng xiǎng chū mén hái shì dài zài jiā lǐ？</a:t>
            </a:r>
          </a:p>
          <a:p xmlns:a="http://schemas.openxmlformats.org/drawingml/2006/main">
            <a:r>
              <a:t/>
            </a:r>
          </a:p>
          <a:p xmlns:a="http://schemas.openxmlformats.org/drawingml/2006/main">
            <a:r>
              <a:t>忙了一周以后，你想怎么恢复精力？</a:t>
            </a:r>
          </a:p>
          <a:p xmlns:a="http://schemas.openxmlformats.org/drawingml/2006/main">
            <a:r>
              <a:t>máng le yī zhōu yǐ hòu， nǐ xiǎng zěn me huī fù jīng lì？</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생활 문제 연습 상황</a:t>
            </a:r>
          </a:p>
          <a:p xmlns:a="http://schemas.openxmlformats.org/drawingml/2006/main">
            <a:r>
              <a:t>온라인 회의 직전 연결 끊김 → 휴대전화 연결로 우선 대응 → 통신사 문의. 실제 사건으로 확인되지 않았다.</a:t>
            </a:r>
          </a:p>
          <a:p xmlns:a="http://schemas.openxmlformats.org/drawingml/2006/main">
            <a:r>
              <a:t/>
            </a:r>
          </a:p>
          <a:p xmlns:a="http://schemas.openxmlformats.org/drawingml/2006/main">
            <a:r>
              <a:t>변형 질문</a:t>
            </a:r>
          </a:p>
          <a:p xmlns:a="http://schemas.openxmlformats.org/drawingml/2006/main">
            <a:r>
              <a:t>请描述一次技术故障打乱计划的经历。</a:t>
            </a:r>
          </a:p>
          <a:p xmlns:a="http://schemas.openxmlformats.org/drawingml/2006/main">
            <a:r>
              <a:t>qǐng miáo shù yī cì jì shù gù zhàng dǎ luàn jì huà de jīng lì。</a:t>
            </a:r>
          </a:p>
          <a:p xmlns:a="http://schemas.openxmlformats.org/drawingml/2006/main">
            <a:r>
              <a:t/>
            </a:r>
          </a:p>
          <a:p xmlns:a="http://schemas.openxmlformats.org/drawingml/2006/main">
            <a:r>
              <a:t>网络突然断了，你是怎么处理的？</a:t>
            </a:r>
          </a:p>
          <a:p xmlns:a="http://schemas.openxmlformats.org/drawingml/2006/main">
            <a:r>
              <a:t>wǎng luò tū rán duàn le， nǐ shì zěn me chǔ lǐ de？</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장소 묘사 연습 상황</a:t>
            </a:r>
          </a:p>
          <a:p xmlns:a="http://schemas.openxmlformats.org/drawingml/2006/main">
            <a:r>
              <a:t>집 근처 하천 산책로라는 설정. 탄천 러닝 장소를 찾아본 관심은 있지만 실제 상시 방문 장소로 확정하지 않는다.</a:t>
            </a:r>
          </a:p>
          <a:p xmlns:a="http://schemas.openxmlformats.org/drawingml/2006/main">
            <a:r>
              <a:t/>
            </a:r>
          </a:p>
          <a:p xmlns:a="http://schemas.openxmlformats.org/drawingml/2006/main">
            <a:r>
              <a:t>변형 질문</a:t>
            </a:r>
          </a:p>
          <a:p xmlns:a="http://schemas.openxmlformats.org/drawingml/2006/main">
            <a:r>
              <a:t>人们在那里做些什么？</a:t>
            </a:r>
          </a:p>
          <a:p xmlns:a="http://schemas.openxmlformats.org/drawingml/2006/main">
            <a:r>
              <a:t>rén men zài nà lǐ zuò xiē shén me？</a:t>
            </a:r>
          </a:p>
          <a:p xmlns:a="http://schemas.openxmlformats.org/drawingml/2006/main">
            <a:r>
              <a:t/>
            </a:r>
          </a:p>
          <a:p xmlns:a="http://schemas.openxmlformats.org/drawingml/2006/main">
            <a:r>
              <a:t>为什么你会选择步道，而不是热闹的商业区？</a:t>
            </a:r>
          </a:p>
          <a:p xmlns:a="http://schemas.openxmlformats.org/drawingml/2006/main">
            <a:r>
              <a:t>wéi shén me nǐ huì xuǎn zé bù dào， ér bú shì rè nào de shāng yè qū？</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식당 묘사 연습 상황</a:t>
            </a:r>
          </a:p>
          <a:p xmlns:a="http://schemas.openxmlformats.org/drawingml/2006/main">
            <a:r>
              <a:t>메뉴와 대화 가능한 소음 수준을 구체화한다. 실제 단골 식당 이름이나 방문 빈도는 만들지 않는다.</a:t>
            </a:r>
          </a:p>
          <a:p xmlns:a="http://schemas.openxmlformats.org/drawingml/2006/main">
            <a:r>
              <a:t/>
            </a:r>
          </a:p>
          <a:p xmlns:a="http://schemas.openxmlformats.org/drawingml/2006/main">
            <a:r>
              <a:t>변형 질문</a:t>
            </a:r>
          </a:p>
          <a:p xmlns:a="http://schemas.openxmlformats.org/drawingml/2006/main">
            <a:r>
              <a:t>在普通餐厅，你通常点什么？</a:t>
            </a:r>
          </a:p>
          <a:p xmlns:a="http://schemas.openxmlformats.org/drawingml/2006/main">
            <a:r>
              <a:t>zài pǔ tōng cān tīng， nǐ tōng cháng diǎn shén me？</a:t>
            </a:r>
          </a:p>
          <a:p xmlns:a="http://schemas.openxmlformats.org/drawingml/2006/main">
            <a:r>
              <a:t/>
            </a:r>
          </a:p>
          <a:p xmlns:a="http://schemas.openxmlformats.org/drawingml/2006/main">
            <a:r>
              <a:t>和餐厅的人气相比，你更看重什么？</a:t>
            </a:r>
          </a:p>
          <a:p xmlns:a="http://schemas.openxmlformats.org/drawingml/2006/main">
            <a:r>
              <a:t>hé cān tīng de rén qì xiāng bǐ， nǐ gèng kàn zhòng shén me？</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요리 경험 연습 상황</a:t>
            </a:r>
          </a:p>
          <a:p xmlns:a="http://schemas.openxmlformats.org/drawingml/2006/main">
            <a:r>
              <a:t>볶음밥 재료를 작게 썰기 → 한꺼번에 넣어 질어짐 → 순서 변경. 요리 습관이나 실제 사건은 미확인이다.</a:t>
            </a:r>
          </a:p>
          <a:p xmlns:a="http://schemas.openxmlformats.org/drawingml/2006/main">
            <a:r>
              <a:t/>
            </a:r>
          </a:p>
          <a:p xmlns:a="http://schemas.openxmlformats.org/drawingml/2006/main">
            <a:r>
              <a:t>변형 질문</a:t>
            </a:r>
          </a:p>
          <a:p xmlns:a="http://schemas.openxmlformats.org/drawingml/2006/main">
            <a:r>
              <a:t>你做饭时出过什么差错吗？</a:t>
            </a:r>
          </a:p>
          <a:p xmlns:a="http://schemas.openxmlformats.org/drawingml/2006/main">
            <a:r>
              <a:t>nǐ zuò fàn shí chū guò shén me chā cuò ma？</a:t>
            </a:r>
          </a:p>
          <a:p xmlns:a="http://schemas.openxmlformats.org/drawingml/2006/main">
            <a:r>
              <a:t/>
            </a:r>
          </a:p>
          <a:p xmlns:a="http://schemas.openxmlformats.org/drawingml/2006/main">
            <a:r>
              <a:t>请介绍一道你可以做的简单菜。</a:t>
            </a:r>
          </a:p>
          <a:p xmlns:a="http://schemas.openxmlformats.org/drawingml/2006/main">
            <a:r>
              <a:t>qǐng jiè shào yī dào nǐ kě yǐ zuò de jiǎn dān cài。</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관심 기반 선호 초안</a:t>
            </a:r>
          </a:p>
          <a:p xmlns:a="http://schemas.openxmlformats.org/drawingml/2006/main">
            <a:r>
              <a:t>양평 카페 활용 고민과 연결하되 매장 성공을 주장하지 않는다. 방문객 시선에서 좌석 소음 접근성을 말한다.</a:t>
            </a:r>
          </a:p>
          <a:p xmlns:a="http://schemas.openxmlformats.org/drawingml/2006/main">
            <a:r>
              <a:t/>
            </a:r>
          </a:p>
          <a:p xmlns:a="http://schemas.openxmlformats.org/drawingml/2006/main">
            <a:r>
              <a:t>변형 질문</a:t>
            </a:r>
          </a:p>
          <a:p xmlns:a="http://schemas.openxmlformats.org/drawingml/2006/main">
            <a:r>
              <a:t>你更喜欢有名的咖啡馆，还是安静的咖啡馆？</a:t>
            </a:r>
          </a:p>
          <a:p xmlns:a="http://schemas.openxmlformats.org/drawingml/2006/main">
            <a:r>
              <a:t>nǐ gèng xǐ huan yǒu míng de kā fēi guǎn， hái shì ān jìng de kā fēi guǎn？</a:t>
            </a:r>
          </a:p>
          <a:p xmlns:a="http://schemas.openxmlformats.org/drawingml/2006/main">
            <a:r>
              <a:t/>
            </a:r>
          </a:p>
          <a:p xmlns:a="http://schemas.openxmlformats.org/drawingml/2006/main">
            <a:r>
              <a:t>一家咖啡馆不舒服的话，你会想改变什么？</a:t>
            </a:r>
          </a:p>
          <a:p xmlns:a="http://schemas.openxmlformats.org/drawingml/2006/main">
            <a:r>
              <a:t>yī jiā kā fēi guǎn bù shū fu de huà， nǐ huì xiǎng gǎi biàn shén me？</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소비 습관 연습 초안</a:t>
            </a:r>
          </a:p>
          <a:p xmlns:a="http://schemas.openxmlformats.org/drawingml/2006/main">
            <a:r>
              <a:t>운동용품 구매 시 규격과 반품 조건 확인. 특정 구매 성공 경험 없이 일반 비교를 개인화한다.</a:t>
            </a:r>
          </a:p>
          <a:p xmlns:a="http://schemas.openxmlformats.org/drawingml/2006/main">
            <a:r>
              <a:t/>
            </a:r>
          </a:p>
          <a:p xmlns:a="http://schemas.openxmlformats.org/drawingml/2006/main">
            <a:r>
              <a:t>변형 질문</a:t>
            </a:r>
          </a:p>
          <a:p xmlns:a="http://schemas.openxmlformats.org/drawingml/2006/main">
            <a:r>
              <a:t>网上购物有什么优点和缺点？</a:t>
            </a:r>
          </a:p>
          <a:p xmlns:a="http://schemas.openxmlformats.org/drawingml/2006/main">
            <a:r>
              <a:t>wǎng shàng gòu wù yǒu shén me yōu diǎn hé quē diǎn？</a:t>
            </a:r>
          </a:p>
          <a:p xmlns:a="http://schemas.openxmlformats.org/drawingml/2006/main">
            <a:r>
              <a:t/>
            </a:r>
          </a:p>
          <a:p xmlns:a="http://schemas.openxmlformats.org/drawingml/2006/main">
            <a:r>
              <a:t>买运动用品之前，你会确认什么？</a:t>
            </a:r>
          </a:p>
          <a:p xmlns:a="http://schemas.openxmlformats.org/drawingml/2006/main">
            <a:r>
              <a:t>mǎi yùn dòng yòng pǐn zhī qián， nǐ huì què rèn shén me？</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이동 경험 연습 상황</a:t>
            </a:r>
          </a:p>
          <a:p xmlns:a="http://schemas.openxmlformats.org/drawingml/2006/main">
            <a:r>
              <a:t>회의 이동 중 교통 정체 → 도착예정 공유 → 버퍼 계획. 실제 통근 노선이나 차량 사고는 넣지 않는다.</a:t>
            </a:r>
          </a:p>
          <a:p xmlns:a="http://schemas.openxmlformats.org/drawingml/2006/main">
            <a:r>
              <a:t/>
            </a:r>
          </a:p>
          <a:p xmlns:a="http://schemas.openxmlformats.org/drawingml/2006/main">
            <a:r>
              <a:t>변형 질문</a:t>
            </a:r>
          </a:p>
          <a:p xmlns:a="http://schemas.openxmlformats.org/drawingml/2006/main">
            <a:r>
              <a:t>如果可能迟到，你会怎么做？</a:t>
            </a:r>
          </a:p>
          <a:p xmlns:a="http://schemas.openxmlformats.org/drawingml/2006/main">
            <a:r>
              <a:t>rú guǒ kě néng chí dào， nǐ huì zěn me zuò？</a:t>
            </a:r>
          </a:p>
          <a:p xmlns:a="http://schemas.openxmlformats.org/drawingml/2006/main">
            <a:r>
              <a:t/>
            </a:r>
          </a:p>
          <a:p xmlns:a="http://schemas.openxmlformats.org/drawingml/2006/main">
            <a:r>
              <a:t>你会怎么选择开车还是坐公共交通？</a:t>
            </a:r>
          </a:p>
          <a:p xmlns:a="http://schemas.openxmlformats.org/drawingml/2006/main">
            <a:r>
              <a:t>nǐ huì zěn me xuǎn zé kāi chē hái shì zuò gōng gòng jiāo tōng？</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돌발 주제 연습 초안</a:t>
            </a:r>
          </a:p>
          <a:p xmlns:a="http://schemas.openxmlformats.org/drawingml/2006/main">
            <a:r>
              <a:t>포장재 증가 → 내용물 비우기와 재질 확인 → 번거로움. 지역별 실제 규정이라고 단정하지 않는다.</a:t>
            </a:r>
          </a:p>
          <a:p xmlns:a="http://schemas.openxmlformats.org/drawingml/2006/main">
            <a:r>
              <a:t/>
            </a:r>
          </a:p>
          <a:p xmlns:a="http://schemas.openxmlformats.org/drawingml/2006/main">
            <a:r>
              <a:t>변형 질문</a:t>
            </a:r>
          </a:p>
          <a:p xmlns:a="http://schemas.openxmlformats.org/drawingml/2006/main">
            <a:r>
              <a:t>垃圾分类有什么不方便的地方？</a:t>
            </a:r>
          </a:p>
          <a:p xmlns:a="http://schemas.openxmlformats.org/drawingml/2006/main">
            <a:r>
              <a:t>lā jī fēn lèi yǒu shén me bù fāng biàn de dì fang？</a:t>
            </a:r>
          </a:p>
          <a:p xmlns:a="http://schemas.openxmlformats.org/drawingml/2006/main">
            <a:r>
              <a:t/>
            </a:r>
          </a:p>
          <a:p xmlns:a="http://schemas.openxmlformats.org/drawingml/2006/main">
            <a:r>
              <a:t>你会怎样减少日常生活中的垃圾？</a:t>
            </a:r>
          </a:p>
          <a:p xmlns:a="http://schemas.openxmlformats.org/drawingml/2006/main">
            <a:r>
              <a:t>nǐ huì zěn yàng jiǎn shǎo rì cháng shēng huó zhōng de lā jī？</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확인 경험과 여행 희망</a:t>
            </a:r>
          </a:p>
          <a:p xmlns:a="http://schemas.openxmlformats.org/drawingml/2006/main">
            <a:r>
              <a:t>중국 거주가 가족 경험과 연결됨. 앞으로 다시 방문할 여행으로 구성하고 실제 최근 여행을 만들지 않는다.</a:t>
            </a:r>
          </a:p>
          <a:p xmlns:a="http://schemas.openxmlformats.org/drawingml/2006/main">
            <a:r>
              <a:t/>
            </a:r>
          </a:p>
          <a:p xmlns:a="http://schemas.openxmlformats.org/drawingml/2006/main">
            <a:r>
              <a:t>변형 질문</a:t>
            </a:r>
          </a:p>
          <a:p xmlns:a="http://schemas.openxmlformats.org/drawingml/2006/main">
            <a:r>
              <a:t>你更想重游熟悉的地方，还是去新的地方？</a:t>
            </a:r>
          </a:p>
          <a:p xmlns:a="http://schemas.openxmlformats.org/drawingml/2006/main">
            <a:r>
              <a:t>nǐ gèng xiǎng chóng yóu shú xī de dì fang， hái shì qù xīn de dì fang？</a:t>
            </a:r>
          </a:p>
          <a:p xmlns:a="http://schemas.openxmlformats.org/drawingml/2006/main">
            <a:r>
              <a:t/>
            </a:r>
          </a:p>
          <a:p xmlns:a="http://schemas.openxmlformats.org/drawingml/2006/main">
            <a:r>
              <a:t>什么会让一次家庭旅行有意义？</a:t>
            </a:r>
          </a:p>
          <a:p xmlns:a="http://schemas.openxmlformats.org/drawingml/2006/main">
            <a:r>
              <a:t>shén me huì ràng yī cì jiā tíng lǚ xíng yǒu yì yì？</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여행 습관 연습 초안</a:t>
            </a:r>
          </a:p>
          <a:p xmlns:a="http://schemas.openxmlformats.org/drawingml/2006/main">
            <a:r>
              <a:t>업무 자료와 연결 수단 중심의 출장, 속도와 여유를 고려하는 가족 여행. 구체 패킹 목록을 말한다.</a:t>
            </a:r>
          </a:p>
          <a:p xmlns:a="http://schemas.openxmlformats.org/drawingml/2006/main">
            <a:r>
              <a:t/>
            </a:r>
          </a:p>
          <a:p xmlns:a="http://schemas.openxmlformats.org/drawingml/2006/main">
            <a:r>
              <a:t>변형 질문</a:t>
            </a:r>
          </a:p>
          <a:p xmlns:a="http://schemas.openxmlformats.org/drawingml/2006/main">
            <a:r>
              <a:t>你会先准备哪些行李？</a:t>
            </a:r>
          </a:p>
          <a:p xmlns:a="http://schemas.openxmlformats.org/drawingml/2006/main">
            <a:r>
              <a:t>nǐ huì xiān zhǔn bèi nǎ xiē xíng lǐ？</a:t>
            </a:r>
          </a:p>
          <a:p xmlns:a="http://schemas.openxmlformats.org/drawingml/2006/main">
            <a:r>
              <a:t/>
            </a:r>
          </a:p>
          <a:p xmlns:a="http://schemas.openxmlformats.org/drawingml/2006/main">
            <a:r>
              <a:t>你怎样避免把行程安排得太满？</a:t>
            </a:r>
          </a:p>
          <a:p xmlns:a="http://schemas.openxmlformats.org/drawingml/2006/main">
            <a:r>
              <a:t>nǐ zěn yàng bì miǎn bǎ xíng chéng ān pái de tài mǎn？</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날씨 관련 연습 상황</a:t>
            </a:r>
          </a:p>
          <a:p xmlns:a="http://schemas.openxmlformats.org/drawingml/2006/main">
            <a:r>
              <a:t>야외 테니스 약속 → 예상보다 강한 비 → 실내 대안 또는 일정 변경 → 감정 변화.</a:t>
            </a:r>
          </a:p>
          <a:p xmlns:a="http://schemas.openxmlformats.org/drawingml/2006/main">
            <a:r>
              <a:t/>
            </a:r>
          </a:p>
          <a:p xmlns:a="http://schemas.openxmlformats.org/drawingml/2006/main">
            <a:r>
              <a:t>변형 질문</a:t>
            </a:r>
          </a:p>
          <a:p xmlns:a="http://schemas.openxmlformats.org/drawingml/2006/main">
            <a:r>
              <a:t>下雨影响户外活动时，你会怎么办？</a:t>
            </a:r>
          </a:p>
          <a:p xmlns:a="http://schemas.openxmlformats.org/drawingml/2006/main">
            <a:r>
              <a:t>xià yǔ yǐng xiǎng hù wài huó dòng shí， nǐ huì zěn me bàn？</a:t>
            </a:r>
          </a:p>
          <a:p xmlns:a="http://schemas.openxmlformats.org/drawingml/2006/main">
            <a:r>
              <a:t/>
            </a:r>
          </a:p>
          <a:p xmlns:a="http://schemas.openxmlformats.org/drawingml/2006/main">
            <a:r>
              <a:t>什么天气会让运动更困难？</a:t>
            </a:r>
          </a:p>
          <a:p xmlns:a="http://schemas.openxmlformats.org/drawingml/2006/main">
            <a:r>
              <a:t>shén me tiān qì huì ràng yùn dòng gèng kùn nán？</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확인된 사용 관심 기반</a:t>
            </a:r>
          </a:p>
          <a:p xmlns:a="http://schemas.openxmlformats.org/drawingml/2006/main">
            <a:r>
              <a:t>자료 정리와 언어 학습의 초안에 도움. 원문 확인과 책임이라는 자신의 작업 방식으로 설명한다.</a:t>
            </a:r>
          </a:p>
          <a:p xmlns:a="http://schemas.openxmlformats.org/drawingml/2006/main">
            <a:r>
              <a:t/>
            </a:r>
          </a:p>
          <a:p xmlns:a="http://schemas.openxmlformats.org/drawingml/2006/main">
            <a:r>
              <a:t>변형 질문</a:t>
            </a:r>
          </a:p>
          <a:p xmlns:a="http://schemas.openxmlformats.org/drawingml/2006/main">
            <a:r>
              <a:t>你在日常任务中怎么使用人工智能？</a:t>
            </a:r>
          </a:p>
          <a:p xmlns:a="http://schemas.openxmlformats.org/drawingml/2006/main">
            <a:r>
              <a:t>nǐ zài rì cháng rèn wù zhōng zěn me shǐ yòng rén gōng zhì néng？</a:t>
            </a:r>
          </a:p>
          <a:p xmlns:a="http://schemas.openxmlformats.org/drawingml/2006/main">
            <a:r>
              <a:t/>
            </a:r>
          </a:p>
          <a:p xmlns:a="http://schemas.openxmlformats.org/drawingml/2006/main">
            <a:r>
              <a:t>哪些事情你仍然愿意亲自确认？</a:t>
            </a:r>
          </a:p>
          <a:p xmlns:a="http://schemas.openxmlformats.org/drawingml/2006/main">
            <a:r>
              <a:t>nǎ xiē shì qing nǐ réng rán yuàn yì qīn zì què rèn？</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개인 의견</a:t>
            </a:r>
          </a:p>
          <a:p xmlns:a="http://schemas.openxmlformats.org/drawingml/2006/main">
            <a:r>
              <a:t>의료 AI 업무 맥락을 활용하되 법률이나 회사 정책을 단정하지 않는다. 수집 목적 최소 정보 설명을 자신의 원칙으로 제시한다.</a:t>
            </a:r>
          </a:p>
          <a:p xmlns:a="http://schemas.openxmlformats.org/drawingml/2006/main">
            <a:r>
              <a:t/>
            </a:r>
          </a:p>
          <a:p xmlns:a="http://schemas.openxmlformats.org/drawingml/2006/main">
            <a:r>
              <a:t>변형 질문</a:t>
            </a:r>
          </a:p>
          <a:p xmlns:a="http://schemas.openxmlformats.org/drawingml/2006/main">
            <a:r>
              <a:t>你怎么看便利和隐私之间的关系？</a:t>
            </a:r>
          </a:p>
          <a:p xmlns:a="http://schemas.openxmlformats.org/drawingml/2006/main">
            <a:r>
              <a:t>nǐ zěn me kàn biàn lì hé yǐn sī zhī jiān de guān xì？</a:t>
            </a:r>
          </a:p>
          <a:p xmlns:a="http://schemas.openxmlformats.org/drawingml/2006/main">
            <a:r>
              <a:t/>
            </a:r>
          </a:p>
          <a:p xmlns:a="http://schemas.openxmlformats.org/drawingml/2006/main">
            <a:r>
              <a:t>什么会让你信任一项数字服务？</a:t>
            </a:r>
          </a:p>
          <a:p xmlns:a="http://schemas.openxmlformats.org/drawingml/2006/main">
            <a:r>
              <a:t>shén me huì ràng nǐ xìn rèn yī xiàng shù zì fú wù？</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확인된 관심 기반 의견</a:t>
            </a:r>
          </a:p>
          <a:p xmlns:a="http://schemas.openxmlformats.org/drawingml/2006/main">
            <a:r>
              <a:t>의사 디지털헬스 배경으로 돌봄에 관심. 병원 밖의 생활 지원과 의료 연결을 구체적으로 설명한다.</a:t>
            </a:r>
          </a:p>
          <a:p xmlns:a="http://schemas.openxmlformats.org/drawingml/2006/main">
            <a:r>
              <a:t/>
            </a:r>
          </a:p>
          <a:p xmlns:a="http://schemas.openxmlformats.org/drawingml/2006/main">
            <a:r>
              <a:t>변형 질문</a:t>
            </a:r>
          </a:p>
          <a:p xmlns:a="http://schemas.openxmlformats.org/drawingml/2006/main">
            <a:r>
              <a:t>社区怎样才能更好地支持老年人？</a:t>
            </a:r>
          </a:p>
          <a:p xmlns:a="http://schemas.openxmlformats.org/drawingml/2006/main">
            <a:r>
              <a:t>shè qū zěn yàng cái néng gèng hǎo de zhī chí lǎo nián rén？</a:t>
            </a:r>
          </a:p>
          <a:p xmlns:a="http://schemas.openxmlformats.org/drawingml/2006/main">
            <a:r>
              <a:t/>
            </a:r>
          </a:p>
          <a:p xmlns:a="http://schemas.openxmlformats.org/drawingml/2006/main">
            <a:r>
              <a:t>技术在照护中可以起什么作用？</a:t>
            </a:r>
          </a:p>
          <a:p xmlns:a="http://schemas.openxmlformats.org/drawingml/2006/main">
            <a:r>
              <a:t>jì shù zài zhào hù zhōng kě yǐ qǐ shén me zuò yòng？</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가상 상황</a:t>
            </a:r>
          </a:p>
          <a:p xmlns:a="http://schemas.openxmlformats.org/drawingml/2006/main">
            <a:r>
              <a:t>역할 지시: 처음 방문할 테니스장에 전화해 3가지 이상 질문. 빈 시간 장비 비용을 묻고 일방적으로 예약 확정하지 않는다.</a:t>
            </a:r>
          </a:p>
          <a:p xmlns:a="http://schemas.openxmlformats.org/drawingml/2006/main">
            <a:r>
              <a:t/>
            </a:r>
          </a:p>
          <a:p xmlns:a="http://schemas.openxmlformats.org/drawingml/2006/main">
            <a:r>
              <a:t>변형 질문</a:t>
            </a:r>
          </a:p>
          <a:p xmlns:a="http://schemas.openxmlformats.org/drawingml/2006/main">
            <a:r>
              <a:t>请询问初学者课程，以及需要带什么。</a:t>
            </a:r>
          </a:p>
          <a:p xmlns:a="http://schemas.openxmlformats.org/drawingml/2006/main">
            <a:r>
              <a:t>qǐng xún wèn chū xué zhě kè chéng， yǐ jí xū yào dài shén me。</a:t>
            </a:r>
          </a:p>
          <a:p xmlns:a="http://schemas.openxmlformats.org/drawingml/2006/main">
            <a:r>
              <a:t/>
            </a:r>
          </a:p>
          <a:p xmlns:a="http://schemas.openxmlformats.org/drawingml/2006/main">
            <a:r>
              <a:t>请询问场地使用、设备和费用。</a:t>
            </a:r>
          </a:p>
          <a:p xmlns:a="http://schemas.openxmlformats.org/drawingml/2006/main">
            <a:r>
              <a:t>qǐng xún wèn chǎng dì shǐ yòng、 shè bèi hé fèi yòng。</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가상 상황</a:t>
            </a:r>
          </a:p>
          <a:p xmlns:a="http://schemas.openxmlformats.org/drawingml/2006/main">
            <a:r>
              <a:t>예약한 코트 사용 불가. 가까운 시간이나 다른 코트, 불가능하면 환불이라는 대안을 순서대로 제안한다.</a:t>
            </a:r>
          </a:p>
          <a:p xmlns:a="http://schemas.openxmlformats.org/drawingml/2006/main">
            <a:r>
              <a:t/>
            </a:r>
          </a:p>
          <a:p xmlns:a="http://schemas.openxmlformats.org/drawingml/2006/main">
            <a:r>
              <a:t>변형 질문</a:t>
            </a:r>
          </a:p>
          <a:p xmlns:a="http://schemas.openxmlformats.org/drawingml/2006/main">
            <a:r>
              <a:t>请要求调整预约，而且不加收费用。</a:t>
            </a:r>
          </a:p>
          <a:p xmlns:a="http://schemas.openxmlformats.org/drawingml/2006/main">
            <a:r>
              <a:t>qǐng yāo qiú tiáo zhěng yù yuē， ér qiě bù jiā shōu fèi yòng。</a:t>
            </a:r>
          </a:p>
          <a:p xmlns:a="http://schemas.openxmlformats.org/drawingml/2006/main">
            <a:r>
              <a:t/>
            </a:r>
          </a:p>
          <a:p xmlns:a="http://schemas.openxmlformats.org/drawingml/2006/main">
            <a:r>
              <a:t>请解释为什么你希望今天解决问题。</a:t>
            </a:r>
          </a:p>
          <a:p xmlns:a="http://schemas.openxmlformats.org/drawingml/2006/main">
            <a:r>
              <a:t>qǐng jiě shì wèi shén me nǐ xī wàng jīn tiān jiě jué wèn tí。</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가상 상황</a:t>
            </a:r>
          </a:p>
          <a:p xmlns:a="http://schemas.openxmlformats.org/drawingml/2006/main">
            <a:r>
              <a:t>환자 역할로 최근 불편감 진료 예약. 시간 준비물 진료과 문의, 상대가 답했다고 임의로 간주하지 않는다.</a:t>
            </a:r>
          </a:p>
          <a:p xmlns:a="http://schemas.openxmlformats.org/drawingml/2006/main">
            <a:r>
              <a:t/>
            </a:r>
          </a:p>
          <a:p xmlns:a="http://schemas.openxmlformats.org/drawingml/2006/main">
            <a:r>
              <a:t>변형 질문</a:t>
            </a:r>
          </a:p>
          <a:p xmlns:a="http://schemas.openxmlformats.org/drawingml/2006/main">
            <a:r>
              <a:t>请询问是否可以预约晚上。</a:t>
            </a:r>
          </a:p>
          <a:p xmlns:a="http://schemas.openxmlformats.org/drawingml/2006/main">
            <a:r>
              <a:t>qǐng xún wèn shì fǒu kě yǐ yù yuē wǎn shàng。</a:t>
            </a:r>
          </a:p>
          <a:p xmlns:a="http://schemas.openxmlformats.org/drawingml/2006/main">
            <a:r>
              <a:t/>
            </a:r>
          </a:p>
          <a:p xmlns:a="http://schemas.openxmlformats.org/drawingml/2006/main">
            <a:r>
              <a:t>请向诊所接待人员说明你的时间需求。</a:t>
            </a:r>
          </a:p>
          <a:p xmlns:a="http://schemas.openxmlformats.org/drawingml/2006/main">
            <a:r>
              <a:t>qǐng xiàng zhěn suǒ jiē dài rén yuán shuō míng nǐ de shí jiān xū qiú。</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가상 상황</a:t>
            </a:r>
          </a:p>
          <a:p xmlns:a="http://schemas.openxmlformats.org/drawingml/2006/main">
            <a:r>
              <a:t>목요일 오전 10시라는 예약은 역할극 설정. 업무 충돌 설명 → 목요일 오후 또는 금요일 오전 제안 → 변경 수수료 확인.</a:t>
            </a:r>
          </a:p>
          <a:p xmlns:a="http://schemas.openxmlformats.org/drawingml/2006/main">
            <a:r>
              <a:t/>
            </a:r>
          </a:p>
          <a:p xmlns:a="http://schemas.openxmlformats.org/drawingml/2006/main">
            <a:r>
              <a:t>변형 질문</a:t>
            </a:r>
          </a:p>
          <a:p xmlns:a="http://schemas.openxmlformats.org/drawingml/2006/main">
            <a:r>
              <a:t>请提出两个可以改约的时间。</a:t>
            </a:r>
          </a:p>
          <a:p xmlns:a="http://schemas.openxmlformats.org/drawingml/2006/main">
            <a:r>
              <a:t>qǐng tí chū liǎng gè kě yǐ gǎi yuē de shí jiān。</a:t>
            </a:r>
          </a:p>
          <a:p xmlns:a="http://schemas.openxmlformats.org/drawingml/2006/main">
            <a:r>
              <a:t/>
            </a:r>
          </a:p>
          <a:p xmlns:a="http://schemas.openxmlformats.org/drawingml/2006/main">
            <a:r>
              <a:t>请询问取消或者改期的规定。</a:t>
            </a:r>
          </a:p>
          <a:p xmlns:a="http://schemas.openxmlformats.org/drawingml/2006/main">
            <a:r>
              <a:t>qǐng xún wèn qǔ xiāo huò zhě gǎi qī de guī dìng。</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가상 상황</a:t>
            </a:r>
          </a:p>
          <a:p xmlns:a="http://schemas.openxmlformats.org/drawingml/2006/main">
            <a:r>
              <a:t>가족 여행 숙박 2박 가정. 조용한 객실 가족 수용 조식 교통 취소 조건 질문. 실제 호텔 예약 행위가 아니다.</a:t>
            </a:r>
          </a:p>
          <a:p xmlns:a="http://schemas.openxmlformats.org/drawingml/2006/main">
            <a:r>
              <a:t/>
            </a:r>
          </a:p>
          <a:p xmlns:a="http://schemas.openxmlformats.org/drawingml/2006/main">
            <a:r>
              <a:t>변형 질문</a:t>
            </a:r>
          </a:p>
          <a:p xmlns:a="http://schemas.openxmlformats.org/drawingml/2006/main">
            <a:r>
              <a:t>请询问房间安排和交通。</a:t>
            </a:r>
          </a:p>
          <a:p xmlns:a="http://schemas.openxmlformats.org/drawingml/2006/main">
            <a:r>
              <a:t>qǐng xún wèn fáng jiān ān pái hé jiāo tōng。</a:t>
            </a:r>
          </a:p>
          <a:p xmlns:a="http://schemas.openxmlformats.org/drawingml/2006/main">
            <a:r>
              <a:t/>
            </a:r>
          </a:p>
          <a:p xmlns:a="http://schemas.openxmlformats.org/drawingml/2006/main">
            <a:r>
              <a:t>请确认这家酒店是否适合家庭入住。</a:t>
            </a:r>
          </a:p>
          <a:p xmlns:a="http://schemas.openxmlformats.org/drawingml/2006/main">
            <a:r>
              <a:t>qǐng què rèn zhè jiā jiǔ diàn shì fǒu shì hé jiā tíng rù zhù。</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가상 상황</a:t>
            </a:r>
          </a:p>
          <a:p xmlns:a="http://schemas.openxmlformats.org/drawingml/2006/main">
            <a:r>
              <a:t>확인번호는 임의 생성하지 않는다. 이메일 보여주기 → 동급 객실 → 대체 호텔 및 차액 처리 문의.</a:t>
            </a:r>
          </a:p>
          <a:p xmlns:a="http://schemas.openxmlformats.org/drawingml/2006/main">
            <a:r>
              <a:t/>
            </a:r>
          </a:p>
          <a:p xmlns:a="http://schemas.openxmlformats.org/drawingml/2006/main">
            <a:r>
              <a:t>변형 질문</a:t>
            </a:r>
          </a:p>
          <a:p xmlns:a="http://schemas.openxmlformats.org/drawingml/2006/main">
            <a:r>
              <a:t>请要求安排同等级的其他房间。</a:t>
            </a:r>
          </a:p>
          <a:p xmlns:a="http://schemas.openxmlformats.org/drawingml/2006/main">
            <a:r>
              <a:t>qǐng yāo qiú ān pái tóng děng jí de qí tā fáng jiān。</a:t>
            </a:r>
          </a:p>
          <a:p xmlns:a="http://schemas.openxmlformats.org/drawingml/2006/main">
            <a:r>
              <a:t/>
            </a:r>
          </a:p>
          <a:p xmlns:a="http://schemas.openxmlformats.org/drawingml/2006/main">
            <a:r>
              <a:t>如果酒店客满，请提出替代方案。</a:t>
            </a:r>
          </a:p>
          <a:p xmlns:a="http://schemas.openxmlformats.org/drawingml/2006/main">
            <a:r>
              <a:t>rú guǒ jiǔ diàn kè mǎn， qǐng tí chū tì dài fāng àn。</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가상 상황</a:t>
            </a:r>
          </a:p>
          <a:p xmlns:a="http://schemas.openxmlformats.org/drawingml/2006/main">
            <a:r>
              <a:t>새 운동기기 충전 불가. 구체 모델 브랜드 보증기간은 만들지 않는다. 교환 우선, 재고 없으면 환불.</a:t>
            </a:r>
          </a:p>
          <a:p xmlns:a="http://schemas.openxmlformats.org/drawingml/2006/main">
            <a:r>
              <a:t/>
            </a:r>
          </a:p>
          <a:p xmlns:a="http://schemas.openxmlformats.org/drawingml/2006/main">
            <a:r>
              <a:t>변형 질문</a:t>
            </a:r>
          </a:p>
          <a:p xmlns:a="http://schemas.openxmlformats.org/drawingml/2006/main">
            <a:r>
              <a:t>请询问退回故障商品需要什么。</a:t>
            </a:r>
          </a:p>
          <a:p xmlns:a="http://schemas.openxmlformats.org/drawingml/2006/main">
            <a:r>
              <a:t>qǐng xún wèn tuì huí gù zhàng shāng pǐn xū yào shén me。</a:t>
            </a:r>
          </a:p>
          <a:p xmlns:a="http://schemas.openxmlformats.org/drawingml/2006/main">
            <a:r>
              <a:t/>
            </a:r>
          </a:p>
          <a:p xmlns:a="http://schemas.openxmlformats.org/drawingml/2006/main">
            <a:r>
              <a:t>请提出换货或者退款两种方案。</a:t>
            </a:r>
          </a:p>
          <a:p xmlns:a="http://schemas.openxmlformats.org/drawingml/2006/main">
            <a:r>
              <a:t>qǐng tí chū huàn huò huò zhě tuì kuǎn liǎng zhǒng fāng àn。</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가상 상황</a:t>
            </a:r>
          </a:p>
          <a:p xmlns:a="http://schemas.openxmlformats.org/drawingml/2006/main">
            <a:r>
              <a:t>조용한 소규모 모임 공간, 주차와 시간 비용 문의. 참석자 수는 상황 설정이며 실제 가족 수와 관계없다.</a:t>
            </a:r>
          </a:p>
          <a:p xmlns:a="http://schemas.openxmlformats.org/drawingml/2006/main">
            <a:r>
              <a:t/>
            </a:r>
          </a:p>
          <a:p xmlns:a="http://schemas.openxmlformats.org/drawingml/2006/main">
            <a:r>
              <a:t>변형 질문</a:t>
            </a:r>
          </a:p>
          <a:p xmlns:a="http://schemas.openxmlformats.org/drawingml/2006/main">
            <a:r>
              <a:t>请询问有没有适合聊天的安静区域。</a:t>
            </a:r>
          </a:p>
          <a:p xmlns:a="http://schemas.openxmlformats.org/drawingml/2006/main">
            <a:r>
              <a:t>qǐng xún wèn yǒu méi yǒu shì hé liáo tiān de ān jìng qū yù。</a:t>
            </a:r>
          </a:p>
          <a:p xmlns:a="http://schemas.openxmlformats.org/drawingml/2006/main">
            <a:r>
              <a:t/>
            </a:r>
          </a:p>
          <a:p xmlns:a="http://schemas.openxmlformats.org/drawingml/2006/main">
            <a:r>
              <a:t>请询问停车和最低消费。</a:t>
            </a:r>
          </a:p>
          <a:p xmlns:a="http://schemas.openxmlformats.org/drawingml/2006/main">
            <a:r>
              <a:t>qǐng xún wèn tíng chē hé zuì dī xiāo fèi。</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가상 상황</a:t>
            </a:r>
          </a:p>
          <a:p xmlns:a="http://schemas.openxmlformats.org/drawingml/2006/main">
            <a:r>
              <a:t>일방적 취소보다 미안함 사유 대안 선택권. 회사 일정의 상세 비밀은 말하지 않는다.</a:t>
            </a:r>
          </a:p>
          <a:p xmlns:a="http://schemas.openxmlformats.org/drawingml/2006/main">
            <a:r>
              <a:t/>
            </a:r>
          </a:p>
          <a:p xmlns:a="http://schemas.openxmlformats.org/drawingml/2006/main">
            <a:r>
              <a:t>변형 질문</a:t>
            </a:r>
          </a:p>
          <a:p xmlns:a="http://schemas.openxmlformats.org/drawingml/2006/main">
            <a:r>
              <a:t>请提出缩短见面时间，而不是完全取消。</a:t>
            </a:r>
          </a:p>
          <a:p xmlns:a="http://schemas.openxmlformats.org/drawingml/2006/main">
            <a:r>
              <a:t>qǐng tí chū suō duǎn jiàn miàn shí jiān， ér bú shì wán quán qǔ xiāo。</a:t>
            </a:r>
          </a:p>
          <a:p xmlns:a="http://schemas.openxmlformats.org/drawingml/2006/main">
            <a:r>
              <a:t/>
            </a:r>
          </a:p>
          <a:p xmlns:a="http://schemas.openxmlformats.org/drawingml/2006/main">
            <a:r>
              <a:t>请询问下个周末是否方便。</a:t>
            </a:r>
          </a:p>
          <a:p xmlns:a="http://schemas.openxmlformats.org/drawingml/2006/main">
            <a:r>
              <a:t>qǐng xún wèn xià gè zhōu mò shì fǒu fāng biàn。</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가상 상황</a:t>
            </a:r>
          </a:p>
          <a:p xmlns:a="http://schemas.openxmlformats.org/drawingml/2006/main">
            <a:r>
              <a:t>직장인 Python 초급 강의 문의. 수준 시간 녹화 과제 예제를 구체 질문한다.</a:t>
            </a:r>
          </a:p>
          <a:p xmlns:a="http://schemas.openxmlformats.org/drawingml/2006/main">
            <a:r>
              <a:t/>
            </a:r>
          </a:p>
          <a:p xmlns:a="http://schemas.openxmlformats.org/drawingml/2006/main">
            <a:r>
              <a:t>변형 질문</a:t>
            </a:r>
          </a:p>
          <a:p xmlns:a="http://schemas.openxmlformats.org/drawingml/2006/main">
            <a:r>
              <a:t>请询问需要多少基础知识。</a:t>
            </a:r>
          </a:p>
          <a:p xmlns:a="http://schemas.openxmlformats.org/drawingml/2006/main">
            <a:r>
              <a:t>qǐng xún wèn xū yào duō shǎo jī chǔ zhī shi。</a:t>
            </a:r>
          </a:p>
          <a:p xmlns:a="http://schemas.openxmlformats.org/drawingml/2006/main">
            <a:r>
              <a:t/>
            </a:r>
          </a:p>
          <a:p xmlns:a="http://schemas.openxmlformats.org/drawingml/2006/main">
            <a:r>
              <a:t>请确认在职人员能否跟上课程。</a:t>
            </a:r>
          </a:p>
          <a:p xmlns:a="http://schemas.openxmlformats.org/drawingml/2006/main">
            <a:r>
              <a:t>qǐng què rèn zài zhí rén yuán néng fǒu gēn shàng kè chéng。</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가상 상황</a:t>
            </a:r>
          </a:p>
          <a:p xmlns:a="http://schemas.openxmlformats.org/drawingml/2006/main">
            <a:r>
              <a:t>고장 증상 이미 시도한 방법 영향 기술지원 시간 대안 요청. 가짜 주소나 계정번호를 넣지 않는다.</a:t>
            </a:r>
          </a:p>
          <a:p xmlns:a="http://schemas.openxmlformats.org/drawingml/2006/main">
            <a:r>
              <a:t/>
            </a:r>
          </a:p>
          <a:p xmlns:a="http://schemas.openxmlformats.org/drawingml/2006/main">
            <a:r>
              <a:t>변형 질문</a:t>
            </a:r>
          </a:p>
          <a:p xmlns:a="http://schemas.openxmlformats.org/drawingml/2006/main">
            <a:r>
              <a:t>请说明你已经尝试过哪些办法。</a:t>
            </a:r>
          </a:p>
          <a:p xmlns:a="http://schemas.openxmlformats.org/drawingml/2006/main">
            <a:r>
              <a:t>qǐng shuō míng nǐ yǐ jīng cháng shì guò nǎ xiē bàn fǎ。</a:t>
            </a:r>
          </a:p>
          <a:p xmlns:a="http://schemas.openxmlformats.org/drawingml/2006/main">
            <a:r>
              <a:t/>
            </a:r>
          </a:p>
          <a:p xmlns:a="http://schemas.openxmlformats.org/drawingml/2006/main">
            <a:r>
              <a:t>请询问上门维修和临时解决办法。</a:t>
            </a:r>
          </a:p>
          <a:p xmlns:a="http://schemas.openxmlformats.org/drawingml/2006/main">
            <a:r>
              <a:t>qǐng xún wèn shàng mén wéi xiū hé lín shí jiě jué bàn fǎ。</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가상 상황</a:t>
            </a:r>
          </a:p>
          <a:p xmlns:a="http://schemas.openxmlformats.org/drawingml/2006/main">
            <a:r>
              <a:t>서비스 불만을 구체적 요청으로 전환. 면제 약속을 주장하지 않고 정책 적용 확인 후 감면이나 크레딧 제안.</a:t>
            </a:r>
          </a:p>
          <a:p xmlns:a="http://schemas.openxmlformats.org/drawingml/2006/main">
            <a:r>
              <a:t/>
            </a:r>
          </a:p>
          <a:p xmlns:a="http://schemas.openxmlformats.org/drawingml/2006/main">
            <a:r>
              <a:t>변형 질문</a:t>
            </a:r>
          </a:p>
          <a:p xmlns:a="http://schemas.openxmlformats.org/drawingml/2006/main">
            <a:r>
              <a:t>请询问取消规定在哪里说明过。</a:t>
            </a:r>
          </a:p>
          <a:p xmlns:a="http://schemas.openxmlformats.org/drawingml/2006/main">
            <a:r>
              <a:t>qǐng xún wèn qǔ xiāo guī dìng zài nǎ lǐ shuō míng guò。</a:t>
            </a:r>
          </a:p>
          <a:p xmlns:a="http://schemas.openxmlformats.org/drawingml/2006/main">
            <a:r>
              <a:t/>
            </a:r>
          </a:p>
          <a:p xmlns:a="http://schemas.openxmlformats.org/drawingml/2006/main">
            <a:r>
              <a:t>如果不能全额退款，请建议转成以后使用的额度。</a:t>
            </a:r>
          </a:p>
          <a:p xmlns:a="http://schemas.openxmlformats.org/drawingml/2006/main">
            <a:r>
              <a:t>rú guǒ bù néng quán é tuì kuǎn， qǐng jiàn yì zhuǎn chéng yǐ hòu shǐ yòng de é dù。</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경험 부족 대응 연습</a:t>
            </a:r>
          </a:p>
          <a:p xmlns:a="http://schemas.openxmlformats.org/drawingml/2006/main">
            <a:r>
              <a:t>가수 콘서트 취향이 확인되지 않았다. 경험 부족을 짧게 밝힌 뒤 음악이 일상에서 쓰이는 순간으로 좁혀 직접 답한다.</a:t>
            </a:r>
          </a:p>
          <a:p xmlns:a="http://schemas.openxmlformats.org/drawingml/2006/main">
            <a:r>
              <a:t/>
            </a:r>
          </a:p>
          <a:p xmlns:a="http://schemas.openxmlformats.org/drawingml/2006/main">
            <a:r>
              <a:t>변형 질문</a:t>
            </a:r>
          </a:p>
          <a:p xmlns:a="http://schemas.openxmlformats.org/drawingml/2006/main">
            <a:r>
              <a:t>请说说你参加过的一场音乐会。</a:t>
            </a:r>
          </a:p>
          <a:p xmlns:a="http://schemas.openxmlformats.org/drawingml/2006/main">
            <a:r>
              <a:t>qǐng shuō shuō nǐ cān jiā guò de yī cháng yīn yuè huì。</a:t>
            </a:r>
          </a:p>
          <a:p xmlns:a="http://schemas.openxmlformats.org/drawingml/2006/main">
            <a:r>
              <a:t/>
            </a:r>
          </a:p>
          <a:p xmlns:a="http://schemas.openxmlformats.org/drawingml/2006/main">
            <a:r>
              <a:t>音乐在你的日常生活中有多重要？</a:t>
            </a:r>
          </a:p>
          <a:p xmlns:a="http://schemas.openxmlformats.org/drawingml/2006/main">
            <a:r>
              <a:t>yīn yuè zài nǐ de rì cháng shēng huó zhōng yǒu duō zhòng yào？</a:t>
            </a:r>
          </a:p>
          <a:p xmlns:a="http://schemas.openxmlformats.org/drawingml/2006/main">
            <a:r>
              <a:t/>
            </a:r>
          </a:p>
          <a:p xmlns:a="http://schemas.openxmlformats.org/drawingml/2006/main">
            <a:r>
              <a:t>경험 부족 변형 질문 대응 예시</a:t>
            </a:r>
          </a:p>
          <a:p xmlns:a="http://schemas.openxmlformats.org/drawingml/2006/main">
            <a:r>
              <a:t>我最近没有参加音乐会，所以没办法详细描述某一场。如果要选，我会更喜欢可以舒服坐着、感受气氛的小型场地。安排之前，我会先确认演出时间和票务条件。</a:t>
            </a:r>
          </a:p>
          <a:p xmlns:a="http://schemas.openxmlformats.org/drawingml/2006/main">
            <a:r>
              <a:t>wǒ zuì jìn méi yǒu cān jiā yīn yuè huì， suǒ yǐ méi bàn fǎ xiáng xì miáo shù mǒu yī cháng。 rú guǒ yào xuǎn， wǒ huì gèng xǐ huan kě yǐ shū fu zuò zhe、 gǎn shòu qì fēn de xiǎo xíng chǎng dì。 ān pái zhī qián， wǒ huì xiān què rèn yǎn chū shí jiān hé piào wù tiáo jiàn。</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경험 부족 대응 연습</a:t>
            </a:r>
          </a:p>
          <a:p xmlns:a="http://schemas.openxmlformats.org/drawingml/2006/main">
            <a:r>
              <a:t>가짜 영화 제목이나 감상 경험을 넣지 않는다. 무엇을 보고 싶은지로 연결하되 실제 경험 부재를 짧게 밝힌다.</a:t>
            </a:r>
          </a:p>
          <a:p xmlns:a="http://schemas.openxmlformats.org/drawingml/2006/main">
            <a:r>
              <a:t/>
            </a:r>
          </a:p>
          <a:p xmlns:a="http://schemas.openxmlformats.org/drawingml/2006/main">
            <a:r>
              <a:t>변형 질문</a:t>
            </a:r>
          </a:p>
          <a:p xmlns:a="http://schemas.openxmlformats.org/drawingml/2006/main">
            <a:r>
              <a:t>请描述你上次在电影院看的电影。</a:t>
            </a:r>
          </a:p>
          <a:p xmlns:a="http://schemas.openxmlformats.org/drawingml/2006/main">
            <a:r>
              <a:t>qǐng miáo shù nǐ shàng cì zài diàn yǐng yuàn kàn de diàn yǐng。</a:t>
            </a:r>
          </a:p>
          <a:p xmlns:a="http://schemas.openxmlformats.org/drawingml/2006/main">
            <a:r>
              <a:t/>
            </a:r>
          </a:p>
          <a:p xmlns:a="http://schemas.openxmlformats.org/drawingml/2006/main">
            <a:r>
              <a:t>你更喜欢在家看电影，还是去电影院？</a:t>
            </a:r>
          </a:p>
          <a:p xmlns:a="http://schemas.openxmlformats.org/drawingml/2006/main">
            <a:r>
              <a:t>nǐ gèng xǐ huan zài jiā kàn diàn yǐng， hái shì qù diàn yǐng yuàn？</a:t>
            </a:r>
          </a:p>
          <a:p xmlns:a="http://schemas.openxmlformats.org/drawingml/2006/main">
            <a:r>
              <a:t/>
            </a:r>
          </a:p>
          <a:p xmlns:a="http://schemas.openxmlformats.org/drawingml/2006/main">
            <a:r>
              <a:t>경험 부족 변형 질문 대응 예시</a:t>
            </a:r>
          </a:p>
          <a:p xmlns:a="http://schemas.openxmlformats.org/drawingml/2006/main">
            <a:r>
              <a:t>我想不起一次能够清楚讲述的近期电影院经历。比较接近的是，我可以说说怎样为一个安静的晚上选择电影。我会找关于困难选择的故事，并留出不被打扰的时间。</a:t>
            </a:r>
          </a:p>
          <a:p xmlns:a="http://schemas.openxmlformats.org/drawingml/2006/main">
            <a:r>
              <a:t>wǒ xiǎng bù qǐ yī cì néng gòu qīng chǔ jiǎng shù de jìn qī diàn yǐng yuàn jīng lì。 bǐ jiào jiē jìn de shì， wǒ kě yǐ shuō shuō zěn yàng wèi yí gè ān jìng de wǎn shàng xuǎn zé diàn yǐng。 wǒ huì zhǎo guān yú kùn nán xuǎn zé de gù shi， bìng liú chū bù bèi dǎ rǎo de shí jiān。</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관심 기반 의견</a:t>
            </a:r>
          </a:p>
          <a:p xmlns:a="http://schemas.openxmlformats.org/drawingml/2006/main">
            <a:r>
              <a:t>특정 최신 기사 날짜나 수치는 만들지 않는다. 음성 AI 진료기록이라는 뉴스 분야와 관심 이유를 설명한다.</a:t>
            </a:r>
          </a:p>
          <a:p xmlns:a="http://schemas.openxmlformats.org/drawingml/2006/main">
            <a:r>
              <a:t/>
            </a:r>
          </a:p>
          <a:p xmlns:a="http://schemas.openxmlformats.org/drawingml/2006/main">
            <a:r>
              <a:t>변형 질문</a:t>
            </a:r>
          </a:p>
          <a:p xmlns:a="http://schemas.openxmlformats.org/drawingml/2006/main">
            <a:r>
              <a:t>你怎么判断一条技术新闻是否重要？</a:t>
            </a:r>
          </a:p>
          <a:p xmlns:a="http://schemas.openxmlformats.org/drawingml/2006/main">
            <a:r>
              <a:t>nǐ zěn me pàn duàn yī tiáo jì shù xīn wén shì fǒu zhòng yào？</a:t>
            </a:r>
          </a:p>
          <a:p xmlns:a="http://schemas.openxmlformats.org/drawingml/2006/main">
            <a:r>
              <a:t/>
            </a:r>
          </a:p>
          <a:p xmlns:a="http://schemas.openxmlformats.org/drawingml/2006/main">
            <a:r>
              <a:t>看完新闻标题以后，你会问什么问题？</a:t>
            </a:r>
          </a:p>
          <a:p xmlns:a="http://schemas.openxmlformats.org/drawingml/2006/main">
            <a:r>
              <a:t>kàn wán xīn wén biāo tí yǐ hòu， nǐ huì wèn shén me wèn tí？</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확인된 사업 검토 계획</a:t>
            </a:r>
          </a:p>
          <a:p xmlns:a="http://schemas.openxmlformats.org/drawingml/2006/main">
            <a:r>
              <a:t>양평의 기존 카페 건물을 다른 업장으로 쓸 가능성. 아직 결정 전이며 입지 동선 운영 부담을 살핀다고 말한다.</a:t>
            </a:r>
          </a:p>
          <a:p xmlns:a="http://schemas.openxmlformats.org/drawingml/2006/main">
            <a:r>
              <a:t/>
            </a:r>
          </a:p>
          <a:p xmlns:a="http://schemas.openxmlformats.org/drawingml/2006/main">
            <a:r>
              <a:t>변형 질문</a:t>
            </a:r>
          </a:p>
          <a:p xmlns:a="http://schemas.openxmlformats.org/drawingml/2006/main">
            <a:r>
              <a:t>开始小生意之前，你会确认什么？</a:t>
            </a:r>
          </a:p>
          <a:p xmlns:a="http://schemas.openxmlformats.org/drawingml/2006/main">
            <a:r>
              <a:t>kāi shǐ xiǎo shēng yì zhī qián， nǐ huì què rèn shén me？</a:t>
            </a:r>
          </a:p>
          <a:p xmlns:a="http://schemas.openxmlformats.org/drawingml/2006/main">
            <a:r>
              <a:t/>
            </a:r>
          </a:p>
          <a:p xmlns:a="http://schemas.openxmlformats.org/drawingml/2006/main">
            <a:r>
              <a:t>你怎么判断一个想法是否可行？</a:t>
            </a:r>
          </a:p>
          <a:p xmlns:a="http://schemas.openxmlformats.org/drawingml/2006/main">
            <a:r>
              <a:t>nǐ zěn me pàn duàn yí gè xiǎng fǎ shì fǒu kě xíng？</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가상 설득 상황</a:t>
            </a:r>
          </a:p>
          <a:p xmlns:a="http://schemas.openxmlformats.org/drawingml/2006/main">
            <a:r>
              <a:t>기술 회의에서 바로 전면 도입 주장 대신 제한적 평가 제안. 동료 부담을 인정하고 사례와 검토 기준을 제시한다.</a:t>
            </a:r>
          </a:p>
          <a:p xmlns:a="http://schemas.openxmlformats.org/drawingml/2006/main">
            <a:r>
              <a:t/>
            </a:r>
          </a:p>
          <a:p xmlns:a="http://schemas.openxmlformats.org/drawingml/2006/main">
            <a:r>
              <a:t>변형 질문</a:t>
            </a:r>
          </a:p>
          <a:p xmlns:a="http://schemas.openxmlformats.org/drawingml/2006/main">
            <a:r>
              <a:t>你怎么在尊重顾虑的同时说服别人？</a:t>
            </a:r>
          </a:p>
          <a:p xmlns:a="http://schemas.openxmlformats.org/drawingml/2006/main">
            <a:r>
              <a:t>nǐ zěn me zài zūn zhòng gù lǜ de tóng shí shuō fú bié rén？</a:t>
            </a:r>
          </a:p>
          <a:p xmlns:a="http://schemas.openxmlformats.org/drawingml/2006/main">
            <a:r>
              <a:t/>
            </a:r>
          </a:p>
          <a:p xmlns:a="http://schemas.openxmlformats.org/drawingml/2006/main">
            <a:r>
              <a:t>请提出小范围试用，并解释目的。</a:t>
            </a:r>
          </a:p>
          <a:p xmlns:a="http://schemas.openxmlformats.org/drawingml/2006/main">
            <a:r>
              <a:t>qǐng tí chū xiǎo fàn wéi shì yòng， bìng jiě shì mù dì。</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OPIc 개인 맞춤 답안은행 v2.0 (2026년 9월). 독자적으로 작성한 연습 자료입니다.</a:t>
            </a:r>
          </a:p>
          <a:p xmlns:a="http://schemas.openxmlformats.org/drawingml/2006/main">
            <a:r>
              <a:t/>
            </a:r>
          </a:p>
          <a:p xmlns:a="http://schemas.openxmlformats.org/drawingml/2006/main">
            <a:r>
              <a:t>소재 상태: 개인 의견</a:t>
            </a:r>
          </a:p>
          <a:p xmlns:a="http://schemas.openxmlformats.org/drawingml/2006/main">
            <a:r>
              <a:t>업무 감소와 학습 접근성이라는 장점, 오류와 과신이라는 한계. 개인 의료 경험으로 근거를 좁히고 질문에 직접 답한다.</a:t>
            </a:r>
          </a:p>
          <a:p xmlns:a="http://schemas.openxmlformats.org/drawingml/2006/main">
            <a:r>
              <a:t/>
            </a:r>
          </a:p>
          <a:p xmlns:a="http://schemas.openxmlformats.org/drawingml/2006/main">
            <a:r>
              <a:t>변형 질문</a:t>
            </a:r>
          </a:p>
          <a:p xmlns:a="http://schemas.openxmlformats.org/drawingml/2006/main">
            <a:r>
              <a:t>人工智能进步以后，人们仍然应该自己做什么？</a:t>
            </a:r>
          </a:p>
          <a:p xmlns:a="http://schemas.openxmlformats.org/drawingml/2006/main">
            <a:r>
              <a:t>rén gōng zhì néng jìn bù yǐ hòu， rén men réng rán yīng gāi zì jǐ zuò shén me？</a:t>
            </a:r>
          </a:p>
          <a:p xmlns:a="http://schemas.openxmlformats.org/drawingml/2006/main">
            <a:r>
              <a:t/>
            </a:r>
          </a:p>
          <a:p xmlns:a="http://schemas.openxmlformats.org/drawingml/2006/main">
            <a:r>
              <a:t>你对人工智能更乐观，还是更担心？</a:t>
            </a:r>
          </a:p>
          <a:p xmlns:a="http://schemas.openxmlformats.org/drawingml/2006/main">
            <a:r>
              <a:t>nǐ duì rén gōng zhì néng gèng lè guān， hái shì gèng dān xīn？</a:t>
            </a:r>
          </a:p>
          <a:p xmlns:a="http://schemas.openxmlformats.org/drawingml/2006/main">
            <a:r>
              <a:t/>
            </a:r>
          </a:p>
          <a:p xmlns:a="http://schemas.openxmlformats.org/drawingml/2006/main">
            <a:r>
              <a:t>중국어 병음은 원본 표기를 유지했습니다. 연속 3성의 발화 변조와 경성은 실제 말하기에서 함께 연습하세요.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1644d6f0b22482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8e69cfe334e4a57" /><Relationship Type="http://schemas.openxmlformats.org/officeDocument/2006/relationships/slideLayout" Target="/ppt/slideLayouts/slideLayout1.xml" Id="R205726f8c4f24bd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05726f8c4f24bd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35aebed9d1604ab4" /><Relationship Type="http://schemas.openxmlformats.org/officeDocument/2006/relationships/notesSlide" Target="/ppt/notesSlides/notesSlide1.xml" Id="Rec0cd0fabdc74b7f"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1177527346ab4b07" /><Relationship Type="http://schemas.openxmlformats.org/officeDocument/2006/relationships/notesSlide" Target="/ppt/notesSlides/notesSlide2.xml" Id="Rf55a025f9ac24997"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9cde6944ad0746d4" /><Relationship Type="http://schemas.openxmlformats.org/officeDocument/2006/relationships/notesSlide" Target="/ppt/notesSlides/notesSlide3.xml" Id="R88f2b6e180d942c9"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a84e01fd649b4e1c" /><Relationship Type="http://schemas.openxmlformats.org/officeDocument/2006/relationships/notesSlide" Target="/ppt/notesSlides/notesSlide4.xml" Id="Rb66e2a772ad743c9"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eb315024282a4600" /><Relationship Type="http://schemas.openxmlformats.org/officeDocument/2006/relationships/notesSlide" Target="/ppt/notesSlides/notesSlide5.xml" Id="Re0357afbc1f643aa"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cfe41311964a4b2e" /><Relationship Type="http://schemas.openxmlformats.org/officeDocument/2006/relationships/notesSlide" Target="/ppt/notesSlides/notesSlide6.xml" Id="R0d804e9700f34f38"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ab82a2d74eff40ad" /><Relationship Type="http://schemas.openxmlformats.org/officeDocument/2006/relationships/notesSlide" Target="/ppt/notesSlides/notesSlide7.xml" Id="R72ac87e975944792"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2b4572ffba20455b" /><Relationship Type="http://schemas.openxmlformats.org/officeDocument/2006/relationships/notesSlide" Target="/ppt/notesSlides/notesSlide8.xml" Id="R3a46e5e5cb4d4000"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d91c06547783476f" /><Relationship Type="http://schemas.openxmlformats.org/officeDocument/2006/relationships/notesSlide" Target="/ppt/notesSlides/notesSlide9.xml" Id="Rb70bc54a304d4cf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3a1a1e420f5a4ac0" /><Relationship Type="http://schemas.openxmlformats.org/officeDocument/2006/relationships/notesSlide" Target="/ppt/notesSlides/notesSlide10.xml" Id="Raa185c0e4c904be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eb60b1f9f8484c19" /><Relationship Type="http://schemas.openxmlformats.org/officeDocument/2006/relationships/notesSlide" Target="/ppt/notesSlides/notesSlide11.xml" Id="Rb2e75f5394f5455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065865ab9f6e4986" /><Relationship Type="http://schemas.openxmlformats.org/officeDocument/2006/relationships/notesSlide" Target="/ppt/notesSlides/notesSlide12.xml" Id="Ra914eb64594f431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ae916bd86e214922" /><Relationship Type="http://schemas.openxmlformats.org/officeDocument/2006/relationships/notesSlide" Target="/ppt/notesSlides/notesSlide13.xml" Id="R20e82fa161284d6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7302d50346ae4800" /><Relationship Type="http://schemas.openxmlformats.org/officeDocument/2006/relationships/notesSlide" Target="/ppt/notesSlides/notesSlide14.xml" Id="R9733234284924ed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4bc209406cf144c3" /><Relationship Type="http://schemas.openxmlformats.org/officeDocument/2006/relationships/notesSlide" Target="/ppt/notesSlides/notesSlide15.xml" Id="R272c26fc471140f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9a87dfcbcf164eb1" /><Relationship Type="http://schemas.openxmlformats.org/officeDocument/2006/relationships/notesSlide" Target="/ppt/notesSlides/notesSlide16.xml" Id="R3a1659f5d5eb474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f2929990bdd94516" /><Relationship Type="http://schemas.openxmlformats.org/officeDocument/2006/relationships/notesSlide" Target="/ppt/notesSlides/notesSlide17.xml" Id="R56857dea51d8490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493632aa0c494c9b" /><Relationship Type="http://schemas.openxmlformats.org/officeDocument/2006/relationships/notesSlide" Target="/ppt/notesSlides/notesSlide18.xml" Id="Rba8406d11e7f41b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ad80de3380704933" /><Relationship Type="http://schemas.openxmlformats.org/officeDocument/2006/relationships/notesSlide" Target="/ppt/notesSlides/notesSlide19.xml" Id="R65120eb7b7ba4281"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84882a2fe9e5473c" /><Relationship Type="http://schemas.openxmlformats.org/officeDocument/2006/relationships/notesSlide" Target="/ppt/notesSlides/notesSlide20.xml" Id="Rd827352ec079487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a271ae0257f849bb" /><Relationship Type="http://schemas.openxmlformats.org/officeDocument/2006/relationships/notesSlide" Target="/ppt/notesSlides/notesSlide21.xml" Id="Rbc72cbd00d9846d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dbfcf403f5374b6f" /><Relationship Type="http://schemas.openxmlformats.org/officeDocument/2006/relationships/notesSlide" Target="/ppt/notesSlides/notesSlide22.xml" Id="Ra49b7a77348647e9"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946e17729b4846b1" /><Relationship Type="http://schemas.openxmlformats.org/officeDocument/2006/relationships/notesSlide" Target="/ppt/notesSlides/notesSlide23.xml" Id="Rd69436720c2a468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d1a00508fce34c4b" /><Relationship Type="http://schemas.openxmlformats.org/officeDocument/2006/relationships/notesSlide" Target="/ppt/notesSlides/notesSlide24.xml" Id="R0b7d5cc3e0a7463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55b3227caae5473a" /><Relationship Type="http://schemas.openxmlformats.org/officeDocument/2006/relationships/notesSlide" Target="/ppt/notesSlides/notesSlide25.xml" Id="Rba174fa511c446d3"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97cd508b93c74a9d" /><Relationship Type="http://schemas.openxmlformats.org/officeDocument/2006/relationships/notesSlide" Target="/ppt/notesSlides/notesSlide26.xml" Id="R21ede64ac6e24f3e"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c2548d12a00c402f" /><Relationship Type="http://schemas.openxmlformats.org/officeDocument/2006/relationships/notesSlide" Target="/ppt/notesSlides/notesSlide27.xml" Id="R10dfd6c3e172422f"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55746f9fc6a74375" /><Relationship Type="http://schemas.openxmlformats.org/officeDocument/2006/relationships/notesSlide" Target="/ppt/notesSlides/notesSlide28.xml" Id="R0aa35f42846d4070"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b466ce43ec434f46" /><Relationship Type="http://schemas.openxmlformats.org/officeDocument/2006/relationships/notesSlide" Target="/ppt/notesSlides/notesSlide29.xml" Id="Raeccc119f33243e3"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2a0aac82472445ca" /><Relationship Type="http://schemas.openxmlformats.org/officeDocument/2006/relationships/notesSlide" Target="/ppt/notesSlides/notesSlide30.xml" Id="R81b1382cdbd84c08"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4391d2657a0141a3" /><Relationship Type="http://schemas.openxmlformats.org/officeDocument/2006/relationships/notesSlide" Target="/ppt/notesSlides/notesSlide31.xml" Id="R956c4e4ba2eb4b2e"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26a3fde2361c44f8" /><Relationship Type="http://schemas.openxmlformats.org/officeDocument/2006/relationships/notesSlide" Target="/ppt/notesSlides/notesSlide32.xml" Id="Rea32873308084820"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374d6f97e0f148b6" /><Relationship Type="http://schemas.openxmlformats.org/officeDocument/2006/relationships/notesSlide" Target="/ppt/notesSlides/notesSlide33.xml" Id="Ra4e904642c6e48f5"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288ed072f1ab4397" /><Relationship Type="http://schemas.openxmlformats.org/officeDocument/2006/relationships/notesSlide" Target="/ppt/notesSlides/notesSlide34.xml" Id="Re05e12902e4e432d"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ccd77e57e4a54822" /><Relationship Type="http://schemas.openxmlformats.org/officeDocument/2006/relationships/notesSlide" Target="/ppt/notesSlides/notesSlide35.xml" Id="R9ed9495096154497"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18e447405dfa4fdd" /><Relationship Type="http://schemas.openxmlformats.org/officeDocument/2006/relationships/notesSlide" Target="/ppt/notesSlides/notesSlide36.xml" Id="R972bb0f936374442"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cf31b304eba14159" /><Relationship Type="http://schemas.openxmlformats.org/officeDocument/2006/relationships/notesSlide" Target="/ppt/notesSlides/notesSlide37.xml" Id="R88345e3f7eb3439e"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bacdc761b3304d20" /><Relationship Type="http://schemas.openxmlformats.org/officeDocument/2006/relationships/notesSlide" Target="/ppt/notesSlides/notesSlide38.xml" Id="R831808e2c74e4e26"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6418c68c2a144153" /><Relationship Type="http://schemas.openxmlformats.org/officeDocument/2006/relationships/notesSlide" Target="/ppt/notesSlides/notesSlide39.xml" Id="R3f667b6d84a54948" /></Relationships>
</file>

<file path=ppt/slides/_rels/slide40.xml.rels>&#65279;<?xml version="1.0" encoding="utf-8"?><Relationships xmlns="http://schemas.openxmlformats.org/package/2006/relationships"><Relationship Type="http://schemas.openxmlformats.org/officeDocument/2006/relationships/slideLayout" Target="/ppt/slideLayouts/slideLayout1.xml" Id="Rb65d9dfcca61428c" /><Relationship Type="http://schemas.openxmlformats.org/officeDocument/2006/relationships/notesSlide" Target="/ppt/notesSlides/notesSlide40.xml" Id="R257e8dd56a3f4ad2" /></Relationships>
</file>

<file path=ppt/slides/_rels/slide41.xml.rels>&#65279;<?xml version="1.0" encoding="utf-8"?><Relationships xmlns="http://schemas.openxmlformats.org/package/2006/relationships"><Relationship Type="http://schemas.openxmlformats.org/officeDocument/2006/relationships/slideLayout" Target="/ppt/slideLayouts/slideLayout1.xml" Id="R79a84eafb1b5499e" /><Relationship Type="http://schemas.openxmlformats.org/officeDocument/2006/relationships/notesSlide" Target="/ppt/notesSlides/notesSlide41.xml" Id="Rf967c6eba6874004" /></Relationships>
</file>

<file path=ppt/slides/_rels/slide42.xml.rels>&#65279;<?xml version="1.0" encoding="utf-8"?><Relationships xmlns="http://schemas.openxmlformats.org/package/2006/relationships"><Relationship Type="http://schemas.openxmlformats.org/officeDocument/2006/relationships/slideLayout" Target="/ppt/slideLayouts/slideLayout1.xml" Id="R7f1bcd753be34700" /><Relationship Type="http://schemas.openxmlformats.org/officeDocument/2006/relationships/notesSlide" Target="/ppt/notesSlides/notesSlide42.xml" Id="R4440cd3624d04917" /></Relationships>
</file>

<file path=ppt/slides/_rels/slide43.xml.rels>&#65279;<?xml version="1.0" encoding="utf-8"?><Relationships xmlns="http://schemas.openxmlformats.org/package/2006/relationships"><Relationship Type="http://schemas.openxmlformats.org/officeDocument/2006/relationships/slideLayout" Target="/ppt/slideLayouts/slideLayout1.xml" Id="R542b7a3954da481b" /><Relationship Type="http://schemas.openxmlformats.org/officeDocument/2006/relationships/notesSlide" Target="/ppt/notesSlides/notesSlide43.xml" Id="R5fd8c9b28ae84e6a" /></Relationships>
</file>

<file path=ppt/slides/_rels/slide44.xml.rels>&#65279;<?xml version="1.0" encoding="utf-8"?><Relationships xmlns="http://schemas.openxmlformats.org/package/2006/relationships"><Relationship Type="http://schemas.openxmlformats.org/officeDocument/2006/relationships/slideLayout" Target="/ppt/slideLayouts/slideLayout1.xml" Id="Rb2e35dccc2924752" /><Relationship Type="http://schemas.openxmlformats.org/officeDocument/2006/relationships/notesSlide" Target="/ppt/notesSlides/notesSlide44.xml" Id="Re246d88387de4616" /></Relationships>
</file>

<file path=ppt/slides/_rels/slide45.xml.rels>&#65279;<?xml version="1.0" encoding="utf-8"?><Relationships xmlns="http://schemas.openxmlformats.org/package/2006/relationships"><Relationship Type="http://schemas.openxmlformats.org/officeDocument/2006/relationships/slideLayout" Target="/ppt/slideLayouts/slideLayout1.xml" Id="Rb3cb5d0ddb1b4216" /><Relationship Type="http://schemas.openxmlformats.org/officeDocument/2006/relationships/notesSlide" Target="/ppt/notesSlides/notesSlide45.xml" Id="Rb5217a6c2e6d43e6" /></Relationships>
</file>

<file path=ppt/slides/_rels/slide46.xml.rels>&#65279;<?xml version="1.0" encoding="utf-8"?><Relationships xmlns="http://schemas.openxmlformats.org/package/2006/relationships"><Relationship Type="http://schemas.openxmlformats.org/officeDocument/2006/relationships/slideLayout" Target="/ppt/slideLayouts/slideLayout1.xml" Id="Rf652f92894a7442d" /><Relationship Type="http://schemas.openxmlformats.org/officeDocument/2006/relationships/notesSlide" Target="/ppt/notesSlides/notesSlide46.xml" Id="Rab4b0ea5960e40eb" /></Relationships>
</file>

<file path=ppt/slides/_rels/slide47.xml.rels>&#65279;<?xml version="1.0" encoding="utf-8"?><Relationships xmlns="http://schemas.openxmlformats.org/package/2006/relationships"><Relationship Type="http://schemas.openxmlformats.org/officeDocument/2006/relationships/slideLayout" Target="/ppt/slideLayouts/slideLayout1.xml" Id="R2bd8b7baa90b4908" /><Relationship Type="http://schemas.openxmlformats.org/officeDocument/2006/relationships/notesSlide" Target="/ppt/notesSlides/notesSlide47.xml" Id="R4b7f4f35d8114c93" /></Relationships>
</file>

<file path=ppt/slides/_rels/slide48.xml.rels>&#65279;<?xml version="1.0" encoding="utf-8"?><Relationships xmlns="http://schemas.openxmlformats.org/package/2006/relationships"><Relationship Type="http://schemas.openxmlformats.org/officeDocument/2006/relationships/slideLayout" Target="/ppt/slideLayouts/slideLayout1.xml" Id="R45ddc2cb20ae4436" /><Relationship Type="http://schemas.openxmlformats.org/officeDocument/2006/relationships/notesSlide" Target="/ppt/notesSlides/notesSlide48.xml" Id="R521f51783799466d" /></Relationships>
</file>

<file path=ppt/slides/_rels/slide49.xml.rels>&#65279;<?xml version="1.0" encoding="utf-8"?><Relationships xmlns="http://schemas.openxmlformats.org/package/2006/relationships"><Relationship Type="http://schemas.openxmlformats.org/officeDocument/2006/relationships/slideLayout" Target="/ppt/slideLayouts/slideLayout1.xml" Id="R3c430c5c210a4b41" /><Relationship Type="http://schemas.openxmlformats.org/officeDocument/2006/relationships/notesSlide" Target="/ppt/notesSlides/notesSlide49.xml" Id="R0bec39fcb0b44cae" /></Relationships>
</file>

<file path=ppt/slides/_rels/slide50.xml.rels>&#65279;<?xml version="1.0" encoding="utf-8"?><Relationships xmlns="http://schemas.openxmlformats.org/package/2006/relationships"><Relationship Type="http://schemas.openxmlformats.org/officeDocument/2006/relationships/slideLayout" Target="/ppt/slideLayouts/slideLayout1.xml" Id="R5d507ecefad04ce6" /><Relationship Type="http://schemas.openxmlformats.org/officeDocument/2006/relationships/notesSlide" Target="/ppt/notesSlides/notesSlide50.xml" Id="Rf9cb930942c54655" /></Relationships>
</file>

<file path=ppt/slides/_rels/slide51.xml.rels>&#65279;<?xml version="1.0" encoding="utf-8"?><Relationships xmlns="http://schemas.openxmlformats.org/package/2006/relationships"><Relationship Type="http://schemas.openxmlformats.org/officeDocument/2006/relationships/slideLayout" Target="/ppt/slideLayouts/slideLayout1.xml" Id="Rf562365d6b364b0d" /><Relationship Type="http://schemas.openxmlformats.org/officeDocument/2006/relationships/notesSlide" Target="/ppt/notesSlides/notesSlide51.xml" Id="R95d5398e2ffa44a8" /></Relationships>
</file>

<file path=ppt/slides/_rels/slide52.xml.rels>&#65279;<?xml version="1.0" encoding="utf-8"?><Relationships xmlns="http://schemas.openxmlformats.org/package/2006/relationships"><Relationship Type="http://schemas.openxmlformats.org/officeDocument/2006/relationships/slideLayout" Target="/ppt/slideLayouts/slideLayout1.xml" Id="Rc10b8cd25050462e" /><Relationship Type="http://schemas.openxmlformats.org/officeDocument/2006/relationships/notesSlide" Target="/ppt/notesSlides/notesSlide52.xml" Id="R392f49cadc9348d4" /></Relationships>
</file>

<file path=ppt/slides/_rels/slide53.xml.rels>&#65279;<?xml version="1.0" encoding="utf-8"?><Relationships xmlns="http://schemas.openxmlformats.org/package/2006/relationships"><Relationship Type="http://schemas.openxmlformats.org/officeDocument/2006/relationships/slideLayout" Target="/ppt/slideLayouts/slideLayout1.xml" Id="Rbd116628cd3d43e8" /><Relationship Type="http://schemas.openxmlformats.org/officeDocument/2006/relationships/notesSlide" Target="/ppt/notesSlides/notesSlide53.xml" Id="R46f17a75f5dd4a43" /></Relationships>
</file>

<file path=ppt/slides/_rels/slide54.xml.rels>&#65279;<?xml version="1.0" encoding="utf-8"?><Relationships xmlns="http://schemas.openxmlformats.org/package/2006/relationships"><Relationship Type="http://schemas.openxmlformats.org/officeDocument/2006/relationships/slideLayout" Target="/ppt/slideLayouts/slideLayout1.xml" Id="R6a8854b4207d4c66" /><Relationship Type="http://schemas.openxmlformats.org/officeDocument/2006/relationships/notesSlide" Target="/ppt/notesSlides/notesSlide54.xml" Id="Ref25e6975ed146bc" /></Relationships>
</file>

<file path=ppt/slides/_rels/slide55.xml.rels>&#65279;<?xml version="1.0" encoding="utf-8"?><Relationships xmlns="http://schemas.openxmlformats.org/package/2006/relationships"><Relationship Type="http://schemas.openxmlformats.org/officeDocument/2006/relationships/slideLayout" Target="/ppt/slideLayouts/slideLayout1.xml" Id="R9a31b5983f854ade" /><Relationship Type="http://schemas.openxmlformats.org/officeDocument/2006/relationships/notesSlide" Target="/ppt/notesSlides/notesSlide55.xml" Id="R464c2ff8ea7d4cec" /></Relationships>
</file>

<file path=ppt/slides/_rels/slide56.xml.rels>&#65279;<?xml version="1.0" encoding="utf-8"?><Relationships xmlns="http://schemas.openxmlformats.org/package/2006/relationships"><Relationship Type="http://schemas.openxmlformats.org/officeDocument/2006/relationships/slideLayout" Target="/ppt/slideLayouts/slideLayout1.xml" Id="R099680243e59433e" /><Relationship Type="http://schemas.openxmlformats.org/officeDocument/2006/relationships/notesSlide" Target="/ppt/notesSlides/notesSlide56.xml" Id="R2554656a47974c10" /></Relationships>
</file>

<file path=ppt/slides/_rels/slide57.xml.rels>&#65279;<?xml version="1.0" encoding="utf-8"?><Relationships xmlns="http://schemas.openxmlformats.org/package/2006/relationships"><Relationship Type="http://schemas.openxmlformats.org/officeDocument/2006/relationships/slideLayout" Target="/ppt/slideLayouts/slideLayout1.xml" Id="Rdfe5317e146143df" /><Relationship Type="http://schemas.openxmlformats.org/officeDocument/2006/relationships/notesSlide" Target="/ppt/notesSlides/notesSlide57.xml" Id="R63d427576ad9426b" /></Relationships>
</file>

<file path=ppt/slides/_rels/slide58.xml.rels>&#65279;<?xml version="1.0" encoding="utf-8"?><Relationships xmlns="http://schemas.openxmlformats.org/package/2006/relationships"><Relationship Type="http://schemas.openxmlformats.org/officeDocument/2006/relationships/slideLayout" Target="/ppt/slideLayouts/slideLayout1.xml" Id="R91f46702153b4f9c" /><Relationship Type="http://schemas.openxmlformats.org/officeDocument/2006/relationships/notesSlide" Target="/ppt/notesSlides/notesSlide58.xml" Id="R92b9690599e04467" /></Relationships>
</file>

<file path=ppt/slides/_rels/slide59.xml.rels>&#65279;<?xml version="1.0" encoding="utf-8"?><Relationships xmlns="http://schemas.openxmlformats.org/package/2006/relationships"><Relationship Type="http://schemas.openxmlformats.org/officeDocument/2006/relationships/slideLayout" Target="/ppt/slideLayouts/slideLayout1.xml" Id="R24f754dae40e4abb" /><Relationship Type="http://schemas.openxmlformats.org/officeDocument/2006/relationships/notesSlide" Target="/ppt/notesSlides/notesSlide59.xml" Id="R066e3345f906476c" /></Relationships>
</file>

<file path=ppt/slides/_rels/slide60.xml.rels>&#65279;<?xml version="1.0" encoding="utf-8"?><Relationships xmlns="http://schemas.openxmlformats.org/package/2006/relationships"><Relationship Type="http://schemas.openxmlformats.org/officeDocument/2006/relationships/slideLayout" Target="/ppt/slideLayouts/slideLayout1.xml" Id="R649479c0172c4e89" /><Relationship Type="http://schemas.openxmlformats.org/officeDocument/2006/relationships/notesSlide" Target="/ppt/notesSlides/notesSlide60.xml" Id="R6cda1896c0b241e5" /></Relationships>
</file>

<file path=ppt/slides/slide1.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F8EAD7BF-07B2-4B8E-9DE0-94AE347B4A68}"/>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Q01  자기소개</a:t>
            </a:r>
          </a:p>
        </p:txBody>
      </p:sp>
      <p:sp>
        <p:nvSpPr>
          <p:cNvPr id="2" name="language">
            <a:extLst xmlns:a="http://schemas.openxmlformats.org/drawingml/2006/main">
              <a:ext uri="{FF2B5EF4-FFF2-40B4-BE49-F238E27FC236}">
                <a16:creationId xmlns:a16="http://schemas.microsoft.com/office/drawing/2014/main" id="{A51D70F6-8960-44FF-8158-7FC4017A3D57}"/>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2F82C4A6-592E-4EEB-BE2B-361D8E701F9D}"/>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이력 기반</a:t>
            </a:r>
          </a:p>
        </p:txBody>
      </p:sp>
      <p:sp>
        <p:nvSpPr>
          <p:cNvPr id="4" name="page">
            <a:extLst xmlns:a="http://schemas.openxmlformats.org/drawingml/2006/main">
              <a:ext uri="{FF2B5EF4-FFF2-40B4-BE49-F238E27FC236}">
                <a16:creationId xmlns:a16="http://schemas.microsoft.com/office/drawing/2014/main" id="{579CD347-F215-4F63-B099-C83A9EDE003C}"/>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01 / 60</a:t>
            </a:r>
          </a:p>
        </p:txBody>
      </p:sp>
      <p:sp>
        <p:nvSpPr>
          <p:cNvPr id="5" name="section-label">
            <a:extLst xmlns:a="http://schemas.openxmlformats.org/drawingml/2006/main">
              <a:ext uri="{FF2B5EF4-FFF2-40B4-BE49-F238E27FC236}">
                <a16:creationId xmlns:a16="http://schemas.microsoft.com/office/drawing/2014/main" id="{495B5B65-7086-44CC-80E7-AA77021E541D}"/>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2AFCBBDF-2C1B-42E6-9D80-151B73877B28}"/>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请介绍一下你自己。你做什么工作？工作以外喜欢做什么？</a:t>
            </a:r>
          </a:p>
        </p:txBody>
      </p:sp>
      <p:sp>
        <p:nvSpPr>
          <p:cNvPr id="7" name="pinyin">
            <a:extLst xmlns:a="http://schemas.openxmlformats.org/drawingml/2006/main">
              <a:ext uri="{FF2B5EF4-FFF2-40B4-BE49-F238E27FC236}">
                <a16:creationId xmlns:a16="http://schemas.microsoft.com/office/drawing/2014/main" id="{0FFD997C-13C6-4DAA-B2F7-70635E66F92A}"/>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qǐng jiè shào yī xià nǐ zì jǐ。 nǐ zuò shén me gōng zuò？ gōng zuò yǐ wài xǐ huan zuò shén me？</a:t>
            </a:r>
          </a:p>
        </p:txBody>
      </p:sp>
      <p:sp>
        <p:nvSpPr>
          <p:cNvPr id="8" name="section-label">
            <a:extLst xmlns:a="http://schemas.openxmlformats.org/drawingml/2006/main">
              <a:ext uri="{FF2B5EF4-FFF2-40B4-BE49-F238E27FC236}">
                <a16:creationId xmlns:a16="http://schemas.microsoft.com/office/drawing/2014/main" id="{503A6F8C-AC8F-48E5-9390-198149FE046A}"/>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4A3426FD-8788-4939-8F9A-F2C7C1FF6919}"/>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我是韩国人，也是一名家庭医学科医生。现在我在Kakao Healthcare工作，参与开发帮助医生的人工智能工具。</a:t>
            </a:r>
          </a:p>
        </p:txBody>
      </p:sp>
      <p:sp>
        <p:nvSpPr>
          <p:cNvPr id="10" name="pinyin">
            <a:extLst xmlns:a="http://schemas.openxmlformats.org/drawingml/2006/main">
              <a:ext uri="{FF2B5EF4-FFF2-40B4-BE49-F238E27FC236}">
                <a16:creationId xmlns:a16="http://schemas.microsoft.com/office/drawing/2014/main" id="{1A4F9120-F360-444E-9D63-AFF2ACA0DDE9}"/>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shì hán guó rén， yě shì yī míng jiā tíng yī xué kē yī shēng。 xiàn zài wǒ zài Kakao Healthcare gōng zuò， cān yù kāi fā bāng zhù yī shēng de rén gōng zhì néng gōng jù。</a:t>
            </a:r>
          </a:p>
        </p:txBody>
      </p:sp>
      <p:sp>
        <p:nvSpPr>
          <p:cNvPr id="11" name="hanzi">
            <a:extLst xmlns:a="http://schemas.openxmlformats.org/drawingml/2006/main">
              <a:ext uri="{FF2B5EF4-FFF2-40B4-BE49-F238E27FC236}">
                <a16:creationId xmlns:a16="http://schemas.microsoft.com/office/drawing/2014/main" id="{6FED92B3-71A7-4DAD-8ABD-A21E17219DA7}"/>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我的一项重要工作，是向软件开发人员解释诊室里实际发生的事情。</a:t>
            </a:r>
          </a:p>
        </p:txBody>
      </p:sp>
      <p:sp>
        <p:nvSpPr>
          <p:cNvPr id="12" name="pinyin">
            <a:extLst xmlns:a="http://schemas.openxmlformats.org/drawingml/2006/main">
              <a:ext uri="{FF2B5EF4-FFF2-40B4-BE49-F238E27FC236}">
                <a16:creationId xmlns:a16="http://schemas.microsoft.com/office/drawing/2014/main" id="{3AA79195-9F2C-4E25-ADB7-7A071616F4B8}"/>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de yī xiàng zhòng yào gōng zuò， shì xiàng ruǎn jiàn kāi fā rén yuán jiě shì zhěn shì lǐ shí jì fā shēng de shì qing。</a:t>
            </a:r>
          </a:p>
        </p:txBody>
      </p:sp>
      <p:sp>
        <p:nvSpPr>
          <p:cNvPr id="13" name="hanzi">
            <a:extLst xmlns:a="http://schemas.openxmlformats.org/drawingml/2006/main">
              <a:ext uri="{FF2B5EF4-FFF2-40B4-BE49-F238E27FC236}">
                <a16:creationId xmlns:a16="http://schemas.microsoft.com/office/drawing/2014/main" id="{354E6E7C-A23D-4A57-AB93-5AFD91F47323}"/>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在这之前，我在中国生活和工作了大约七年。那段经历让我更习惯和不同背景的人合作，</a:t>
            </a:r>
          </a:p>
        </p:txBody>
      </p:sp>
      <p:sp>
        <p:nvSpPr>
          <p:cNvPr id="14" name="pinyin">
            <a:extLst xmlns:a="http://schemas.openxmlformats.org/drawingml/2006/main">
              <a:ext uri="{FF2B5EF4-FFF2-40B4-BE49-F238E27FC236}">
                <a16:creationId xmlns:a16="http://schemas.microsoft.com/office/drawing/2014/main" id="{38377571-E0A9-480F-A756-338D37139F69}"/>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zài zhè zhī qián， wǒ zài zhōng guó shēng huó hé gōng zuò le dà yuē qī nián。 nà duàn jīng lì ràng wǒ gèng xí guàn hé bù tóng bèi jǐng de rén hé zuò，</a:t>
            </a:r>
          </a:p>
        </p:txBody>
      </p:sp>
      <p:sp>
        <p:nvSpPr>
          <p:cNvPr id="15" name="hanzi">
            <a:extLst xmlns:a="http://schemas.openxmlformats.org/drawingml/2006/main">
              <a:ext uri="{FF2B5EF4-FFF2-40B4-BE49-F238E27FC236}">
                <a16:creationId xmlns:a16="http://schemas.microsoft.com/office/drawing/2014/main" id="{DACAA712-D29E-45DD-95EF-8830E63D37CA}"/>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也让我一直想把中文学得更好。</a:t>
            </a:r>
          </a:p>
        </p:txBody>
      </p:sp>
      <p:sp>
        <p:nvSpPr>
          <p:cNvPr id="16" name="pinyin">
            <a:extLst xmlns:a="http://schemas.openxmlformats.org/drawingml/2006/main">
              <a:ext uri="{FF2B5EF4-FFF2-40B4-BE49-F238E27FC236}">
                <a16:creationId xmlns:a16="http://schemas.microsoft.com/office/drawing/2014/main" id="{92AA22AF-A2FD-439B-B40D-E7FD29E1C688}"/>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yě ràng wǒ yì zhí xiǎng bǎ zhōng wén xué de gèng hǎo。</a:t>
            </a:r>
          </a:p>
        </p:txBody>
      </p:sp>
      <p:sp>
        <p:nvSpPr>
          <p:cNvPr id="17" name="hanzi">
            <a:extLst xmlns:a="http://schemas.openxmlformats.org/drawingml/2006/main">
              <a:ext uri="{FF2B5EF4-FFF2-40B4-BE49-F238E27FC236}">
                <a16:creationId xmlns:a16="http://schemas.microsoft.com/office/drawing/2014/main" id="{BDF05FAE-8A92-4DF6-834B-F0FA4BEA4B60}"/>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工作以外，我最近开始打网球，还是个初学者，所以要学的东西很多。我也对投资和学习Python感兴趣。</a:t>
            </a:r>
          </a:p>
        </p:txBody>
      </p:sp>
      <p:sp>
        <p:nvSpPr>
          <p:cNvPr id="18" name="pinyin">
            <a:extLst xmlns:a="http://schemas.openxmlformats.org/drawingml/2006/main">
              <a:ext uri="{FF2B5EF4-FFF2-40B4-BE49-F238E27FC236}">
                <a16:creationId xmlns:a16="http://schemas.microsoft.com/office/drawing/2014/main" id="{3A9BF63E-BB77-4F67-865B-599F483F727F}"/>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gōng zuò yǐ wài， wǒ zuì jìn kāi shǐ dǎ wǎng qiú， hái shì gè chū xué zhě， suǒ yǐ yào xué de dōng xi hěn duō。 wǒ yě duì tóu zī hé xué xí Python gǎn xìng qù。</a:t>
            </a:r>
          </a:p>
        </p:txBody>
      </p:sp>
      <p:sp>
        <p:nvSpPr>
          <p:cNvPr id="19" name="hanzi">
            <a:extLst xmlns:a="http://schemas.openxmlformats.org/drawingml/2006/main">
              <a:ext uri="{FF2B5EF4-FFF2-40B4-BE49-F238E27FC236}">
                <a16:creationId xmlns:a16="http://schemas.microsoft.com/office/drawing/2014/main" id="{317FCE7C-C405-4E49-98A1-953DBF1A78DC}"/>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虽然平时比较忙，但是有新的东西可以学习，会让我觉得生活很有意思。</a:t>
            </a:r>
          </a:p>
        </p:txBody>
      </p:sp>
      <p:sp>
        <p:nvSpPr>
          <p:cNvPr id="20" name="pinyin">
            <a:extLst xmlns:a="http://schemas.openxmlformats.org/drawingml/2006/main">
              <a:ext uri="{FF2B5EF4-FFF2-40B4-BE49-F238E27FC236}">
                <a16:creationId xmlns:a16="http://schemas.microsoft.com/office/drawing/2014/main" id="{8FECA09D-2816-44F7-AA21-C2C2BCFD9B64}"/>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suī rán píng shí bǐ jiào máng， dàn shì yǒu xīn de dōng xi kě yǐ xué xí， huì ràng wǒ jué de shēng huó hěn yǒu yì si。</a:t>
            </a:r>
          </a:p>
        </p:txBody>
      </p:sp>
      <p:sp>
        <p:nvSpPr>
          <p:cNvPr id="21" name="section-label">
            <a:extLst xmlns:a="http://schemas.openxmlformats.org/drawingml/2006/main">
              <a:ext uri="{FF2B5EF4-FFF2-40B4-BE49-F238E27FC236}">
                <a16:creationId xmlns:a16="http://schemas.microsoft.com/office/drawing/2014/main" id="{EFCD6B36-A3AB-445B-9F5D-DE6C4E051459}"/>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9AE07588-3F75-40A0-9CBB-0A01BCC20251}"/>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医生出身</a:t>
            </a:r>
          </a:p>
        </p:txBody>
      </p:sp>
      <p:sp>
        <p:nvSpPr>
          <p:cNvPr id="23" name="vocab-pinyin-0">
            <a:extLst xmlns:a="http://schemas.openxmlformats.org/drawingml/2006/main">
              <a:ext uri="{FF2B5EF4-FFF2-40B4-BE49-F238E27FC236}">
                <a16:creationId xmlns:a16="http://schemas.microsoft.com/office/drawing/2014/main" id="{160B113B-3739-47A4-8EFE-BF3A6C368601}"/>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yī shēng chū shēn</a:t>
            </a:r>
          </a:p>
        </p:txBody>
      </p:sp>
      <p:sp>
        <p:nvSpPr>
          <p:cNvPr id="24" name="meaning-0">
            <a:extLst xmlns:a="http://schemas.openxmlformats.org/drawingml/2006/main">
              <a:ext uri="{FF2B5EF4-FFF2-40B4-BE49-F238E27FC236}">
                <a16:creationId xmlns:a16="http://schemas.microsoft.com/office/drawing/2014/main" id="{82DD9789-C7CA-479E-9C04-D9287BC6706B}"/>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의학 교육을 받은 의사 출신</a:t>
            </a:r>
          </a:p>
        </p:txBody>
      </p:sp>
      <p:sp>
        <p:nvSpPr>
          <p:cNvPr id="25" name="vocab-0">
            <a:extLst xmlns:a="http://schemas.openxmlformats.org/drawingml/2006/main">
              <a:ext uri="{FF2B5EF4-FFF2-40B4-BE49-F238E27FC236}">
                <a16:creationId xmlns:a16="http://schemas.microsoft.com/office/drawing/2014/main" id="{184EA442-C375-43D8-ABD7-2FDD2F72F7B3}"/>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开始打网球</a:t>
            </a:r>
          </a:p>
        </p:txBody>
      </p:sp>
      <p:sp>
        <p:nvSpPr>
          <p:cNvPr id="26" name="vocab-pinyin-0">
            <a:extLst xmlns:a="http://schemas.openxmlformats.org/drawingml/2006/main">
              <a:ext uri="{FF2B5EF4-FFF2-40B4-BE49-F238E27FC236}">
                <a16:creationId xmlns:a16="http://schemas.microsoft.com/office/drawing/2014/main" id="{08122397-6972-41B5-BD6F-2548A37AA9F5}"/>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kāi shǐ dǎ wǎng qiú</a:t>
            </a:r>
          </a:p>
        </p:txBody>
      </p:sp>
      <p:sp>
        <p:nvSpPr>
          <p:cNvPr id="27" name="meaning-0">
            <a:extLst xmlns:a="http://schemas.openxmlformats.org/drawingml/2006/main">
              <a:ext uri="{FF2B5EF4-FFF2-40B4-BE49-F238E27FC236}">
                <a16:creationId xmlns:a16="http://schemas.microsoft.com/office/drawing/2014/main" id="{9F3014CE-F711-43AE-8A43-5BF1A7DFBB6E}"/>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테니스를 시작하다</a:t>
            </a:r>
          </a:p>
        </p:txBody>
      </p:sp>
      <p:sp>
        <p:nvSpPr>
          <p:cNvPr id="28" name="vocab-0">
            <a:extLst xmlns:a="http://schemas.openxmlformats.org/drawingml/2006/main">
              <a:ext uri="{FF2B5EF4-FFF2-40B4-BE49-F238E27FC236}">
                <a16:creationId xmlns:a16="http://schemas.microsoft.com/office/drawing/2014/main" id="{8284F40C-2A67-4697-8CE2-895ADF5BEDB6}"/>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不同背景的人</a:t>
            </a:r>
          </a:p>
        </p:txBody>
      </p:sp>
      <p:sp>
        <p:nvSpPr>
          <p:cNvPr id="29" name="vocab-pinyin-0">
            <a:extLst xmlns:a="http://schemas.openxmlformats.org/drawingml/2006/main">
              <a:ext uri="{FF2B5EF4-FFF2-40B4-BE49-F238E27FC236}">
                <a16:creationId xmlns:a16="http://schemas.microsoft.com/office/drawing/2014/main" id="{58497E1B-D38A-4062-8863-933260255EFE}"/>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bù tóng bèi jǐng de rén</a:t>
            </a:r>
          </a:p>
        </p:txBody>
      </p:sp>
      <p:sp>
        <p:nvSpPr>
          <p:cNvPr id="30" name="meaning-0">
            <a:extLst xmlns:a="http://schemas.openxmlformats.org/drawingml/2006/main">
              <a:ext uri="{FF2B5EF4-FFF2-40B4-BE49-F238E27FC236}">
                <a16:creationId xmlns:a16="http://schemas.microsoft.com/office/drawing/2014/main" id="{60A7549B-BDCE-4616-935F-3982E25B4C0F}"/>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다양한 배경을 가진 사람들</a:t>
            </a:r>
          </a:p>
        </p:txBody>
      </p:sp>
      <p:sp>
        <p:nvSpPr>
          <p:cNvPr id="31" name="vocab-0">
            <a:extLst xmlns:a="http://schemas.openxmlformats.org/drawingml/2006/main">
              <a:ext uri="{FF2B5EF4-FFF2-40B4-BE49-F238E27FC236}">
                <a16:creationId xmlns:a16="http://schemas.microsoft.com/office/drawing/2014/main" id="{E2AF57DD-481F-4F78-B6BE-77184DDC3A06}"/>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医生</a:t>
            </a:r>
          </a:p>
        </p:txBody>
      </p:sp>
      <p:sp>
        <p:nvSpPr>
          <p:cNvPr id="32" name="vocab-pinyin-0">
            <a:extLst xmlns:a="http://schemas.openxmlformats.org/drawingml/2006/main">
              <a:ext uri="{FF2B5EF4-FFF2-40B4-BE49-F238E27FC236}">
                <a16:creationId xmlns:a16="http://schemas.microsoft.com/office/drawing/2014/main" id="{B78730E6-05E4-489F-981D-4C02998A63BD}"/>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yī shēng</a:t>
            </a:r>
          </a:p>
        </p:txBody>
      </p:sp>
      <p:sp>
        <p:nvSpPr>
          <p:cNvPr id="33" name="meaning-0">
            <a:extLst xmlns:a="http://schemas.openxmlformats.org/drawingml/2006/main">
              <a:ext uri="{FF2B5EF4-FFF2-40B4-BE49-F238E27FC236}">
                <a16:creationId xmlns:a16="http://schemas.microsoft.com/office/drawing/2014/main" id="{E0FA0D71-895F-4615-812B-A730CA50510C}"/>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의사</a:t>
            </a:r>
          </a:p>
        </p:txBody>
      </p:sp>
    </p:spTree>
    <p:extLst>
      <p:ext uri="{BB962C8B-B14F-4D97-AF65-F5344CB8AC3E}">
        <p14:creationId xmlns:p14="http://schemas.microsoft.com/office/powerpoint/2010/main" val="431765574"/>
      </p:ext>
    </p:extLst>
  </p:cSld>
</p:sld>
</file>

<file path=ppt/slides/slide2.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3A066DE6-0D08-4B38-8741-237361048569}"/>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Q02  현재 업무를 쉽게 설명하기</a:t>
            </a:r>
          </a:p>
        </p:txBody>
      </p:sp>
      <p:sp>
        <p:nvSpPr>
          <p:cNvPr id="2" name="language">
            <a:extLst xmlns:a="http://schemas.openxmlformats.org/drawingml/2006/main">
              <a:ext uri="{FF2B5EF4-FFF2-40B4-BE49-F238E27FC236}">
                <a16:creationId xmlns:a16="http://schemas.microsoft.com/office/drawing/2014/main" id="{0C50D022-0867-45A3-92A9-7DFD2B8EC9A3}"/>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BB83F6C2-4619-4C99-9F93-9B41A386C4BB}"/>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이력 기반</a:t>
            </a:r>
          </a:p>
        </p:txBody>
      </p:sp>
      <p:sp>
        <p:nvSpPr>
          <p:cNvPr id="4" name="page">
            <a:extLst xmlns:a="http://schemas.openxmlformats.org/drawingml/2006/main">
              <a:ext uri="{FF2B5EF4-FFF2-40B4-BE49-F238E27FC236}">
                <a16:creationId xmlns:a16="http://schemas.microsoft.com/office/drawing/2014/main" id="{7958436A-9182-465A-8235-6CEE4AA51765}"/>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02 / 60</a:t>
            </a:r>
          </a:p>
        </p:txBody>
      </p:sp>
      <p:sp>
        <p:nvSpPr>
          <p:cNvPr id="5" name="section-label">
            <a:extLst xmlns:a="http://schemas.openxmlformats.org/drawingml/2006/main">
              <a:ext uri="{FF2B5EF4-FFF2-40B4-BE49-F238E27FC236}">
                <a16:creationId xmlns:a16="http://schemas.microsoft.com/office/drawing/2014/main" id="{EBF22A18-2CD2-4DEA-A04A-DD595413057E}"/>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4642AAC8-C273-474B-AFE1-4315FA588FCB}"/>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请具体介绍一下你现在的工作。你主要负责什么？</a:t>
            </a:r>
          </a:p>
        </p:txBody>
      </p:sp>
      <p:sp>
        <p:nvSpPr>
          <p:cNvPr id="7" name="pinyin">
            <a:extLst xmlns:a="http://schemas.openxmlformats.org/drawingml/2006/main">
              <a:ext uri="{FF2B5EF4-FFF2-40B4-BE49-F238E27FC236}">
                <a16:creationId xmlns:a16="http://schemas.microsoft.com/office/drawing/2014/main" id="{3CCF54C0-FEC7-47B8-956A-6CF09F65DE22}"/>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qǐng jù tǐ jiè shào yī xià nǐ xiàn zài de gōng zuò。 nǐ zhǔ yào fù zé shén me？</a:t>
            </a:r>
          </a:p>
        </p:txBody>
      </p:sp>
      <p:sp>
        <p:nvSpPr>
          <p:cNvPr id="8" name="section-label">
            <a:extLst xmlns:a="http://schemas.openxmlformats.org/drawingml/2006/main">
              <a:ext uri="{FF2B5EF4-FFF2-40B4-BE49-F238E27FC236}">
                <a16:creationId xmlns:a16="http://schemas.microsoft.com/office/drawing/2014/main" id="{AF69F7D2-3F74-4B16-BB55-13C4C600E0C9}"/>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8460131D-3EEE-47F3-AD0A-237F35BD492A}"/>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我现在参与开发电子病历里的人工智能工具。电子病历就是医生查看病史、写诊疗记录时使用的软件。</a:t>
            </a:r>
          </a:p>
        </p:txBody>
      </p:sp>
      <p:sp>
        <p:nvSpPr>
          <p:cNvPr id="10" name="pinyin">
            <a:extLst xmlns:a="http://schemas.openxmlformats.org/drawingml/2006/main">
              <a:ext uri="{FF2B5EF4-FFF2-40B4-BE49-F238E27FC236}">
                <a16:creationId xmlns:a16="http://schemas.microsoft.com/office/drawing/2014/main" id="{9D1866CA-74A7-4397-AF2C-A3720C78865D}"/>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xiàn zài cān yù kāi fā diàn zi bìng lì lǐ de rén gōng zhì néng gōng jù。 diàn zi bìng lì jiù shì yī shēng chá kàn bìng shǐ、 xiě zhěn liáo jì lù shí shǐ yòng de ruǎn jiàn。</a:t>
            </a:r>
          </a:p>
        </p:txBody>
      </p:sp>
      <p:sp>
        <p:nvSpPr>
          <p:cNvPr id="11" name="hanzi">
            <a:extLst xmlns:a="http://schemas.openxmlformats.org/drawingml/2006/main">
              <a:ext uri="{FF2B5EF4-FFF2-40B4-BE49-F238E27FC236}">
                <a16:creationId xmlns:a16="http://schemas.microsoft.com/office/drawing/2014/main" id="{4A145F28-FA32-4680-983E-F6F780DD7293}"/>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我的工作是帮助团队判断，哪些信息在临床上真正重要。</a:t>
            </a:r>
          </a:p>
        </p:txBody>
      </p:sp>
      <p:sp>
        <p:nvSpPr>
          <p:cNvPr id="12" name="pinyin">
            <a:extLst xmlns:a="http://schemas.openxmlformats.org/drawingml/2006/main">
              <a:ext uri="{FF2B5EF4-FFF2-40B4-BE49-F238E27FC236}">
                <a16:creationId xmlns:a16="http://schemas.microsoft.com/office/drawing/2014/main" id="{33871D26-350C-4F14-804B-8FB324ECC137}"/>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de gōng zuò shì bāng zhù tuán duì pàn duàn， nǎ xiē xìn xī zài lín chuáng shàng zhēn zhèng zhòng yào。</a:t>
            </a:r>
          </a:p>
        </p:txBody>
      </p:sp>
      <p:sp>
        <p:nvSpPr>
          <p:cNvPr id="13" name="hanzi">
            <a:extLst xmlns:a="http://schemas.openxmlformats.org/drawingml/2006/main">
              <a:ext uri="{FF2B5EF4-FFF2-40B4-BE49-F238E27FC236}">
                <a16:creationId xmlns:a16="http://schemas.microsoft.com/office/drawing/2014/main" id="{168D5879-147D-4765-B1E8-A5B3F7CAD3FB}"/>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比如，医生再次见到一位病人之前，可能需要知道上次就诊以后有什么变化。检查结果有没有变差？</a:t>
            </a:r>
          </a:p>
        </p:txBody>
      </p:sp>
      <p:sp>
        <p:nvSpPr>
          <p:cNvPr id="14" name="pinyin">
            <a:extLst xmlns:a="http://schemas.openxmlformats.org/drawingml/2006/main">
              <a:ext uri="{FF2B5EF4-FFF2-40B4-BE49-F238E27FC236}">
                <a16:creationId xmlns:a16="http://schemas.microsoft.com/office/drawing/2014/main" id="{C9595EB5-8F7C-49FD-AF32-1AE75A6C4216}"/>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bǐ rú， yī shēng zài cì jiàn dào yī wèi bìng rén zhī qián， kě néng xū yào zhī dào shàng cì jiù zhěn yǐ hòu yǒu shén me biàn huà。 jiǎn chá jié guǒ yǒu méi yǒu biàn chà？</a:t>
            </a:r>
          </a:p>
        </p:txBody>
      </p:sp>
      <p:sp>
        <p:nvSpPr>
          <p:cNvPr id="15" name="hanzi">
            <a:extLst xmlns:a="http://schemas.openxmlformats.org/drawingml/2006/main">
              <a:ext uri="{FF2B5EF4-FFF2-40B4-BE49-F238E27FC236}">
                <a16:creationId xmlns:a16="http://schemas.microsoft.com/office/drawing/2014/main" id="{616BA282-6F5A-4367-A613-4CEC03C883A9}"/>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用药有没有调整？我会把这些问题变成工程师和设计师能够理解的功能需求。</a:t>
            </a:r>
          </a:p>
        </p:txBody>
      </p:sp>
      <p:sp>
        <p:nvSpPr>
          <p:cNvPr id="16" name="pinyin">
            <a:extLst xmlns:a="http://schemas.openxmlformats.org/drawingml/2006/main">
              <a:ext uri="{FF2B5EF4-FFF2-40B4-BE49-F238E27FC236}">
                <a16:creationId xmlns:a16="http://schemas.microsoft.com/office/drawing/2014/main" id="{E53D75C5-3CA2-4E6A-B11C-288B2D93149A}"/>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yòng yào yǒu méi yǒu tiáo zhěng？ wǒ huì bǎ zhè xiē wèn tí biàn chéng gōng chéng shī hé shè jì shī néng gòu lǐ jiě de gōng néng xū qiú。</a:t>
            </a:r>
          </a:p>
        </p:txBody>
      </p:sp>
      <p:sp>
        <p:nvSpPr>
          <p:cNvPr id="17" name="hanzi">
            <a:extLst xmlns:a="http://schemas.openxmlformats.org/drawingml/2006/main">
              <a:ext uri="{FF2B5EF4-FFF2-40B4-BE49-F238E27FC236}">
                <a16:creationId xmlns:a16="http://schemas.microsoft.com/office/drawing/2014/main" id="{A31D0390-23C2-4DB3-BD5B-F31438644554}"/>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因为要和不同团队合作，沟通占了我很多时间。简单来说，我的角色就是把临床经验和产品开发连接起来。</a:t>
            </a:r>
          </a:p>
        </p:txBody>
      </p:sp>
      <p:sp>
        <p:nvSpPr>
          <p:cNvPr id="18" name="pinyin">
            <a:extLst xmlns:a="http://schemas.openxmlformats.org/drawingml/2006/main">
              <a:ext uri="{FF2B5EF4-FFF2-40B4-BE49-F238E27FC236}">
                <a16:creationId xmlns:a16="http://schemas.microsoft.com/office/drawing/2014/main" id="{C0367121-44CE-4C29-A2E6-4D1B467F1EE7}"/>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yīn wèi yào hé bù tóng tuán duì hé zuò， gōu tōng zhàn le wǒ hěn duō shí jiān。 jiǎn dān lái shuō， wǒ de jué sè jiù shì bǎ lín chuáng jīng yàn hé chǎn pǐn kāi fā lián jiē qǐ lái。</a:t>
            </a:r>
          </a:p>
        </p:txBody>
      </p:sp>
      <p:sp>
        <p:nvSpPr>
          <p:cNvPr id="19" name="hanzi">
            <a:extLst xmlns:a="http://schemas.openxmlformats.org/drawingml/2006/main">
              <a:ext uri="{FF2B5EF4-FFF2-40B4-BE49-F238E27FC236}">
                <a16:creationId xmlns:a16="http://schemas.microsoft.com/office/drawing/2014/main" id="{D8C5CE60-4C74-427C-B05C-9D1C4FB7F601}"/>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我觉得这份工作很有意义，因为屏幕上的一个小改进，就可能让医生工作得更顺利。</a:t>
            </a:r>
          </a:p>
        </p:txBody>
      </p:sp>
      <p:sp>
        <p:nvSpPr>
          <p:cNvPr id="20" name="pinyin">
            <a:extLst xmlns:a="http://schemas.openxmlformats.org/drawingml/2006/main">
              <a:ext uri="{FF2B5EF4-FFF2-40B4-BE49-F238E27FC236}">
                <a16:creationId xmlns:a16="http://schemas.microsoft.com/office/drawing/2014/main" id="{255065E9-C680-474C-9BBD-61E644574801}"/>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jué de zhè fèn gōng zuò hěn yǒu yì yì， yīn wèi píng mù shàng de yí gè xiǎo gǎi jìn， jiù kě néng ràng yī shēng gōng zuò de gèng shùn lì。</a:t>
            </a:r>
          </a:p>
        </p:txBody>
      </p:sp>
      <p:sp>
        <p:nvSpPr>
          <p:cNvPr id="21" name="section-label">
            <a:extLst xmlns:a="http://schemas.openxmlformats.org/drawingml/2006/main">
              <a:ext uri="{FF2B5EF4-FFF2-40B4-BE49-F238E27FC236}">
                <a16:creationId xmlns:a16="http://schemas.microsoft.com/office/drawing/2014/main" id="{B0768F68-4E53-4700-8142-635B0EDD3F78}"/>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06248784-3C37-4903-9F90-35735F4ACE8B}"/>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电子病历</a:t>
            </a:r>
          </a:p>
        </p:txBody>
      </p:sp>
      <p:sp>
        <p:nvSpPr>
          <p:cNvPr id="23" name="vocab-pinyin-0">
            <a:extLst xmlns:a="http://schemas.openxmlformats.org/drawingml/2006/main">
              <a:ext uri="{FF2B5EF4-FFF2-40B4-BE49-F238E27FC236}">
                <a16:creationId xmlns:a16="http://schemas.microsoft.com/office/drawing/2014/main" id="{C9A0D92C-818E-449F-8547-20DD3C3F8EA9}"/>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diàn zi bìng lì</a:t>
            </a:r>
          </a:p>
        </p:txBody>
      </p:sp>
      <p:sp>
        <p:nvSpPr>
          <p:cNvPr id="24" name="meaning-0">
            <a:extLst xmlns:a="http://schemas.openxmlformats.org/drawingml/2006/main">
              <a:ext uri="{FF2B5EF4-FFF2-40B4-BE49-F238E27FC236}">
                <a16:creationId xmlns:a16="http://schemas.microsoft.com/office/drawing/2014/main" id="{37EA966E-185A-46FD-AD3C-ACDFD95CA6CF}"/>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전자건강기록</a:t>
            </a:r>
          </a:p>
        </p:txBody>
      </p:sp>
      <p:sp>
        <p:nvSpPr>
          <p:cNvPr id="25" name="vocab-0">
            <a:extLst xmlns:a="http://schemas.openxmlformats.org/drawingml/2006/main">
              <a:ext uri="{FF2B5EF4-FFF2-40B4-BE49-F238E27FC236}">
                <a16:creationId xmlns:a16="http://schemas.microsoft.com/office/drawing/2014/main" id="{1D2AAD2E-A505-45AB-8B08-0ABC09B41C80}"/>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上次就诊以后</a:t>
            </a:r>
          </a:p>
        </p:txBody>
      </p:sp>
      <p:sp>
        <p:nvSpPr>
          <p:cNvPr id="26" name="vocab-pinyin-0">
            <a:extLst xmlns:a="http://schemas.openxmlformats.org/drawingml/2006/main">
              <a:ext uri="{FF2B5EF4-FFF2-40B4-BE49-F238E27FC236}">
                <a16:creationId xmlns:a16="http://schemas.microsoft.com/office/drawing/2014/main" id="{FB238736-B136-4FD7-B820-DE2EAB1981A2}"/>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shàng cì jiù zhěn yǐ hòu</a:t>
            </a:r>
          </a:p>
        </p:txBody>
      </p:sp>
      <p:sp>
        <p:nvSpPr>
          <p:cNvPr id="27" name="meaning-0">
            <a:extLst xmlns:a="http://schemas.openxmlformats.org/drawingml/2006/main">
              <a:ext uri="{FF2B5EF4-FFF2-40B4-BE49-F238E27FC236}">
                <a16:creationId xmlns:a16="http://schemas.microsoft.com/office/drawing/2014/main" id="{710F7759-F222-4481-ACFC-3448E104FBC6}"/>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지난 진료 이후</a:t>
            </a:r>
          </a:p>
        </p:txBody>
      </p:sp>
      <p:sp>
        <p:nvSpPr>
          <p:cNvPr id="28" name="vocab-0">
            <a:extLst xmlns:a="http://schemas.openxmlformats.org/drawingml/2006/main">
              <a:ext uri="{FF2B5EF4-FFF2-40B4-BE49-F238E27FC236}">
                <a16:creationId xmlns:a16="http://schemas.microsoft.com/office/drawing/2014/main" id="{B94974C3-65BE-478C-89EB-7F16D75BB69B}"/>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把问题转化成功能需求</a:t>
            </a:r>
          </a:p>
        </p:txBody>
      </p:sp>
      <p:sp>
        <p:nvSpPr>
          <p:cNvPr id="29" name="vocab-pinyin-0">
            <a:extLst xmlns:a="http://schemas.openxmlformats.org/drawingml/2006/main">
              <a:ext uri="{FF2B5EF4-FFF2-40B4-BE49-F238E27FC236}">
                <a16:creationId xmlns:a16="http://schemas.microsoft.com/office/drawing/2014/main" id="{ACFB0E16-B474-4F5A-825E-2CC80AA6567D}"/>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bǎ wèn tí zhuǎn huà chéng gōng néng xū qiú</a:t>
            </a:r>
          </a:p>
        </p:txBody>
      </p:sp>
      <p:sp>
        <p:nvSpPr>
          <p:cNvPr id="30" name="meaning-0">
            <a:extLst xmlns:a="http://schemas.openxmlformats.org/drawingml/2006/main">
              <a:ext uri="{FF2B5EF4-FFF2-40B4-BE49-F238E27FC236}">
                <a16:creationId xmlns:a16="http://schemas.microsoft.com/office/drawing/2014/main" id="{05502ACC-3ED9-4EA9-9824-E9E6F95A58D1}"/>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문제를 기능 요구사항으로 바꾸다</a:t>
            </a:r>
          </a:p>
        </p:txBody>
      </p:sp>
      <p:sp>
        <p:nvSpPr>
          <p:cNvPr id="31" name="vocab-0">
            <a:extLst xmlns:a="http://schemas.openxmlformats.org/drawingml/2006/main">
              <a:ext uri="{FF2B5EF4-FFF2-40B4-BE49-F238E27FC236}">
                <a16:creationId xmlns:a16="http://schemas.microsoft.com/office/drawing/2014/main" id="{4D48DE94-4E85-4FCB-A4CA-A0E80CE04A10}"/>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工作流程</a:t>
            </a:r>
          </a:p>
        </p:txBody>
      </p:sp>
      <p:sp>
        <p:nvSpPr>
          <p:cNvPr id="32" name="vocab-pinyin-0">
            <a:extLst xmlns:a="http://schemas.openxmlformats.org/drawingml/2006/main">
              <a:ext uri="{FF2B5EF4-FFF2-40B4-BE49-F238E27FC236}">
                <a16:creationId xmlns:a16="http://schemas.microsoft.com/office/drawing/2014/main" id="{6E6D459C-F925-4044-A514-0E9725B90207}"/>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gōng zuò liú chéng</a:t>
            </a:r>
          </a:p>
        </p:txBody>
      </p:sp>
      <p:sp>
        <p:nvSpPr>
          <p:cNvPr id="33" name="meaning-0">
            <a:extLst xmlns:a="http://schemas.openxmlformats.org/drawingml/2006/main">
              <a:ext uri="{FF2B5EF4-FFF2-40B4-BE49-F238E27FC236}">
                <a16:creationId xmlns:a16="http://schemas.microsoft.com/office/drawing/2014/main" id="{02FC1E3B-CCE1-4D83-804A-295F9B94CE2D}"/>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업무 흐름</a:t>
            </a:r>
          </a:p>
        </p:txBody>
      </p:sp>
    </p:spTree>
    <p:extLst>
      <p:ext uri="{BB962C8B-B14F-4D97-AF65-F5344CB8AC3E}">
        <p14:creationId xmlns:p14="http://schemas.microsoft.com/office/powerpoint/2010/main" val="1486700431"/>
      </p:ext>
    </p:extLst>
  </p:cSld>
</p:sld>
</file>

<file path=ppt/slides/slide3.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48382923-4E37-41CC-8D51-7637BBA7CC40}"/>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Q03  평일의 하루</a:t>
            </a:r>
          </a:p>
        </p:txBody>
      </p:sp>
      <p:sp>
        <p:nvSpPr>
          <p:cNvPr id="2" name="language">
            <a:extLst xmlns:a="http://schemas.openxmlformats.org/drawingml/2006/main">
              <a:ext uri="{FF2B5EF4-FFF2-40B4-BE49-F238E27FC236}">
                <a16:creationId xmlns:a16="http://schemas.microsoft.com/office/drawing/2014/main" id="{FC710D13-4F65-4FC0-A583-EC6A8A91BDBE}"/>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5AFD0698-4794-4ADB-9F82-2548E3297512}"/>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일상 초안</a:t>
            </a:r>
          </a:p>
        </p:txBody>
      </p:sp>
      <p:sp>
        <p:nvSpPr>
          <p:cNvPr id="4" name="page">
            <a:extLst xmlns:a="http://schemas.openxmlformats.org/drawingml/2006/main">
              <a:ext uri="{FF2B5EF4-FFF2-40B4-BE49-F238E27FC236}">
                <a16:creationId xmlns:a16="http://schemas.microsoft.com/office/drawing/2014/main" id="{BE8AAA55-4F20-4C73-B5D3-A915FA5AAD2A}"/>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03 / 60</a:t>
            </a:r>
          </a:p>
        </p:txBody>
      </p:sp>
      <p:sp>
        <p:nvSpPr>
          <p:cNvPr id="5" name="section-label">
            <a:extLst xmlns:a="http://schemas.openxmlformats.org/drawingml/2006/main">
              <a:ext uri="{FF2B5EF4-FFF2-40B4-BE49-F238E27FC236}">
                <a16:creationId xmlns:a16="http://schemas.microsoft.com/office/drawing/2014/main" id="{82B5D1E1-6F17-4D98-B26B-DDE37F9DCF2D}"/>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19C34295-3FCE-41F5-B2C2-3A6391F7D7FC}"/>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请从早到晚介绍一下你平常的一个工作日。</a:t>
            </a:r>
          </a:p>
        </p:txBody>
      </p:sp>
      <p:sp>
        <p:nvSpPr>
          <p:cNvPr id="7" name="pinyin">
            <a:extLst xmlns:a="http://schemas.openxmlformats.org/drawingml/2006/main">
              <a:ext uri="{FF2B5EF4-FFF2-40B4-BE49-F238E27FC236}">
                <a16:creationId xmlns:a16="http://schemas.microsoft.com/office/drawing/2014/main" id="{C797F909-3A11-4E2B-B769-E1E3904FE559}"/>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qǐng cóng zǎo dào wǎn jiè shào yī xià nǐ píng cháng de yí gè gōng zuò rì。</a:t>
            </a:r>
          </a:p>
        </p:txBody>
      </p:sp>
      <p:sp>
        <p:nvSpPr>
          <p:cNvPr id="8" name="section-label">
            <a:extLst xmlns:a="http://schemas.openxmlformats.org/drawingml/2006/main">
              <a:ext uri="{FF2B5EF4-FFF2-40B4-BE49-F238E27FC236}">
                <a16:creationId xmlns:a16="http://schemas.microsoft.com/office/drawing/2014/main" id="{CF7FE8FE-7A10-463B-A0CE-C9E141D0689D}"/>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DEF7D728-5BAE-4F8D-812C-4F4F4E3823C1}"/>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平常的工作日，我会先看一下日程，确认哪些会议需要准备，哪些事情需要我做决定。有一点时间的话，</a:t>
            </a:r>
          </a:p>
        </p:txBody>
      </p:sp>
      <p:sp>
        <p:nvSpPr>
          <p:cNvPr id="10" name="pinyin">
            <a:extLst xmlns:a="http://schemas.openxmlformats.org/drawingml/2006/main">
              <a:ext uri="{FF2B5EF4-FFF2-40B4-BE49-F238E27FC236}">
                <a16:creationId xmlns:a16="http://schemas.microsoft.com/office/drawing/2014/main" id="{557AF823-0B7B-4CEB-907F-3DE7009F9B1C}"/>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píng cháng de gōng zuò rì， wǒ huì xiān kàn yī xià rì chéng， què rèn nǎ xiē huì yì xū yào zhǔn bèi， nǎ xiē shì qing xū yào wǒ zuò jué dìng。 yǒu yì diǎn shí jiān de huà，</a:t>
            </a:r>
          </a:p>
        </p:txBody>
      </p:sp>
      <p:sp>
        <p:nvSpPr>
          <p:cNvPr id="11" name="hanzi">
            <a:extLst xmlns:a="http://schemas.openxmlformats.org/drawingml/2006/main">
              <a:ext uri="{FF2B5EF4-FFF2-40B4-BE49-F238E27FC236}">
                <a16:creationId xmlns:a16="http://schemas.microsoft.com/office/drawing/2014/main" id="{22C05339-01F1-4CD1-B251-A70D823A15A9}"/>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我也会看看医疗或者人工智能方面的新闻。</a:t>
            </a:r>
          </a:p>
        </p:txBody>
      </p:sp>
      <p:sp>
        <p:nvSpPr>
          <p:cNvPr id="12" name="pinyin">
            <a:extLst xmlns:a="http://schemas.openxmlformats.org/drawingml/2006/main">
              <a:ext uri="{FF2B5EF4-FFF2-40B4-BE49-F238E27FC236}">
                <a16:creationId xmlns:a16="http://schemas.microsoft.com/office/drawing/2014/main" id="{1E55FC5E-7703-4E15-9F05-F094AFDADFCA}"/>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yě huì kàn kàn yī liáo huò zhě rén gōng zhì néng fāng miàn de xīn wén。</a:t>
            </a:r>
          </a:p>
        </p:txBody>
      </p:sp>
      <p:sp>
        <p:nvSpPr>
          <p:cNvPr id="13" name="hanzi">
            <a:extLst xmlns:a="http://schemas.openxmlformats.org/drawingml/2006/main">
              <a:ext uri="{FF2B5EF4-FFF2-40B4-BE49-F238E27FC236}">
                <a16:creationId xmlns:a16="http://schemas.microsoft.com/office/drawing/2014/main" id="{11186D55-9158-4268-BBE1-129D100C0207}"/>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白天，我经常和医疗、产品、开发团队开会。有时候讨论得很具体，比如病历页面最上面应该显示什么信息；</a:t>
            </a:r>
          </a:p>
        </p:txBody>
      </p:sp>
      <p:sp>
        <p:nvSpPr>
          <p:cNvPr id="14" name="pinyin">
            <a:extLst xmlns:a="http://schemas.openxmlformats.org/drawingml/2006/main">
              <a:ext uri="{FF2B5EF4-FFF2-40B4-BE49-F238E27FC236}">
                <a16:creationId xmlns:a16="http://schemas.microsoft.com/office/drawing/2014/main" id="{6444F19D-6004-4C42-8C79-C2149D84DD13}"/>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bái tiān， wǒ jīng cháng hé yī liáo、 chǎn pǐn、 kāi fā tuán duì kāi huì。 yǒu shí hou tǎo lùn de hěn jù tǐ， bǐ rú bìng lì yè miàn zuì shàng miàn yīng gāi xiǎn shì shén me xìn xī；</a:t>
            </a:r>
          </a:p>
        </p:txBody>
      </p:sp>
      <p:sp>
        <p:nvSpPr>
          <p:cNvPr id="15" name="hanzi">
            <a:extLst xmlns:a="http://schemas.openxmlformats.org/drawingml/2006/main">
              <a:ext uri="{FF2B5EF4-FFF2-40B4-BE49-F238E27FC236}">
                <a16:creationId xmlns:a16="http://schemas.microsoft.com/office/drawing/2014/main" id="{071FAE9A-08AE-4022-919D-B71579B8A9A8}"/>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有时候则讨论整个服务的发展方向。不断切换思考角度，其实挺累的。</a:t>
            </a:r>
          </a:p>
        </p:txBody>
      </p:sp>
      <p:sp>
        <p:nvSpPr>
          <p:cNvPr id="16" name="pinyin">
            <a:extLst xmlns:a="http://schemas.openxmlformats.org/drawingml/2006/main">
              <a:ext uri="{FF2B5EF4-FFF2-40B4-BE49-F238E27FC236}">
                <a16:creationId xmlns:a16="http://schemas.microsoft.com/office/drawing/2014/main" id="{51E1002D-97FD-444A-BCAF-4C44879AF628}"/>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yǒu shí hou zé tǎo lùn zhěng gè fú wù de fā zhǎn fāng xiàng。 bù duàn qiè huàn sī kǎo jiǎo dù， qí shí tǐng lèi de。</a:t>
            </a:r>
          </a:p>
        </p:txBody>
      </p:sp>
      <p:sp>
        <p:nvSpPr>
          <p:cNvPr id="17" name="hanzi">
            <a:extLst xmlns:a="http://schemas.openxmlformats.org/drawingml/2006/main">
              <a:ext uri="{FF2B5EF4-FFF2-40B4-BE49-F238E27FC236}">
                <a16:creationId xmlns:a16="http://schemas.microsoft.com/office/drawing/2014/main" id="{1FEA1512-2CB5-40DA-BAF2-757B01B55ADB}"/>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晚上，我尽量留一点时间陪家人，也让身体动一动。可能去打网球，做拉伸，或者简单散步。当然，</a:t>
            </a:r>
          </a:p>
        </p:txBody>
      </p:sp>
      <p:sp>
        <p:nvSpPr>
          <p:cNvPr id="18" name="pinyin">
            <a:extLst xmlns:a="http://schemas.openxmlformats.org/drawingml/2006/main">
              <a:ext uri="{FF2B5EF4-FFF2-40B4-BE49-F238E27FC236}">
                <a16:creationId xmlns:a16="http://schemas.microsoft.com/office/drawing/2014/main" id="{1F681800-D3BA-4FA7-835E-ECCF0713EBC1}"/>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wǎn shàng， wǒ jǐn liàng liú yì diǎn shí jiān péi jiā rén， yě ràng shēn tǐ dòng yī dòng。 kě néng qù dǎ wǎng qiú， zuò lā shēn， huò zhě jiǎn dān sàn bù。 dāng rán，</a:t>
            </a:r>
          </a:p>
        </p:txBody>
      </p:sp>
      <p:sp>
        <p:nvSpPr>
          <p:cNvPr id="19" name="hanzi">
            <a:extLst xmlns:a="http://schemas.openxmlformats.org/drawingml/2006/main">
              <a:ext uri="{FF2B5EF4-FFF2-40B4-BE49-F238E27FC236}">
                <a16:creationId xmlns:a16="http://schemas.microsoft.com/office/drawing/2014/main" id="{CF31D15E-0335-47B8-8867-1912F0A8C160}"/>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我不是每天都能安排得很好。如果工作结束得晚，我就把计划简化，第二天再继续。</a:t>
            </a:r>
          </a:p>
        </p:txBody>
      </p:sp>
      <p:sp>
        <p:nvSpPr>
          <p:cNvPr id="20" name="pinyin">
            <a:extLst xmlns:a="http://schemas.openxmlformats.org/drawingml/2006/main">
              <a:ext uri="{FF2B5EF4-FFF2-40B4-BE49-F238E27FC236}">
                <a16:creationId xmlns:a16="http://schemas.microsoft.com/office/drawing/2014/main" id="{523F5BD4-CC2F-4379-A086-8FDC672EC2E9}"/>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bú shì měi tiān dōu néng ān pái de hěn hǎo。 rú guǒ gōng zuò jié shù de wǎn， wǒ jiù bǎ jì huà jiǎn huà， dì èr tiān zài jì xù。</a:t>
            </a:r>
          </a:p>
        </p:txBody>
      </p:sp>
      <p:sp>
        <p:nvSpPr>
          <p:cNvPr id="21" name="section-label">
            <a:extLst xmlns:a="http://schemas.openxmlformats.org/drawingml/2006/main">
              <a:ext uri="{FF2B5EF4-FFF2-40B4-BE49-F238E27FC236}">
                <a16:creationId xmlns:a16="http://schemas.microsoft.com/office/drawing/2014/main" id="{6E923DC3-BF8F-4ED3-8998-E41D9A6DCEFF}"/>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D68F54DC-7B88-48FA-ADE2-B6E4C76C8FF5}"/>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介绍一天的安排</a:t>
            </a:r>
          </a:p>
        </p:txBody>
      </p:sp>
      <p:sp>
        <p:nvSpPr>
          <p:cNvPr id="23" name="vocab-pinyin-0">
            <a:extLst xmlns:a="http://schemas.openxmlformats.org/drawingml/2006/main">
              <a:ext uri="{FF2B5EF4-FFF2-40B4-BE49-F238E27FC236}">
                <a16:creationId xmlns:a16="http://schemas.microsoft.com/office/drawing/2014/main" id="{4D4E2419-7D0A-4C49-AF97-7297112A3B94}"/>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jiè shào yī tiān de ān pái</a:t>
            </a:r>
          </a:p>
        </p:txBody>
      </p:sp>
      <p:sp>
        <p:nvSpPr>
          <p:cNvPr id="24" name="meaning-0">
            <a:extLst xmlns:a="http://schemas.openxmlformats.org/drawingml/2006/main">
              <a:ext uri="{FF2B5EF4-FFF2-40B4-BE49-F238E27FC236}">
                <a16:creationId xmlns:a16="http://schemas.microsoft.com/office/drawing/2014/main" id="{3B0A60B4-E415-496E-AC13-792559903292}"/>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하루 일과를 순서대로 설명하다</a:t>
            </a:r>
          </a:p>
        </p:txBody>
      </p:sp>
      <p:sp>
        <p:nvSpPr>
          <p:cNvPr id="25" name="vocab-0">
            <a:extLst xmlns:a="http://schemas.openxmlformats.org/drawingml/2006/main">
              <a:ext uri="{FF2B5EF4-FFF2-40B4-BE49-F238E27FC236}">
                <a16:creationId xmlns:a16="http://schemas.microsoft.com/office/drawing/2014/main" id="{ADC1D768-9C69-49BF-AC07-0134236C00B7}"/>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工作结束得晚</a:t>
            </a:r>
          </a:p>
        </p:txBody>
      </p:sp>
      <p:sp>
        <p:nvSpPr>
          <p:cNvPr id="26" name="vocab-pinyin-0">
            <a:extLst xmlns:a="http://schemas.openxmlformats.org/drawingml/2006/main">
              <a:ext uri="{FF2B5EF4-FFF2-40B4-BE49-F238E27FC236}">
                <a16:creationId xmlns:a16="http://schemas.microsoft.com/office/drawing/2014/main" id="{E8DEA9AB-B963-4043-934D-6A24641A13F9}"/>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gōng zuò jié shù de wǎn</a:t>
            </a:r>
          </a:p>
        </p:txBody>
      </p:sp>
      <p:sp>
        <p:nvSpPr>
          <p:cNvPr id="27" name="meaning-0">
            <a:extLst xmlns:a="http://schemas.openxmlformats.org/drawingml/2006/main">
              <a:ext uri="{FF2B5EF4-FFF2-40B4-BE49-F238E27FC236}">
                <a16:creationId xmlns:a16="http://schemas.microsoft.com/office/drawing/2014/main" id="{2BEF1CAC-BBD7-46AC-BEF9-8BF5CEF9F325}"/>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일이 늦게 끝나다</a:t>
            </a:r>
          </a:p>
        </p:txBody>
      </p:sp>
      <p:sp>
        <p:nvSpPr>
          <p:cNvPr id="28" name="vocab-0">
            <a:extLst xmlns:a="http://schemas.openxmlformats.org/drawingml/2006/main">
              <a:ext uri="{FF2B5EF4-FFF2-40B4-BE49-F238E27FC236}">
                <a16:creationId xmlns:a16="http://schemas.microsoft.com/office/drawing/2014/main" id="{148DE677-8651-4379-B86F-59876EAF0EDF}"/>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把事情简化</a:t>
            </a:r>
          </a:p>
        </p:txBody>
      </p:sp>
      <p:sp>
        <p:nvSpPr>
          <p:cNvPr id="29" name="vocab-pinyin-0">
            <a:extLst xmlns:a="http://schemas.openxmlformats.org/drawingml/2006/main">
              <a:ext uri="{FF2B5EF4-FFF2-40B4-BE49-F238E27FC236}">
                <a16:creationId xmlns:a16="http://schemas.microsoft.com/office/drawing/2014/main" id="{D60165C6-4BF4-4EF7-986F-15DCBE3F875A}"/>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bǎ shì qing jiǎn huà</a:t>
            </a:r>
          </a:p>
        </p:txBody>
      </p:sp>
      <p:sp>
        <p:nvSpPr>
          <p:cNvPr id="30" name="meaning-0">
            <a:extLst xmlns:a="http://schemas.openxmlformats.org/drawingml/2006/main">
              <a:ext uri="{FF2B5EF4-FFF2-40B4-BE49-F238E27FC236}">
                <a16:creationId xmlns:a16="http://schemas.microsoft.com/office/drawing/2014/main" id="{37B6F1CD-DCBA-4FED-8034-A75AB1D60FAC}"/>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간단하게 유지하다</a:t>
            </a:r>
          </a:p>
        </p:txBody>
      </p:sp>
      <p:sp>
        <p:nvSpPr>
          <p:cNvPr id="31" name="vocab-0">
            <a:extLst xmlns:a="http://schemas.openxmlformats.org/drawingml/2006/main">
              <a:ext uri="{FF2B5EF4-FFF2-40B4-BE49-F238E27FC236}">
                <a16:creationId xmlns:a16="http://schemas.microsoft.com/office/drawing/2014/main" id="{0D942701-7552-43AD-AD71-ACD305BCA7DB}"/>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日程</a:t>
            </a:r>
          </a:p>
        </p:txBody>
      </p:sp>
      <p:sp>
        <p:nvSpPr>
          <p:cNvPr id="32" name="vocab-pinyin-0">
            <a:extLst xmlns:a="http://schemas.openxmlformats.org/drawingml/2006/main">
              <a:ext uri="{FF2B5EF4-FFF2-40B4-BE49-F238E27FC236}">
                <a16:creationId xmlns:a16="http://schemas.microsoft.com/office/drawing/2014/main" id="{3B8C93D3-A64B-4731-B686-C3AC52A9F9C0}"/>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rì chéng</a:t>
            </a:r>
          </a:p>
        </p:txBody>
      </p:sp>
      <p:sp>
        <p:nvSpPr>
          <p:cNvPr id="33" name="meaning-0">
            <a:extLst xmlns:a="http://schemas.openxmlformats.org/drawingml/2006/main">
              <a:ext uri="{FF2B5EF4-FFF2-40B4-BE49-F238E27FC236}">
                <a16:creationId xmlns:a16="http://schemas.microsoft.com/office/drawing/2014/main" id="{26D56712-9E4D-4BF1-8596-F64AB19AC67B}"/>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일정</a:t>
            </a:r>
          </a:p>
        </p:txBody>
      </p:sp>
    </p:spTree>
    <p:extLst>
      <p:ext uri="{BB962C8B-B14F-4D97-AF65-F5344CB8AC3E}">
        <p14:creationId xmlns:p14="http://schemas.microsoft.com/office/powerpoint/2010/main" val="762280664"/>
      </p:ext>
    </p:extLst>
  </p:cSld>
</p:sld>
</file>

<file path=ppt/slides/slide4.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F8184728-0517-4B1F-B82A-AD3CC62A13C3}"/>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Q04  기억에 남는 음성 차팅 프로젝트</a:t>
            </a:r>
          </a:p>
        </p:txBody>
      </p:sp>
      <p:sp>
        <p:nvSpPr>
          <p:cNvPr id="2" name="language">
            <a:extLst xmlns:a="http://schemas.openxmlformats.org/drawingml/2006/main">
              <a:ext uri="{FF2B5EF4-FFF2-40B4-BE49-F238E27FC236}">
                <a16:creationId xmlns:a16="http://schemas.microsoft.com/office/drawing/2014/main" id="{0FBE44DC-42B1-48D6-AD6D-AC206A50D820}"/>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765A5C8A-A7FD-4955-8E08-35A07A8A311B}"/>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진행 업무 기반</a:t>
            </a:r>
          </a:p>
        </p:txBody>
      </p:sp>
      <p:sp>
        <p:nvSpPr>
          <p:cNvPr id="4" name="page">
            <a:extLst xmlns:a="http://schemas.openxmlformats.org/drawingml/2006/main">
              <a:ext uri="{FF2B5EF4-FFF2-40B4-BE49-F238E27FC236}">
                <a16:creationId xmlns:a16="http://schemas.microsoft.com/office/drawing/2014/main" id="{A2FCE856-4BE4-4626-9648-990AAF9AE30A}"/>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04 / 60</a:t>
            </a:r>
          </a:p>
        </p:txBody>
      </p:sp>
      <p:sp>
        <p:nvSpPr>
          <p:cNvPr id="5" name="section-label">
            <a:extLst xmlns:a="http://schemas.openxmlformats.org/drawingml/2006/main">
              <a:ext uri="{FF2B5EF4-FFF2-40B4-BE49-F238E27FC236}">
                <a16:creationId xmlns:a16="http://schemas.microsoft.com/office/drawing/2014/main" id="{53D233EA-020B-463A-B3DC-7F7842B9C041}"/>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0395A0D5-89B4-49ED-95D8-233397CB0676}"/>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请介绍一个对你特别有意义的项目。</a:t>
            </a:r>
          </a:p>
        </p:txBody>
      </p:sp>
      <p:sp>
        <p:nvSpPr>
          <p:cNvPr id="7" name="pinyin">
            <a:extLst xmlns:a="http://schemas.openxmlformats.org/drawingml/2006/main">
              <a:ext uri="{FF2B5EF4-FFF2-40B4-BE49-F238E27FC236}">
                <a16:creationId xmlns:a16="http://schemas.microsoft.com/office/drawing/2014/main" id="{B9CD7778-6602-41AF-87BC-31E922FACBDC}"/>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qǐng jiè shào yí gè duì nǐ tè bié yǒu yì yì de xiàng mù。</a:t>
            </a:r>
          </a:p>
        </p:txBody>
      </p:sp>
      <p:sp>
        <p:nvSpPr>
          <p:cNvPr id="8" name="section-label">
            <a:extLst xmlns:a="http://schemas.openxmlformats.org/drawingml/2006/main">
              <a:ext uri="{FF2B5EF4-FFF2-40B4-BE49-F238E27FC236}">
                <a16:creationId xmlns:a16="http://schemas.microsoft.com/office/drawing/2014/main" id="{C1C89F4B-1844-4408-B1BE-CE56A09FC620}"/>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E08CD057-BFDB-4357-AFC8-AF9B08462FE5}"/>
              </a:ext>
            </a:extLst>
          </p:cNvPr>
          <p:cNvSpPr>
            <a:spLocks xmlns:a="http://schemas.openxmlformats.org/drawingml/2006/main" noGrp="1"/>
          </p:cNvSpPr>
          <p:nvPr/>
        </p:nvSpPr>
        <p:spPr>
          <a:xfrm xmlns:a="http://schemas.openxmlformats.org/drawingml/2006/main">
            <a:off x="666750" y="2343150"/>
            <a:ext cx="13906500" cy="34528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175" b="0">
                <a:solidFill>
                  <a:srgbClr val="172938"/>
                </a:solidFill>
                <a:latin typeface="Microsoft YaHei"/>
                <a:ea typeface="Microsoft YaHei"/>
                <a:cs typeface="Microsoft YaHei"/>
              </a:defRPr>
            </a:pPr>
            <a:r>
              <a:rPr sz="2175" b="0">
                <a:solidFill>
                  <a:srgbClr val="172938"/>
                </a:solidFill>
                <a:latin typeface="Microsoft YaHei"/>
                <a:ea typeface="Microsoft YaHei"/>
                <a:cs typeface="Microsoft YaHei"/>
              </a:rPr>
              <a:t>让我印象很深的一个项目，是把医生和病人的对话整理成病历草稿的人工智能工具。</a:t>
            </a:r>
          </a:p>
        </p:txBody>
      </p:sp>
      <p:sp>
        <p:nvSpPr>
          <p:cNvPr id="10" name="pinyin">
            <a:extLst xmlns:a="http://schemas.openxmlformats.org/drawingml/2006/main">
              <a:ext uri="{FF2B5EF4-FFF2-40B4-BE49-F238E27FC236}">
                <a16:creationId xmlns:a16="http://schemas.microsoft.com/office/drawing/2014/main" id="{41031C5A-D220-4E50-86EE-3AB62EF64919}"/>
              </a:ext>
            </a:extLst>
          </p:cNvPr>
          <p:cNvSpPr>
            <a:spLocks xmlns:a="http://schemas.openxmlformats.org/drawingml/2006/main" noGrp="1"/>
          </p:cNvSpPr>
          <p:nvPr/>
        </p:nvSpPr>
        <p:spPr>
          <a:xfrm xmlns:a="http://schemas.openxmlformats.org/drawingml/2006/main">
            <a:off x="666750" y="2688431"/>
            <a:ext cx="13906500" cy="20988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1" b="0">
                <a:solidFill>
                  <a:srgbClr val="65727C"/>
                </a:solidFill>
                <a:latin typeface="Arial"/>
                <a:ea typeface="Arial"/>
                <a:cs typeface="Arial"/>
              </a:defRPr>
            </a:pPr>
            <a:r>
              <a:rPr sz="1271" b="0">
                <a:solidFill>
                  <a:srgbClr val="65727C"/>
                </a:solidFill>
                <a:latin typeface="Arial"/>
                <a:ea typeface="Arial"/>
                <a:cs typeface="Arial"/>
              </a:rPr>
              <a:t>ràng wǒ yìn xiàng hěn shēn de yí gè xiàng mù， shì bǎ yī shēng hé bìng rén de duì huà zhěng lǐ chéng bìng lì cǎo gǎo de rén gōng zhì néng gōng jù。</a:t>
            </a:r>
          </a:p>
        </p:txBody>
      </p:sp>
      <p:sp>
        <p:nvSpPr>
          <p:cNvPr id="11" name="hanzi">
            <a:extLst xmlns:a="http://schemas.openxmlformats.org/drawingml/2006/main">
              <a:ext uri="{FF2B5EF4-FFF2-40B4-BE49-F238E27FC236}">
                <a16:creationId xmlns:a16="http://schemas.microsoft.com/office/drawing/2014/main" id="{D74B2CED-0365-4CD9-BDBA-7633DED61C7B}"/>
              </a:ext>
            </a:extLst>
          </p:cNvPr>
          <p:cNvSpPr>
            <a:spLocks xmlns:a="http://schemas.openxmlformats.org/drawingml/2006/main" noGrp="1"/>
          </p:cNvSpPr>
          <p:nvPr/>
        </p:nvSpPr>
        <p:spPr>
          <a:xfrm xmlns:a="http://schemas.openxmlformats.org/drawingml/2006/main">
            <a:off x="666750" y="2936415"/>
            <a:ext cx="13906500" cy="34528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175" b="0">
                <a:solidFill>
                  <a:srgbClr val="172938"/>
                </a:solidFill>
                <a:latin typeface="Microsoft YaHei"/>
                <a:ea typeface="Microsoft YaHei"/>
                <a:cs typeface="Microsoft YaHei"/>
              </a:defRPr>
            </a:pPr>
            <a:r>
              <a:rPr sz="2175" b="0">
                <a:solidFill>
                  <a:srgbClr val="172938"/>
                </a:solidFill>
                <a:latin typeface="Microsoft YaHei"/>
                <a:ea typeface="Microsoft YaHei"/>
                <a:cs typeface="Microsoft YaHei"/>
              </a:rPr>
              <a:t>医生要花很多时间写记录，所以这是一个非常实际的问题。</a:t>
            </a:r>
          </a:p>
        </p:txBody>
      </p:sp>
      <p:sp>
        <p:nvSpPr>
          <p:cNvPr id="12" name="pinyin">
            <a:extLst xmlns:a="http://schemas.openxmlformats.org/drawingml/2006/main">
              <a:ext uri="{FF2B5EF4-FFF2-40B4-BE49-F238E27FC236}">
                <a16:creationId xmlns:a16="http://schemas.microsoft.com/office/drawing/2014/main" id="{931A9288-FCDC-40A3-886B-864613466086}"/>
              </a:ext>
            </a:extLst>
          </p:cNvPr>
          <p:cNvSpPr>
            <a:spLocks xmlns:a="http://schemas.openxmlformats.org/drawingml/2006/main" noGrp="1"/>
          </p:cNvSpPr>
          <p:nvPr/>
        </p:nvSpPr>
        <p:spPr>
          <a:xfrm xmlns:a="http://schemas.openxmlformats.org/drawingml/2006/main">
            <a:off x="666750" y="3281696"/>
            <a:ext cx="13906500" cy="20988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1" b="0">
                <a:solidFill>
                  <a:srgbClr val="65727C"/>
                </a:solidFill>
                <a:latin typeface="Arial"/>
                <a:ea typeface="Arial"/>
                <a:cs typeface="Arial"/>
              </a:defRPr>
            </a:pPr>
            <a:r>
              <a:rPr sz="1271" b="0">
                <a:solidFill>
                  <a:srgbClr val="65727C"/>
                </a:solidFill>
                <a:latin typeface="Arial"/>
                <a:ea typeface="Arial"/>
                <a:cs typeface="Arial"/>
              </a:rPr>
              <a:t>yī shēng yào huā hěn duō shí jiān xiě jì lù， suǒ yǐ zhè shì yí gè fēi cháng shí jì de wèn tí。</a:t>
            </a:r>
          </a:p>
        </p:txBody>
      </p:sp>
      <p:sp>
        <p:nvSpPr>
          <p:cNvPr id="13" name="hanzi">
            <a:extLst xmlns:a="http://schemas.openxmlformats.org/drawingml/2006/main">
              <a:ext uri="{FF2B5EF4-FFF2-40B4-BE49-F238E27FC236}">
                <a16:creationId xmlns:a16="http://schemas.microsoft.com/office/drawing/2014/main" id="{CCF7254B-23C8-4CE2-AE46-1D38F594CC02}"/>
              </a:ext>
            </a:extLst>
          </p:cNvPr>
          <p:cNvSpPr>
            <a:spLocks xmlns:a="http://schemas.openxmlformats.org/drawingml/2006/main" noGrp="1"/>
          </p:cNvSpPr>
          <p:nvPr/>
        </p:nvSpPr>
        <p:spPr>
          <a:xfrm xmlns:a="http://schemas.openxmlformats.org/drawingml/2006/main">
            <a:off x="666750" y="3643979"/>
            <a:ext cx="13906500" cy="34528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175" b="0">
                <a:solidFill>
                  <a:srgbClr val="172938"/>
                </a:solidFill>
                <a:latin typeface="Microsoft YaHei"/>
                <a:ea typeface="Microsoft YaHei"/>
                <a:cs typeface="Microsoft YaHei"/>
              </a:defRPr>
            </a:pPr>
            <a:r>
              <a:rPr sz="2175" b="0">
                <a:solidFill>
                  <a:srgbClr val="172938"/>
                </a:solidFill>
                <a:latin typeface="Microsoft YaHei"/>
                <a:ea typeface="Microsoft YaHei"/>
                <a:cs typeface="Microsoft YaHei"/>
              </a:rPr>
              <a:t>难点在于，真实的问诊并不是一段整齐的演讲。病人可能说到一半停下来，突然换个话题，或者提到一种药，</a:t>
            </a:r>
          </a:p>
        </p:txBody>
      </p:sp>
      <p:sp>
        <p:nvSpPr>
          <p:cNvPr id="14" name="pinyin">
            <a:extLst xmlns:a="http://schemas.openxmlformats.org/drawingml/2006/main">
              <a:ext uri="{FF2B5EF4-FFF2-40B4-BE49-F238E27FC236}">
                <a16:creationId xmlns:a16="http://schemas.microsoft.com/office/drawing/2014/main" id="{6F4DA9CB-4BF5-4F68-8EAA-3C0D69718ACE}"/>
              </a:ext>
            </a:extLst>
          </p:cNvPr>
          <p:cNvSpPr>
            <a:spLocks xmlns:a="http://schemas.openxmlformats.org/drawingml/2006/main" noGrp="1"/>
          </p:cNvSpPr>
          <p:nvPr/>
        </p:nvSpPr>
        <p:spPr>
          <a:xfrm xmlns:a="http://schemas.openxmlformats.org/drawingml/2006/main">
            <a:off x="666750" y="3989261"/>
            <a:ext cx="13906500" cy="20988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1" b="0">
                <a:solidFill>
                  <a:srgbClr val="65727C"/>
                </a:solidFill>
                <a:latin typeface="Arial"/>
                <a:ea typeface="Arial"/>
                <a:cs typeface="Arial"/>
              </a:defRPr>
            </a:pPr>
            <a:r>
              <a:rPr sz="1271" b="0">
                <a:solidFill>
                  <a:srgbClr val="65727C"/>
                </a:solidFill>
                <a:latin typeface="Arial"/>
                <a:ea typeface="Arial"/>
                <a:cs typeface="Arial"/>
              </a:rPr>
              <a:t>nán diǎn zài yú， zhēn shí de wèn zhěn bìng bú shì yī duàn zhěng qí de yǎn jiǎng。 bìng rén kě néng shuō dào yí bàn tíng xià lái， tū rán huàn gè huà tí， huò zhě tí dào yī zhǒng yào，</a:t>
            </a:r>
          </a:p>
        </p:txBody>
      </p:sp>
      <p:sp>
        <p:nvSpPr>
          <p:cNvPr id="15" name="hanzi">
            <a:extLst xmlns:a="http://schemas.openxmlformats.org/drawingml/2006/main">
              <a:ext uri="{FF2B5EF4-FFF2-40B4-BE49-F238E27FC236}">
                <a16:creationId xmlns:a16="http://schemas.microsoft.com/office/drawing/2014/main" id="{54173004-A583-4B87-A3EA-774CDABB9CB9}"/>
              </a:ext>
            </a:extLst>
          </p:cNvPr>
          <p:cNvSpPr>
            <a:spLocks xmlns:a="http://schemas.openxmlformats.org/drawingml/2006/main" noGrp="1"/>
          </p:cNvSpPr>
          <p:nvPr/>
        </p:nvSpPr>
        <p:spPr>
          <a:xfrm xmlns:a="http://schemas.openxmlformats.org/drawingml/2006/main">
            <a:off x="666750" y="4237244"/>
            <a:ext cx="13906500" cy="34528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175" b="0">
                <a:solidFill>
                  <a:srgbClr val="172938"/>
                </a:solidFill>
                <a:latin typeface="Microsoft YaHei"/>
                <a:ea typeface="Microsoft YaHei"/>
                <a:cs typeface="Microsoft YaHei"/>
              </a:defRPr>
            </a:pPr>
            <a:r>
              <a:rPr sz="2175" b="0">
                <a:solidFill>
                  <a:srgbClr val="172938"/>
                </a:solidFill>
                <a:latin typeface="Microsoft YaHei"/>
                <a:ea typeface="Microsoft YaHei"/>
                <a:cs typeface="Microsoft YaHei"/>
              </a:rPr>
              <a:t>却记不清名字。我们需要考虑系统怎么处理这些情况，也需要让医生方便地检查和修改草稿。</a:t>
            </a:r>
          </a:p>
        </p:txBody>
      </p:sp>
      <p:sp>
        <p:nvSpPr>
          <p:cNvPr id="16" name="pinyin">
            <a:extLst xmlns:a="http://schemas.openxmlformats.org/drawingml/2006/main">
              <a:ext uri="{FF2B5EF4-FFF2-40B4-BE49-F238E27FC236}">
                <a16:creationId xmlns:a16="http://schemas.microsoft.com/office/drawing/2014/main" id="{94CF1890-DB28-4796-8363-34950E8DAAC8}"/>
              </a:ext>
            </a:extLst>
          </p:cNvPr>
          <p:cNvSpPr>
            <a:spLocks xmlns:a="http://schemas.openxmlformats.org/drawingml/2006/main" noGrp="1"/>
          </p:cNvSpPr>
          <p:nvPr/>
        </p:nvSpPr>
        <p:spPr>
          <a:xfrm xmlns:a="http://schemas.openxmlformats.org/drawingml/2006/main">
            <a:off x="666750" y="4582525"/>
            <a:ext cx="13906500" cy="20988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1" b="0">
                <a:solidFill>
                  <a:srgbClr val="65727C"/>
                </a:solidFill>
                <a:latin typeface="Arial"/>
                <a:ea typeface="Arial"/>
                <a:cs typeface="Arial"/>
              </a:defRPr>
            </a:pPr>
            <a:r>
              <a:rPr sz="1271" b="0">
                <a:solidFill>
                  <a:srgbClr val="65727C"/>
                </a:solidFill>
                <a:latin typeface="Arial"/>
                <a:ea typeface="Arial"/>
                <a:cs typeface="Arial"/>
              </a:rPr>
              <a:t>què jì bù qīng míng zi。 wǒ men xū yào kǎo lǜ xì tǒng zěn me chǔ lǐ zhè xiē qíng kuàng， yě xū yào ràng yī shēng fāng biàn de jiǎn chá hé xiū gǎi cǎo gǎo。</a:t>
            </a:r>
          </a:p>
        </p:txBody>
      </p:sp>
      <p:sp>
        <p:nvSpPr>
          <p:cNvPr id="17" name="hanzi">
            <a:extLst xmlns:a="http://schemas.openxmlformats.org/drawingml/2006/main">
              <a:ext uri="{FF2B5EF4-FFF2-40B4-BE49-F238E27FC236}">
                <a16:creationId xmlns:a16="http://schemas.microsoft.com/office/drawing/2014/main" id="{ABBFCA3E-D245-4D6B-A1AB-926FB551500D}"/>
              </a:ext>
            </a:extLst>
          </p:cNvPr>
          <p:cNvSpPr>
            <a:spLocks xmlns:a="http://schemas.openxmlformats.org/drawingml/2006/main" noGrp="1"/>
          </p:cNvSpPr>
          <p:nvPr/>
        </p:nvSpPr>
        <p:spPr>
          <a:xfrm xmlns:a="http://schemas.openxmlformats.org/drawingml/2006/main">
            <a:off x="666750" y="4944809"/>
            <a:ext cx="13906500" cy="34528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175" b="0">
                <a:solidFill>
                  <a:srgbClr val="172938"/>
                </a:solidFill>
                <a:latin typeface="Microsoft YaHei"/>
                <a:ea typeface="Microsoft YaHei"/>
                <a:cs typeface="Microsoft YaHei"/>
              </a:defRPr>
            </a:pPr>
            <a:r>
              <a:rPr sz="2175" b="0">
                <a:solidFill>
                  <a:srgbClr val="172938"/>
                </a:solidFill>
                <a:latin typeface="Microsoft YaHei"/>
                <a:ea typeface="Microsoft YaHei"/>
                <a:cs typeface="Microsoft YaHei"/>
              </a:rPr>
              <a:t>我参与梳理这些临床场景，也思考应该怎样评价工具。这个过程让我意识到，演示效果好，</a:t>
            </a:r>
          </a:p>
        </p:txBody>
      </p:sp>
      <p:sp>
        <p:nvSpPr>
          <p:cNvPr id="18" name="pinyin">
            <a:extLst xmlns:a="http://schemas.openxmlformats.org/drawingml/2006/main">
              <a:ext uri="{FF2B5EF4-FFF2-40B4-BE49-F238E27FC236}">
                <a16:creationId xmlns:a16="http://schemas.microsoft.com/office/drawing/2014/main" id="{7111066F-A797-4E3E-9DE0-E1CEDFEEAB3F}"/>
              </a:ext>
            </a:extLst>
          </p:cNvPr>
          <p:cNvSpPr>
            <a:spLocks xmlns:a="http://schemas.openxmlformats.org/drawingml/2006/main" noGrp="1"/>
          </p:cNvSpPr>
          <p:nvPr/>
        </p:nvSpPr>
        <p:spPr>
          <a:xfrm xmlns:a="http://schemas.openxmlformats.org/drawingml/2006/main">
            <a:off x="666750" y="5290090"/>
            <a:ext cx="13906500" cy="20988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1" b="0">
                <a:solidFill>
                  <a:srgbClr val="65727C"/>
                </a:solidFill>
                <a:latin typeface="Arial"/>
                <a:ea typeface="Arial"/>
                <a:cs typeface="Arial"/>
              </a:defRPr>
            </a:pPr>
            <a:r>
              <a:rPr sz="1271" b="0">
                <a:solidFill>
                  <a:srgbClr val="65727C"/>
                </a:solidFill>
                <a:latin typeface="Arial"/>
                <a:ea typeface="Arial"/>
                <a:cs typeface="Arial"/>
              </a:rPr>
              <a:t>wǒ cān yù shū lǐ zhè xiē lín chuáng chǎng jǐng， yě sī kǎo yīng gāi zěn yàng píng jià gōng jù。 zhè ge guò chéng ràng wǒ yì shí dào， yǎn shì xiào guǒ hǎo，</a:t>
            </a:r>
          </a:p>
        </p:txBody>
      </p:sp>
      <p:sp>
        <p:nvSpPr>
          <p:cNvPr id="19" name="hanzi">
            <a:extLst xmlns:a="http://schemas.openxmlformats.org/drawingml/2006/main">
              <a:ext uri="{FF2B5EF4-FFF2-40B4-BE49-F238E27FC236}">
                <a16:creationId xmlns:a16="http://schemas.microsoft.com/office/drawing/2014/main" id="{7C3189FB-02DB-470A-9007-CAE992249EC7}"/>
              </a:ext>
            </a:extLst>
          </p:cNvPr>
          <p:cNvSpPr>
            <a:spLocks xmlns:a="http://schemas.openxmlformats.org/drawingml/2006/main" noGrp="1"/>
          </p:cNvSpPr>
          <p:nvPr/>
        </p:nvSpPr>
        <p:spPr>
          <a:xfrm xmlns:a="http://schemas.openxmlformats.org/drawingml/2006/main">
            <a:off x="666750" y="5538073"/>
            <a:ext cx="13906500" cy="34528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175" b="0">
                <a:solidFill>
                  <a:srgbClr val="172938"/>
                </a:solidFill>
                <a:latin typeface="Microsoft YaHei"/>
                <a:ea typeface="Microsoft YaHei"/>
                <a:cs typeface="Microsoft YaHei"/>
              </a:defRPr>
            </a:pPr>
            <a:r>
              <a:rPr sz="2175" b="0">
                <a:solidFill>
                  <a:srgbClr val="172938"/>
                </a:solidFill>
                <a:latin typeface="Microsoft YaHei"/>
                <a:ea typeface="Microsoft YaHei"/>
                <a:cs typeface="Microsoft YaHei"/>
              </a:rPr>
              <a:t>并不等于产品可靠。我一直关注的是，它能不能在普通而忙碌的门诊里真正帮上忙。</a:t>
            </a:r>
          </a:p>
        </p:txBody>
      </p:sp>
      <p:sp>
        <p:nvSpPr>
          <p:cNvPr id="20" name="pinyin">
            <a:extLst xmlns:a="http://schemas.openxmlformats.org/drawingml/2006/main">
              <a:ext uri="{FF2B5EF4-FFF2-40B4-BE49-F238E27FC236}">
                <a16:creationId xmlns:a16="http://schemas.microsoft.com/office/drawing/2014/main" id="{675472F7-8971-491D-AA78-2C962314B287}"/>
              </a:ext>
            </a:extLst>
          </p:cNvPr>
          <p:cNvSpPr>
            <a:spLocks xmlns:a="http://schemas.openxmlformats.org/drawingml/2006/main" noGrp="1"/>
          </p:cNvSpPr>
          <p:nvPr/>
        </p:nvSpPr>
        <p:spPr>
          <a:xfrm xmlns:a="http://schemas.openxmlformats.org/drawingml/2006/main">
            <a:off x="666750" y="5883354"/>
            <a:ext cx="13906500" cy="20988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1" b="0">
                <a:solidFill>
                  <a:srgbClr val="65727C"/>
                </a:solidFill>
                <a:latin typeface="Arial"/>
                <a:ea typeface="Arial"/>
                <a:cs typeface="Arial"/>
              </a:defRPr>
            </a:pPr>
            <a:r>
              <a:rPr sz="1271" b="0">
                <a:solidFill>
                  <a:srgbClr val="65727C"/>
                </a:solidFill>
                <a:latin typeface="Arial"/>
                <a:ea typeface="Arial"/>
                <a:cs typeface="Arial"/>
              </a:rPr>
              <a:t>bìng bù děng yú chǎn pǐn kě kào。 wǒ yì zhí guān zhù de shì， tā néng bù néng zài pǔ tōng ér máng lù de mén zhěn lǐ zhēn zhèng bāng shàng máng。</a:t>
            </a:r>
          </a:p>
        </p:txBody>
      </p:sp>
      <p:sp>
        <p:nvSpPr>
          <p:cNvPr id="21" name="section-label">
            <a:extLst xmlns:a="http://schemas.openxmlformats.org/drawingml/2006/main">
              <a:ext uri="{FF2B5EF4-FFF2-40B4-BE49-F238E27FC236}">
                <a16:creationId xmlns:a16="http://schemas.microsoft.com/office/drawing/2014/main" id="{E9DFA0CE-DB85-4A8A-9905-6BE23613080C}"/>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630A9B5A-EABC-49FF-B583-BB9B7A8C0E39}"/>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病历草稿</a:t>
            </a:r>
          </a:p>
        </p:txBody>
      </p:sp>
      <p:sp>
        <p:nvSpPr>
          <p:cNvPr id="23" name="vocab-pinyin-0">
            <a:extLst xmlns:a="http://schemas.openxmlformats.org/drawingml/2006/main">
              <a:ext uri="{FF2B5EF4-FFF2-40B4-BE49-F238E27FC236}">
                <a16:creationId xmlns:a16="http://schemas.microsoft.com/office/drawing/2014/main" id="{148B81BD-8F56-411D-9B8D-862DAFEA6264}"/>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bìng lì cǎo gǎo</a:t>
            </a:r>
          </a:p>
        </p:txBody>
      </p:sp>
      <p:sp>
        <p:nvSpPr>
          <p:cNvPr id="24" name="meaning-0">
            <a:extLst xmlns:a="http://schemas.openxmlformats.org/drawingml/2006/main">
              <a:ext uri="{FF2B5EF4-FFF2-40B4-BE49-F238E27FC236}">
                <a16:creationId xmlns:a16="http://schemas.microsoft.com/office/drawing/2014/main" id="{DE3DB683-0ED3-4510-B6B2-24837BC7A4A5}"/>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진료기록 초안</a:t>
            </a:r>
          </a:p>
        </p:txBody>
      </p:sp>
      <p:sp>
        <p:nvSpPr>
          <p:cNvPr id="25" name="vocab-0">
            <a:extLst xmlns:a="http://schemas.openxmlformats.org/drawingml/2006/main">
              <a:ext uri="{FF2B5EF4-FFF2-40B4-BE49-F238E27FC236}">
                <a16:creationId xmlns:a16="http://schemas.microsoft.com/office/drawing/2014/main" id="{B9F2A6BB-0BD6-4E58-984B-24038F46FA5B}"/>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换个话题</a:t>
            </a:r>
          </a:p>
        </p:txBody>
      </p:sp>
      <p:sp>
        <p:nvSpPr>
          <p:cNvPr id="26" name="vocab-pinyin-0">
            <a:extLst xmlns:a="http://schemas.openxmlformats.org/drawingml/2006/main">
              <a:ext uri="{FF2B5EF4-FFF2-40B4-BE49-F238E27FC236}">
                <a16:creationId xmlns:a16="http://schemas.microsoft.com/office/drawing/2014/main" id="{9C3846FE-35CC-47CA-BE35-A652E79767BD}"/>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huàn gè huà tí</a:t>
            </a:r>
          </a:p>
        </p:txBody>
      </p:sp>
      <p:sp>
        <p:nvSpPr>
          <p:cNvPr id="27" name="meaning-0">
            <a:extLst xmlns:a="http://schemas.openxmlformats.org/drawingml/2006/main">
              <a:ext uri="{FF2B5EF4-FFF2-40B4-BE49-F238E27FC236}">
                <a16:creationId xmlns:a16="http://schemas.microsoft.com/office/drawing/2014/main" id="{1EBA0B09-0F96-44CE-8505-74B888AA28A8}"/>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화제를 바꾸다</a:t>
            </a:r>
          </a:p>
        </p:txBody>
      </p:sp>
      <p:sp>
        <p:nvSpPr>
          <p:cNvPr id="28" name="vocab-0">
            <a:extLst xmlns:a="http://schemas.openxmlformats.org/drawingml/2006/main">
              <a:ext uri="{FF2B5EF4-FFF2-40B4-BE49-F238E27FC236}">
                <a16:creationId xmlns:a16="http://schemas.microsoft.com/office/drawing/2014/main" id="{3C16E7D5-FF7B-4348-8E2A-9D679F15BD34}"/>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检查和修改</a:t>
            </a:r>
          </a:p>
        </p:txBody>
      </p:sp>
      <p:sp>
        <p:nvSpPr>
          <p:cNvPr id="29" name="vocab-pinyin-0">
            <a:extLst xmlns:a="http://schemas.openxmlformats.org/drawingml/2006/main">
              <a:ext uri="{FF2B5EF4-FFF2-40B4-BE49-F238E27FC236}">
                <a16:creationId xmlns:a16="http://schemas.microsoft.com/office/drawing/2014/main" id="{ECE1DC24-0968-41D6-B946-43231F823E84}"/>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jiǎn chá hé xiū gǎi</a:t>
            </a:r>
          </a:p>
        </p:txBody>
      </p:sp>
      <p:sp>
        <p:nvSpPr>
          <p:cNvPr id="30" name="meaning-0">
            <a:extLst xmlns:a="http://schemas.openxmlformats.org/drawingml/2006/main">
              <a:ext uri="{FF2B5EF4-FFF2-40B4-BE49-F238E27FC236}">
                <a16:creationId xmlns:a16="http://schemas.microsoft.com/office/drawing/2014/main" id="{EB09167A-3882-47A1-87C3-EE29BB914CC5}"/>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검토하고 수정하다</a:t>
            </a:r>
          </a:p>
        </p:txBody>
      </p:sp>
      <p:sp>
        <p:nvSpPr>
          <p:cNvPr id="31" name="vocab-0">
            <a:extLst xmlns:a="http://schemas.openxmlformats.org/drawingml/2006/main">
              <a:ext uri="{FF2B5EF4-FFF2-40B4-BE49-F238E27FC236}">
                <a16:creationId xmlns:a16="http://schemas.microsoft.com/office/drawing/2014/main" id="{10EFB185-85F5-41B2-AC07-275A74AA9E38}"/>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问诊</a:t>
            </a:r>
          </a:p>
        </p:txBody>
      </p:sp>
      <p:sp>
        <p:nvSpPr>
          <p:cNvPr id="32" name="vocab-pinyin-0">
            <a:extLst xmlns:a="http://schemas.openxmlformats.org/drawingml/2006/main">
              <a:ext uri="{FF2B5EF4-FFF2-40B4-BE49-F238E27FC236}">
                <a16:creationId xmlns:a16="http://schemas.microsoft.com/office/drawing/2014/main" id="{DABB1CCA-107F-44F6-A5E5-800039C75041}"/>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wèn zhěn</a:t>
            </a:r>
          </a:p>
        </p:txBody>
      </p:sp>
      <p:sp>
        <p:nvSpPr>
          <p:cNvPr id="33" name="meaning-0">
            <a:extLst xmlns:a="http://schemas.openxmlformats.org/drawingml/2006/main">
              <a:ext uri="{FF2B5EF4-FFF2-40B4-BE49-F238E27FC236}">
                <a16:creationId xmlns:a16="http://schemas.microsoft.com/office/drawing/2014/main" id="{8CE80B97-1423-44E6-93DB-AA5C6661C2AC}"/>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진료 상담</a:t>
            </a:r>
          </a:p>
        </p:txBody>
      </p:sp>
    </p:spTree>
    <p:extLst>
      <p:ext uri="{BB962C8B-B14F-4D97-AF65-F5344CB8AC3E}">
        <p14:creationId xmlns:p14="http://schemas.microsoft.com/office/powerpoint/2010/main" val="376072903"/>
      </p:ext>
    </p:extLst>
  </p:cSld>
</p:sld>
</file>

<file path=ppt/slides/slide5.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24F9B12B-0ADE-4B1D-B200-C3A3BF312BC4}"/>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Q05  팀의 의견 차이를 해결한 경험</a:t>
            </a:r>
          </a:p>
        </p:txBody>
      </p:sp>
      <p:sp>
        <p:nvSpPr>
          <p:cNvPr id="2" name="language">
            <a:extLst xmlns:a="http://schemas.openxmlformats.org/drawingml/2006/main">
              <a:ext uri="{FF2B5EF4-FFF2-40B4-BE49-F238E27FC236}">
                <a16:creationId xmlns:a16="http://schemas.microsoft.com/office/drawing/2014/main" id="{4FFFE073-44C6-4FF3-938D-2297236DE1EF}"/>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CF94F796-245D-436A-BE05-3C59C11BA977}"/>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업무 기반 재구성</a:t>
            </a:r>
          </a:p>
        </p:txBody>
      </p:sp>
      <p:sp>
        <p:nvSpPr>
          <p:cNvPr id="4" name="page">
            <a:extLst xmlns:a="http://schemas.openxmlformats.org/drawingml/2006/main">
              <a:ext uri="{FF2B5EF4-FFF2-40B4-BE49-F238E27FC236}">
                <a16:creationId xmlns:a16="http://schemas.microsoft.com/office/drawing/2014/main" id="{2B390A8D-BA4F-4704-8DAF-14E82B04936E}"/>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05 / 60</a:t>
            </a:r>
          </a:p>
        </p:txBody>
      </p:sp>
      <p:sp>
        <p:nvSpPr>
          <p:cNvPr id="5" name="section-label">
            <a:extLst xmlns:a="http://schemas.openxmlformats.org/drawingml/2006/main">
              <a:ext uri="{FF2B5EF4-FFF2-40B4-BE49-F238E27FC236}">
                <a16:creationId xmlns:a16="http://schemas.microsoft.com/office/drawing/2014/main" id="{68ECEB37-BDBC-4FF5-934E-62491DBC1561}"/>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7421AAD0-B1EC-4E10-BF4C-6E28E3CA1C8A}"/>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请说说工作中出现意见分歧的一次经历。你怎么处理的？</a:t>
            </a:r>
          </a:p>
        </p:txBody>
      </p:sp>
      <p:sp>
        <p:nvSpPr>
          <p:cNvPr id="7" name="pinyin">
            <a:extLst xmlns:a="http://schemas.openxmlformats.org/drawingml/2006/main">
              <a:ext uri="{FF2B5EF4-FFF2-40B4-BE49-F238E27FC236}">
                <a16:creationId xmlns:a16="http://schemas.microsoft.com/office/drawing/2014/main" id="{D20FC83A-6A01-4030-ACC0-E1C29B2EC9C8}"/>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qǐng shuō shuō gōng zuò zhōng chū xiàn yì jiàn fēn qí de yī cì jīng lì。 nǐ zěn me chǔ lǐ de？</a:t>
            </a:r>
          </a:p>
        </p:txBody>
      </p:sp>
      <p:sp>
        <p:nvSpPr>
          <p:cNvPr id="8" name="section-label">
            <a:extLst xmlns:a="http://schemas.openxmlformats.org/drawingml/2006/main">
              <a:ext uri="{FF2B5EF4-FFF2-40B4-BE49-F238E27FC236}">
                <a16:creationId xmlns:a16="http://schemas.microsoft.com/office/drawing/2014/main" id="{6CE60664-003B-47AF-91C2-7AAE71B30C57}"/>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72D719B9-D9EB-4B44-9D46-2074DE37BB91}"/>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我想起一次关于患者摘要页面的讨论。一部分人希望多放一些信息，另一部分人则希望页面更简单。</a:t>
            </a:r>
          </a:p>
        </p:txBody>
      </p:sp>
      <p:sp>
        <p:nvSpPr>
          <p:cNvPr id="10" name="pinyin">
            <a:extLst xmlns:a="http://schemas.openxmlformats.org/drawingml/2006/main">
              <a:ext uri="{FF2B5EF4-FFF2-40B4-BE49-F238E27FC236}">
                <a16:creationId xmlns:a16="http://schemas.microsoft.com/office/drawing/2014/main" id="{6A91BCE4-F8DD-456C-A8B2-667A7C1F212B}"/>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xiǎng qǐ yī cì guān yú huàn zhě zhāi yào yè miàn de tǎo lùn。 yī bù fèn rén xī wàng duō fàng yī xiē xìn xī， lìng yī bù fèn rén zé xī wàng yè miàn gèng jiǎn dān。</a:t>
            </a:r>
          </a:p>
        </p:txBody>
      </p:sp>
      <p:sp>
        <p:nvSpPr>
          <p:cNvPr id="11" name="hanzi">
            <a:extLst xmlns:a="http://schemas.openxmlformats.org/drawingml/2006/main">
              <a:ext uri="{FF2B5EF4-FFF2-40B4-BE49-F238E27FC236}">
                <a16:creationId xmlns:a16="http://schemas.microsoft.com/office/drawing/2014/main" id="{7F72A105-4216-4A28-A5EC-93CB0CA982CD}"/>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大家一直说信息要重要、操作要方便，但每个人对这些词的理解不一样。</a:t>
            </a:r>
          </a:p>
        </p:txBody>
      </p:sp>
      <p:sp>
        <p:nvSpPr>
          <p:cNvPr id="12" name="pinyin">
            <a:extLst xmlns:a="http://schemas.openxmlformats.org/drawingml/2006/main">
              <a:ext uri="{FF2B5EF4-FFF2-40B4-BE49-F238E27FC236}">
                <a16:creationId xmlns:a16="http://schemas.microsoft.com/office/drawing/2014/main" id="{B2762C59-8EB9-4BFB-ACFF-BC2C7CCB1410}"/>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dà jiā yì zhí shuō xìn xī yào zhòng yào、 cāo zuò yào fāng biàn， dàn měi gè rén duì zhè xiē cí de lǐ jiě bù yí yàng。</a:t>
            </a:r>
          </a:p>
        </p:txBody>
      </p:sp>
      <p:sp>
        <p:nvSpPr>
          <p:cNvPr id="13" name="hanzi">
            <a:extLst xmlns:a="http://schemas.openxmlformats.org/drawingml/2006/main">
              <a:ext uri="{FF2B5EF4-FFF2-40B4-BE49-F238E27FC236}">
                <a16:creationId xmlns:a16="http://schemas.microsoft.com/office/drawing/2014/main" id="{39FDD7C8-7392-464A-866B-7A311E25EA78}"/>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我建议用一位复诊病人的就诊过程来讨论。医生进诊室之前需要知道什么？哪些细节可以之后再看？</a:t>
            </a:r>
          </a:p>
        </p:txBody>
      </p:sp>
      <p:sp>
        <p:nvSpPr>
          <p:cNvPr id="14" name="pinyin">
            <a:extLst xmlns:a="http://schemas.openxmlformats.org/drawingml/2006/main">
              <a:ext uri="{FF2B5EF4-FFF2-40B4-BE49-F238E27FC236}">
                <a16:creationId xmlns:a16="http://schemas.microsoft.com/office/drawing/2014/main" id="{CEDF3CEC-D520-4CD5-B5A6-39C9C70B653B}"/>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jiàn yì yòng yī wèi fù zhěn bìng rén de jiù zhěn guò chéng lái tǎo lùn。 yī shēng jìn zhěn shì zhī qián xū yào zhī dào shén me？ nǎ xiē xì jié kě yǐ zhī hòu zài kàn？</a:t>
            </a:r>
          </a:p>
        </p:txBody>
      </p:sp>
      <p:sp>
        <p:nvSpPr>
          <p:cNvPr id="15" name="hanzi">
            <a:extLst xmlns:a="http://schemas.openxmlformats.org/drawingml/2006/main">
              <a:ext uri="{FF2B5EF4-FFF2-40B4-BE49-F238E27FC236}">
                <a16:creationId xmlns:a16="http://schemas.microsoft.com/office/drawing/2014/main" id="{D432CF31-A30A-4734-843E-5E8670CD2EB9}"/>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有了具体的例子，沟通就容易多了。我们把关键变化和补充资料分开了。</a:t>
            </a:r>
          </a:p>
        </p:txBody>
      </p:sp>
      <p:sp>
        <p:nvSpPr>
          <p:cNvPr id="16" name="pinyin">
            <a:extLst xmlns:a="http://schemas.openxmlformats.org/drawingml/2006/main">
              <a:ext uri="{FF2B5EF4-FFF2-40B4-BE49-F238E27FC236}">
                <a16:creationId xmlns:a16="http://schemas.microsoft.com/office/drawing/2014/main" id="{82E79AB4-EC32-414B-B942-4957D1385110}"/>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yǒu le jù tǐ de lì zi， gōu tōng jiù róng yì duō le。 wǒ men bǎ guān jiàn biàn huà hé bǔ chōng zī liào fēn kāi le。</a:t>
            </a:r>
          </a:p>
        </p:txBody>
      </p:sp>
      <p:sp>
        <p:nvSpPr>
          <p:cNvPr id="17" name="hanzi">
            <a:extLst xmlns:a="http://schemas.openxmlformats.org/drawingml/2006/main">
              <a:ext uri="{FF2B5EF4-FFF2-40B4-BE49-F238E27FC236}">
                <a16:creationId xmlns:a16="http://schemas.microsoft.com/office/drawing/2014/main" id="{809142DC-0395-483F-8B47-46D6F7E96774}"/>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这样一来，团队就能讨论更清楚的设计方案。这件事说明，意见不同不一定是目标冲突。有时候，</a:t>
            </a:r>
          </a:p>
        </p:txBody>
      </p:sp>
      <p:sp>
        <p:nvSpPr>
          <p:cNvPr id="18" name="pinyin">
            <a:extLst xmlns:a="http://schemas.openxmlformats.org/drawingml/2006/main">
              <a:ext uri="{FF2B5EF4-FFF2-40B4-BE49-F238E27FC236}">
                <a16:creationId xmlns:a16="http://schemas.microsoft.com/office/drawing/2014/main" id="{17B70228-48A2-4F4D-87D8-108EC36C1EF4}"/>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zhè yàng yī lái， tuán duì jiù néng tǎo lùn gèng qīng chǔ de shè jì fāng àn。 zhè jiàn shì shuō míng， yì jiàn bù tóng bù yí dìng shì mù biāo chōng tū。 yǒu shí hou，</a:t>
            </a:r>
          </a:p>
        </p:txBody>
      </p:sp>
      <p:sp>
        <p:nvSpPr>
          <p:cNvPr id="19" name="hanzi">
            <a:extLst xmlns:a="http://schemas.openxmlformats.org/drawingml/2006/main">
              <a:ext uri="{FF2B5EF4-FFF2-40B4-BE49-F238E27FC236}">
                <a16:creationId xmlns:a16="http://schemas.microsoft.com/office/drawing/2014/main" id="{A1E01D88-702C-426E-BBEF-F829701F9ADA}"/>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大家只是想象了不同的使用场景。</a:t>
            </a:r>
          </a:p>
        </p:txBody>
      </p:sp>
      <p:sp>
        <p:nvSpPr>
          <p:cNvPr id="20" name="pinyin">
            <a:extLst xmlns:a="http://schemas.openxmlformats.org/drawingml/2006/main">
              <a:ext uri="{FF2B5EF4-FFF2-40B4-BE49-F238E27FC236}">
                <a16:creationId xmlns:a16="http://schemas.microsoft.com/office/drawing/2014/main" id="{E702E9F9-9A02-4020-88C5-874F02A49585}"/>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dà jiā zhǐ shì xiǎng xiàng le bù tóng de shǐ yòng chǎng jǐng。</a:t>
            </a:r>
          </a:p>
        </p:txBody>
      </p:sp>
      <p:sp>
        <p:nvSpPr>
          <p:cNvPr id="21" name="section-label">
            <a:extLst xmlns:a="http://schemas.openxmlformats.org/drawingml/2006/main">
              <a:ext uri="{FF2B5EF4-FFF2-40B4-BE49-F238E27FC236}">
                <a16:creationId xmlns:a16="http://schemas.microsoft.com/office/drawing/2014/main" id="{8EAA4CD5-5A66-4C17-8BA4-256D7FDA4C5B}"/>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AD715347-CD30-440D-96DE-3377973B6420}"/>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用具体例子来讨论</a:t>
            </a:r>
          </a:p>
        </p:txBody>
      </p:sp>
      <p:sp>
        <p:nvSpPr>
          <p:cNvPr id="23" name="vocab-pinyin-0">
            <a:extLst xmlns:a="http://schemas.openxmlformats.org/drawingml/2006/main">
              <a:ext uri="{FF2B5EF4-FFF2-40B4-BE49-F238E27FC236}">
                <a16:creationId xmlns:a16="http://schemas.microsoft.com/office/drawing/2014/main" id="{2F183244-AE5E-4CF6-B1D8-1C9415312EE8}"/>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yòng jù tǐ lì zi lái tǎo lùn</a:t>
            </a:r>
          </a:p>
        </p:txBody>
      </p:sp>
      <p:sp>
        <p:nvSpPr>
          <p:cNvPr id="24" name="meaning-0">
            <a:extLst xmlns:a="http://schemas.openxmlformats.org/drawingml/2006/main">
              <a:ext uri="{FF2B5EF4-FFF2-40B4-BE49-F238E27FC236}">
                <a16:creationId xmlns:a16="http://schemas.microsoft.com/office/drawing/2014/main" id="{43D6FBD1-AB47-404D-9BFB-4D34B6D9229D}"/>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구체 사례를 순서대로 검토하다</a:t>
            </a:r>
          </a:p>
        </p:txBody>
      </p:sp>
      <p:sp>
        <p:nvSpPr>
          <p:cNvPr id="25" name="vocab-0">
            <a:extLst xmlns:a="http://schemas.openxmlformats.org/drawingml/2006/main">
              <a:ext uri="{FF2B5EF4-FFF2-40B4-BE49-F238E27FC236}">
                <a16:creationId xmlns:a16="http://schemas.microsoft.com/office/drawing/2014/main" id="{9F327EAF-F0AE-45B6-B6A5-89DA10983732}"/>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达成一致</a:t>
            </a:r>
          </a:p>
        </p:txBody>
      </p:sp>
      <p:sp>
        <p:nvSpPr>
          <p:cNvPr id="26" name="vocab-pinyin-0">
            <a:extLst xmlns:a="http://schemas.openxmlformats.org/drawingml/2006/main">
              <a:ext uri="{FF2B5EF4-FFF2-40B4-BE49-F238E27FC236}">
                <a16:creationId xmlns:a16="http://schemas.microsoft.com/office/drawing/2014/main" id="{ACF897B6-C7DB-4D4D-9EA1-C3E2ADC3A3DC}"/>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dá chéng yí zhì</a:t>
            </a:r>
          </a:p>
        </p:txBody>
      </p:sp>
      <p:sp>
        <p:nvSpPr>
          <p:cNvPr id="27" name="meaning-0">
            <a:extLst xmlns:a="http://schemas.openxmlformats.org/drawingml/2006/main">
              <a:ext uri="{FF2B5EF4-FFF2-40B4-BE49-F238E27FC236}">
                <a16:creationId xmlns:a16="http://schemas.microsoft.com/office/drawing/2014/main" id="{DB4FC406-E54B-44DC-8C4D-7C2039EF92A1}"/>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합의에 도달하다</a:t>
            </a:r>
          </a:p>
        </p:txBody>
      </p:sp>
      <p:sp>
        <p:nvSpPr>
          <p:cNvPr id="28" name="vocab-0">
            <a:extLst xmlns:a="http://schemas.openxmlformats.org/drawingml/2006/main">
              <a:ext uri="{FF2B5EF4-FFF2-40B4-BE49-F238E27FC236}">
                <a16:creationId xmlns:a16="http://schemas.microsoft.com/office/drawing/2014/main" id="{B3D10FA0-9627-47A7-A85F-82C436CFBF19}"/>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对事情有不同的理解</a:t>
            </a:r>
          </a:p>
        </p:txBody>
      </p:sp>
      <p:sp>
        <p:nvSpPr>
          <p:cNvPr id="29" name="vocab-pinyin-0">
            <a:extLst xmlns:a="http://schemas.openxmlformats.org/drawingml/2006/main">
              <a:ext uri="{FF2B5EF4-FFF2-40B4-BE49-F238E27FC236}">
                <a16:creationId xmlns:a16="http://schemas.microsoft.com/office/drawing/2014/main" id="{80B3C89F-5BD2-4269-8B1A-DAFBAF0209CA}"/>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duì shì qing yǒu bù tóng de lǐ jiě</a:t>
            </a:r>
          </a:p>
        </p:txBody>
      </p:sp>
      <p:sp>
        <p:nvSpPr>
          <p:cNvPr id="30" name="meaning-0">
            <a:extLst xmlns:a="http://schemas.openxmlformats.org/drawingml/2006/main">
              <a:ext uri="{FF2B5EF4-FFF2-40B4-BE49-F238E27FC236}">
                <a16:creationId xmlns:a16="http://schemas.microsoft.com/office/drawing/2014/main" id="{E2463621-1ACF-46ED-B461-99CFA548A332}"/>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서로 다르게 이해하다</a:t>
            </a:r>
          </a:p>
        </p:txBody>
      </p:sp>
      <p:sp>
        <p:nvSpPr>
          <p:cNvPr id="31" name="vocab-0">
            <a:extLst xmlns:a="http://schemas.openxmlformats.org/drawingml/2006/main">
              <a:ext uri="{FF2B5EF4-FFF2-40B4-BE49-F238E27FC236}">
                <a16:creationId xmlns:a16="http://schemas.microsoft.com/office/drawing/2014/main" id="{940FC1E2-4DC9-4F3D-BBE7-B3856D69051F}"/>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分歧</a:t>
            </a:r>
          </a:p>
        </p:txBody>
      </p:sp>
      <p:sp>
        <p:nvSpPr>
          <p:cNvPr id="32" name="vocab-pinyin-0">
            <a:extLst xmlns:a="http://schemas.openxmlformats.org/drawingml/2006/main">
              <a:ext uri="{FF2B5EF4-FFF2-40B4-BE49-F238E27FC236}">
                <a16:creationId xmlns:a16="http://schemas.microsoft.com/office/drawing/2014/main" id="{9FE1F55F-2526-44BE-87E5-B9DF7817750B}"/>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fēn qí</a:t>
            </a:r>
          </a:p>
        </p:txBody>
      </p:sp>
      <p:sp>
        <p:nvSpPr>
          <p:cNvPr id="33" name="meaning-0">
            <a:extLst xmlns:a="http://schemas.openxmlformats.org/drawingml/2006/main">
              <a:ext uri="{FF2B5EF4-FFF2-40B4-BE49-F238E27FC236}">
                <a16:creationId xmlns:a16="http://schemas.microsoft.com/office/drawing/2014/main" id="{550EF9E0-1D7B-4EC4-A34E-8209C4ED9ED3}"/>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의견 차이</a:t>
            </a:r>
          </a:p>
        </p:txBody>
      </p:sp>
    </p:spTree>
    <p:extLst>
      <p:ext uri="{BB962C8B-B14F-4D97-AF65-F5344CB8AC3E}">
        <p14:creationId xmlns:p14="http://schemas.microsoft.com/office/powerpoint/2010/main" val="933498392"/>
      </p:ext>
    </p:extLst>
  </p:cSld>
</p:sld>
</file>

<file path=ppt/slides/slide6.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D3B928B7-0385-4EBE-9CC1-BA1672800B82}"/>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Q06  의료의 과거와 현재</a:t>
            </a:r>
          </a:p>
        </p:txBody>
      </p:sp>
      <p:sp>
        <p:nvSpPr>
          <p:cNvPr id="2" name="language">
            <a:extLst xmlns:a="http://schemas.openxmlformats.org/drawingml/2006/main">
              <a:ext uri="{FF2B5EF4-FFF2-40B4-BE49-F238E27FC236}">
                <a16:creationId xmlns:a16="http://schemas.microsoft.com/office/drawing/2014/main" id="{8A485F47-DA80-415B-81D5-B421E4F18CB6}"/>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A027E890-1755-44DC-932F-AFBF205476B5}"/>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경력 기반 의견</a:t>
            </a:r>
          </a:p>
        </p:txBody>
      </p:sp>
      <p:sp>
        <p:nvSpPr>
          <p:cNvPr id="4" name="page">
            <a:extLst xmlns:a="http://schemas.openxmlformats.org/drawingml/2006/main">
              <a:ext uri="{FF2B5EF4-FFF2-40B4-BE49-F238E27FC236}">
                <a16:creationId xmlns:a16="http://schemas.microsoft.com/office/drawing/2014/main" id="{B289F9DC-CAC3-472C-B5AC-34748D576E9F}"/>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06 / 60</a:t>
            </a:r>
          </a:p>
        </p:txBody>
      </p:sp>
      <p:sp>
        <p:nvSpPr>
          <p:cNvPr id="5" name="section-label">
            <a:extLst xmlns:a="http://schemas.openxmlformats.org/drawingml/2006/main">
              <a:ext uri="{FF2B5EF4-FFF2-40B4-BE49-F238E27FC236}">
                <a16:creationId xmlns:a16="http://schemas.microsoft.com/office/drawing/2014/main" id="{32B00334-6A00-4C4F-A627-6909079DFF41}"/>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925FA457-FABB-4EEE-9426-F3BFF134E9BE}"/>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从你开始工作到现在，医疗行业发生了哪些变化？</a:t>
            </a:r>
          </a:p>
        </p:txBody>
      </p:sp>
      <p:sp>
        <p:nvSpPr>
          <p:cNvPr id="7" name="pinyin">
            <a:extLst xmlns:a="http://schemas.openxmlformats.org/drawingml/2006/main">
              <a:ext uri="{FF2B5EF4-FFF2-40B4-BE49-F238E27FC236}">
                <a16:creationId xmlns:a16="http://schemas.microsoft.com/office/drawing/2014/main" id="{895B9411-B53F-4EFF-8BDC-39B5C6BD3974}"/>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cóng nǐ kāi shǐ gōng zuò dào xiàn zài， yī liáo háng yè fā shēng le nǎ xiē biàn huà？</a:t>
            </a:r>
          </a:p>
        </p:txBody>
      </p:sp>
      <p:sp>
        <p:nvSpPr>
          <p:cNvPr id="8" name="section-label">
            <a:extLst xmlns:a="http://schemas.openxmlformats.org/drawingml/2006/main">
              <a:ext uri="{FF2B5EF4-FFF2-40B4-BE49-F238E27FC236}">
                <a16:creationId xmlns:a16="http://schemas.microsoft.com/office/drawing/2014/main" id="{DAD92EDB-DB1A-4E96-ABAE-A22CE91A0B2D}"/>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26F5D6F5-790A-457E-A4BF-3CC18E031133}"/>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刚开始当医生的时候，我使用的信息大多来自病人到医院就诊的那一刻。我们看病人、查看检查结果，</a:t>
            </a:r>
          </a:p>
        </p:txBody>
      </p:sp>
      <p:sp>
        <p:nvSpPr>
          <p:cNvPr id="10" name="pinyin">
            <a:extLst xmlns:a="http://schemas.openxmlformats.org/drawingml/2006/main">
              <a:ext uri="{FF2B5EF4-FFF2-40B4-BE49-F238E27FC236}">
                <a16:creationId xmlns:a16="http://schemas.microsoft.com/office/drawing/2014/main" id="{AD265A15-84E6-4F32-9064-6382A4184136}"/>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gāng kāi shǐ dāng yī shēng de shí hou， wǒ shǐ yòng de xìn xī dà duō lái zì bìng rén dào yī yuàn jiù zhěn de nà yī kè。 wǒ men kàn bìng rén、 chá kàn jiǎn chá jié guǒ，</a:t>
            </a:r>
          </a:p>
        </p:txBody>
      </p:sp>
      <p:sp>
        <p:nvSpPr>
          <p:cNvPr id="11" name="hanzi">
            <a:extLst xmlns:a="http://schemas.openxmlformats.org/drawingml/2006/main">
              <a:ext uri="{FF2B5EF4-FFF2-40B4-BE49-F238E27FC236}">
                <a16:creationId xmlns:a16="http://schemas.microsoft.com/office/drawing/2014/main" id="{5BD289EC-A348-4118-AF58-CD7DC255F4E1}"/>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然后制定方案。这些现在仍然重要，但我们也能获得更多日常生活中的信息。</a:t>
            </a:r>
          </a:p>
        </p:txBody>
      </p:sp>
      <p:sp>
        <p:nvSpPr>
          <p:cNvPr id="12" name="pinyin">
            <a:extLst xmlns:a="http://schemas.openxmlformats.org/drawingml/2006/main">
              <a:ext uri="{FF2B5EF4-FFF2-40B4-BE49-F238E27FC236}">
                <a16:creationId xmlns:a16="http://schemas.microsoft.com/office/drawing/2014/main" id="{E61D4AB6-0D0A-4FB1-A523-854B8340B2B5}"/>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rán hòu zhì dìng fāng àn。 zhè xiē xiàn zài réng rán zhòng yào， dàn wǒ men yě néng huò dé gèng duō rì cháng shēng huó zhōng de xìn xī。</a:t>
            </a:r>
          </a:p>
        </p:txBody>
      </p:sp>
      <p:sp>
        <p:nvSpPr>
          <p:cNvPr id="13" name="hanzi">
            <a:extLst xmlns:a="http://schemas.openxmlformats.org/drawingml/2006/main">
              <a:ext uri="{FF2B5EF4-FFF2-40B4-BE49-F238E27FC236}">
                <a16:creationId xmlns:a16="http://schemas.microsoft.com/office/drawing/2014/main" id="{D68D31B3-567E-4F06-AD31-632453456971}"/>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连续血糖监测就是一个例子。我们看到的不再只是一次血糖结果，而是一段时间里的变化，</a:t>
            </a:r>
          </a:p>
        </p:txBody>
      </p:sp>
      <p:sp>
        <p:nvSpPr>
          <p:cNvPr id="14" name="pinyin">
            <a:extLst xmlns:a="http://schemas.openxmlformats.org/drawingml/2006/main">
              <a:ext uri="{FF2B5EF4-FFF2-40B4-BE49-F238E27FC236}">
                <a16:creationId xmlns:a16="http://schemas.microsoft.com/office/drawing/2014/main" id="{61A51CD8-9D87-4020-84B6-0B816A8D7359}"/>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lián xù xuè táng jiān cè jiù shì yí gè lì zi。 wǒ men kàn dào de bù zài zhǐ shì yī cì xuè táng jié guǒ， ér shì yī duàn shí jiān lǐ de biàn huà，</a:t>
            </a:r>
          </a:p>
        </p:txBody>
      </p:sp>
      <p:sp>
        <p:nvSpPr>
          <p:cNvPr id="15" name="hanzi">
            <a:extLst xmlns:a="http://schemas.openxmlformats.org/drawingml/2006/main">
              <a:ext uri="{FF2B5EF4-FFF2-40B4-BE49-F238E27FC236}">
                <a16:creationId xmlns:a16="http://schemas.microsoft.com/office/drawing/2014/main" id="{13BF4CD7-19A9-4AA9-9E8E-548FB128C495}"/>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包括吃饭或者运动以后的情况。数字医疗方面的工作，让我特别关注这种区别。</a:t>
            </a:r>
          </a:p>
        </p:txBody>
      </p:sp>
      <p:sp>
        <p:nvSpPr>
          <p:cNvPr id="16" name="pinyin">
            <a:extLst xmlns:a="http://schemas.openxmlformats.org/drawingml/2006/main">
              <a:ext uri="{FF2B5EF4-FFF2-40B4-BE49-F238E27FC236}">
                <a16:creationId xmlns:a16="http://schemas.microsoft.com/office/drawing/2014/main" id="{8F8AE491-D45A-417C-8A48-21829D53539D}"/>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bāo kuò chī fàn huò zhě yùn dòng yǐ hòu de qíng kuàng。 shù zì yī liáo fāng miàn de gōng zuò， ràng wǒ tè bié guān zhù zhè zhǒng qū bié。</a:t>
            </a:r>
          </a:p>
        </p:txBody>
      </p:sp>
      <p:sp>
        <p:nvSpPr>
          <p:cNvPr id="17" name="hanzi">
            <a:extLst xmlns:a="http://schemas.openxmlformats.org/drawingml/2006/main">
              <a:ext uri="{FF2B5EF4-FFF2-40B4-BE49-F238E27FC236}">
                <a16:creationId xmlns:a16="http://schemas.microsoft.com/office/drawing/2014/main" id="{E69EC3D4-C911-4856-BEA9-CFE59734C92C}"/>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不过，数据更多，不代表医疗一定更好。还需要有人解释这些数字的意义，判断哪些变化值得关注。对我来说，</a:t>
            </a:r>
          </a:p>
        </p:txBody>
      </p:sp>
      <p:sp>
        <p:nvSpPr>
          <p:cNvPr id="18" name="pinyin">
            <a:extLst xmlns:a="http://schemas.openxmlformats.org/drawingml/2006/main">
              <a:ext uri="{FF2B5EF4-FFF2-40B4-BE49-F238E27FC236}">
                <a16:creationId xmlns:a16="http://schemas.microsoft.com/office/drawing/2014/main" id="{BA329B36-3D27-45EE-9AB1-37A79A6E468E}"/>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bù guò， shù jù gèng duō， bù dài biǎo yī liáo yí dìng gèng hǎo。 hái xū yào yǒu rén jiě shì zhè xiē shù zì de yì yì， pàn duàn nǎ xiē biàn huà zhí dé guān zhù。 duì wǒ lái shuō，</a:t>
            </a:r>
          </a:p>
        </p:txBody>
      </p:sp>
      <p:sp>
        <p:nvSpPr>
          <p:cNvPr id="19" name="hanzi">
            <a:extLst xmlns:a="http://schemas.openxmlformats.org/drawingml/2006/main">
              <a:ext uri="{FF2B5EF4-FFF2-40B4-BE49-F238E27FC236}">
                <a16:creationId xmlns:a16="http://schemas.microsoft.com/office/drawing/2014/main" id="{D750AD68-3013-467D-AD1C-1A77B7C73E61}"/>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最大的变化，是我们可以看到一个更完整的过程，而不只是某一个瞬间。</a:t>
            </a:r>
          </a:p>
        </p:txBody>
      </p:sp>
      <p:sp>
        <p:nvSpPr>
          <p:cNvPr id="20" name="pinyin">
            <a:extLst xmlns:a="http://schemas.openxmlformats.org/drawingml/2006/main">
              <a:ext uri="{FF2B5EF4-FFF2-40B4-BE49-F238E27FC236}">
                <a16:creationId xmlns:a16="http://schemas.microsoft.com/office/drawing/2014/main" id="{53128854-B25B-4EC7-ADF5-6C48DC430B05}"/>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zuì dà de biàn huà， shì wǒ men kě yǐ kàn dào yí gè gèng wán zhěng de guò chéng， ér bù zhǐ shì mǒu yí gè shùn jiān。</a:t>
            </a:r>
          </a:p>
        </p:txBody>
      </p:sp>
      <p:sp>
        <p:nvSpPr>
          <p:cNvPr id="21" name="section-label">
            <a:extLst xmlns:a="http://schemas.openxmlformats.org/drawingml/2006/main">
              <a:ext uri="{FF2B5EF4-FFF2-40B4-BE49-F238E27FC236}">
                <a16:creationId xmlns:a16="http://schemas.microsoft.com/office/drawing/2014/main" id="{5E004F2A-ED06-4E03-BD55-FE3236C9AADD}"/>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BE1E33B3-1472-4339-9101-8FCCEA758B52}"/>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一段时间里的变化</a:t>
            </a:r>
          </a:p>
        </p:txBody>
      </p:sp>
      <p:sp>
        <p:nvSpPr>
          <p:cNvPr id="23" name="vocab-pinyin-0">
            <a:extLst xmlns:a="http://schemas.openxmlformats.org/drawingml/2006/main">
              <a:ext uri="{FF2B5EF4-FFF2-40B4-BE49-F238E27FC236}">
                <a16:creationId xmlns:a16="http://schemas.microsoft.com/office/drawing/2014/main" id="{C17CD6BD-8DE8-4E1B-9F5E-C73B69F0B970}"/>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yī duàn shí jiān lǐ de biàn huà</a:t>
            </a:r>
          </a:p>
        </p:txBody>
      </p:sp>
      <p:sp>
        <p:nvSpPr>
          <p:cNvPr id="24" name="meaning-0">
            <a:extLst xmlns:a="http://schemas.openxmlformats.org/drawingml/2006/main">
              <a:ext uri="{FF2B5EF4-FFF2-40B4-BE49-F238E27FC236}">
                <a16:creationId xmlns:a16="http://schemas.microsoft.com/office/drawing/2014/main" id="{2C86011E-339B-4E3E-82B8-4B4CF9A3365D}"/>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시간에 따른 변화</a:t>
            </a:r>
          </a:p>
        </p:txBody>
      </p:sp>
      <p:sp>
        <p:nvSpPr>
          <p:cNvPr id="25" name="vocab-0">
            <a:extLst xmlns:a="http://schemas.openxmlformats.org/drawingml/2006/main">
              <a:ext uri="{FF2B5EF4-FFF2-40B4-BE49-F238E27FC236}">
                <a16:creationId xmlns:a16="http://schemas.microsoft.com/office/drawing/2014/main" id="{4A9F888B-90D9-4763-BAE6-FD2BB2A68725}"/>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值得关注</a:t>
            </a:r>
          </a:p>
        </p:txBody>
      </p:sp>
      <p:sp>
        <p:nvSpPr>
          <p:cNvPr id="26" name="vocab-pinyin-0">
            <a:extLst xmlns:a="http://schemas.openxmlformats.org/drawingml/2006/main">
              <a:ext uri="{FF2B5EF4-FFF2-40B4-BE49-F238E27FC236}">
                <a16:creationId xmlns:a16="http://schemas.microsoft.com/office/drawing/2014/main" id="{754299E5-30ED-46D1-9D38-AA95FDFE9AC2}"/>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zhí dé guān zhù</a:t>
            </a:r>
          </a:p>
        </p:txBody>
      </p:sp>
      <p:sp>
        <p:nvSpPr>
          <p:cNvPr id="27" name="meaning-0">
            <a:extLst xmlns:a="http://schemas.openxmlformats.org/drawingml/2006/main">
              <a:ext uri="{FF2B5EF4-FFF2-40B4-BE49-F238E27FC236}">
                <a16:creationId xmlns:a16="http://schemas.microsoft.com/office/drawing/2014/main" id="{EF14BFC7-715B-4783-B5BC-129483C69903}"/>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주목할 가치가 있다</a:t>
            </a:r>
          </a:p>
        </p:txBody>
      </p:sp>
      <p:sp>
        <p:nvSpPr>
          <p:cNvPr id="28" name="vocab-0">
            <a:extLst xmlns:a="http://schemas.openxmlformats.org/drawingml/2006/main">
              <a:ext uri="{FF2B5EF4-FFF2-40B4-BE49-F238E27FC236}">
                <a16:creationId xmlns:a16="http://schemas.microsoft.com/office/drawing/2014/main" id="{A728613A-05FF-403B-AD82-30E80F256528}"/>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某一个瞬间</a:t>
            </a:r>
          </a:p>
        </p:txBody>
      </p:sp>
      <p:sp>
        <p:nvSpPr>
          <p:cNvPr id="29" name="vocab-pinyin-0">
            <a:extLst xmlns:a="http://schemas.openxmlformats.org/drawingml/2006/main">
              <a:ext uri="{FF2B5EF4-FFF2-40B4-BE49-F238E27FC236}">
                <a16:creationId xmlns:a16="http://schemas.microsoft.com/office/drawing/2014/main" id="{C2EF6E8D-2F4F-44A9-A05A-A26D70671BDE}"/>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mǒu yí gè shùn jiān</a:t>
            </a:r>
          </a:p>
        </p:txBody>
      </p:sp>
      <p:sp>
        <p:nvSpPr>
          <p:cNvPr id="30" name="meaning-0">
            <a:extLst xmlns:a="http://schemas.openxmlformats.org/drawingml/2006/main">
              <a:ext uri="{FF2B5EF4-FFF2-40B4-BE49-F238E27FC236}">
                <a16:creationId xmlns:a16="http://schemas.microsoft.com/office/drawing/2014/main" id="{8FE8B3F2-ECAB-48E7-89AA-0DAB9189A6FF}"/>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어느 한 시점</a:t>
            </a:r>
          </a:p>
        </p:txBody>
      </p:sp>
      <p:sp>
        <p:nvSpPr>
          <p:cNvPr id="31" name="vocab-0">
            <a:extLst xmlns:a="http://schemas.openxmlformats.org/drawingml/2006/main">
              <a:ext uri="{FF2B5EF4-FFF2-40B4-BE49-F238E27FC236}">
                <a16:creationId xmlns:a16="http://schemas.microsoft.com/office/drawing/2014/main" id="{0C79D430-3C83-442F-99B0-2AD0E21C2AB4}"/>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监测</a:t>
            </a:r>
          </a:p>
        </p:txBody>
      </p:sp>
      <p:sp>
        <p:nvSpPr>
          <p:cNvPr id="32" name="vocab-pinyin-0">
            <a:extLst xmlns:a="http://schemas.openxmlformats.org/drawingml/2006/main">
              <a:ext uri="{FF2B5EF4-FFF2-40B4-BE49-F238E27FC236}">
                <a16:creationId xmlns:a16="http://schemas.microsoft.com/office/drawing/2014/main" id="{72E92DDB-E3A5-4593-AC73-5285905CCD65}"/>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jiān cè</a:t>
            </a:r>
          </a:p>
        </p:txBody>
      </p:sp>
      <p:sp>
        <p:nvSpPr>
          <p:cNvPr id="33" name="meaning-0">
            <a:extLst xmlns:a="http://schemas.openxmlformats.org/drawingml/2006/main">
              <a:ext uri="{FF2B5EF4-FFF2-40B4-BE49-F238E27FC236}">
                <a16:creationId xmlns:a16="http://schemas.microsoft.com/office/drawing/2014/main" id="{EA9F6600-1372-4813-846D-6A3E751935EE}"/>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지속적인 관찰과 측정</a:t>
            </a:r>
          </a:p>
        </p:txBody>
      </p:sp>
    </p:spTree>
    <p:extLst>
      <p:ext uri="{BB962C8B-B14F-4D97-AF65-F5344CB8AC3E}">
        <p14:creationId xmlns:p14="http://schemas.microsoft.com/office/powerpoint/2010/main" val="808750627"/>
      </p:ext>
    </p:extLst>
  </p:cSld>
</p:sld>
</file>

<file path=ppt/slides/slide7.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6" name="topic">
            <a:extLst xmlns:a="http://schemas.openxmlformats.org/drawingml/2006/main">
              <a:ext uri="{FF2B5EF4-FFF2-40B4-BE49-F238E27FC236}">
                <a16:creationId xmlns:a16="http://schemas.microsoft.com/office/drawing/2014/main" id="{2E0E2CF9-E291-400E-A788-1254BAE838DD}"/>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Q07  중국에서 보낸 약 7년</a:t>
            </a:r>
          </a:p>
        </p:txBody>
      </p:sp>
      <p:sp>
        <p:nvSpPr>
          <p:cNvPr id="2" name="language">
            <a:extLst xmlns:a="http://schemas.openxmlformats.org/drawingml/2006/main">
              <a:ext uri="{FF2B5EF4-FFF2-40B4-BE49-F238E27FC236}">
                <a16:creationId xmlns:a16="http://schemas.microsoft.com/office/drawing/2014/main" id="{87068821-6A80-42D4-A887-F0BDC3B8E6FD}"/>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560BFFF3-8363-4227-9D91-6DD1D94F5232}"/>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이력 기반</a:t>
            </a:r>
          </a:p>
        </p:txBody>
      </p:sp>
      <p:sp>
        <p:nvSpPr>
          <p:cNvPr id="4" name="page">
            <a:extLst xmlns:a="http://schemas.openxmlformats.org/drawingml/2006/main">
              <a:ext uri="{FF2B5EF4-FFF2-40B4-BE49-F238E27FC236}">
                <a16:creationId xmlns:a16="http://schemas.microsoft.com/office/drawing/2014/main" id="{39758F53-53C7-43D0-947A-C50AB0FF8788}"/>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07 / 60</a:t>
            </a:r>
          </a:p>
        </p:txBody>
      </p:sp>
      <p:sp>
        <p:nvSpPr>
          <p:cNvPr id="5" name="section-label">
            <a:extLst xmlns:a="http://schemas.openxmlformats.org/drawingml/2006/main">
              <a:ext uri="{FF2B5EF4-FFF2-40B4-BE49-F238E27FC236}">
                <a16:creationId xmlns:a16="http://schemas.microsoft.com/office/drawing/2014/main" id="{43E49645-5DC9-4540-9870-0F019FD22D24}"/>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5DCAB366-1ACF-4C91-8BFE-F638673489A1}"/>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请谈谈你在另一个国家生活的经历。</a:t>
            </a:r>
          </a:p>
        </p:txBody>
      </p:sp>
      <p:sp>
        <p:nvSpPr>
          <p:cNvPr id="7" name="pinyin">
            <a:extLst xmlns:a="http://schemas.openxmlformats.org/drawingml/2006/main">
              <a:ext uri="{FF2B5EF4-FFF2-40B4-BE49-F238E27FC236}">
                <a16:creationId xmlns:a16="http://schemas.microsoft.com/office/drawing/2014/main" id="{0F9F8AEB-BF29-4206-AAB7-5C056545EA00}"/>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qǐng tán tán nǐ zài lìng yí gè guó jiā shēng huó de jīng lì。</a:t>
            </a:r>
          </a:p>
        </p:txBody>
      </p:sp>
      <p:sp>
        <p:nvSpPr>
          <p:cNvPr id="8" name="section-label">
            <a:extLst xmlns:a="http://schemas.openxmlformats.org/drawingml/2006/main">
              <a:ext uri="{FF2B5EF4-FFF2-40B4-BE49-F238E27FC236}">
                <a16:creationId xmlns:a16="http://schemas.microsoft.com/office/drawing/2014/main" id="{BACCCE1E-745F-461F-9D64-A10AD2A27EDF}"/>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FBFF8C38-46F9-4C05-81DC-C291E810E0B9}"/>
              </a:ext>
            </a:extLst>
          </p:cNvPr>
          <p:cNvSpPr>
            <a:spLocks xmlns:a="http://schemas.openxmlformats.org/drawingml/2006/main" noGrp="1"/>
          </p:cNvSpPr>
          <p:nvPr/>
        </p:nvSpPr>
        <p:spPr>
          <a:xfrm xmlns:a="http://schemas.openxmlformats.org/drawingml/2006/main">
            <a:off x="666750" y="2343150"/>
            <a:ext cx="13906500" cy="3214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025" b="0">
                <a:solidFill>
                  <a:srgbClr val="172938"/>
                </a:solidFill>
                <a:latin typeface="Microsoft YaHei"/>
                <a:ea typeface="Microsoft YaHei"/>
                <a:cs typeface="Microsoft YaHei"/>
              </a:defRPr>
            </a:pPr>
            <a:r>
              <a:rPr sz="2025" b="0">
                <a:solidFill>
                  <a:srgbClr val="172938"/>
                </a:solidFill>
                <a:latin typeface="Microsoft YaHei"/>
                <a:ea typeface="Microsoft YaHei"/>
                <a:cs typeface="Microsoft YaHei"/>
              </a:rPr>
              <a:t>我在中国生活和工作了大约七年，在上海、苏州、无锡等地积累了经历。那是我职业生涯中很重要的一段时间，</a:t>
            </a:r>
          </a:p>
        </p:txBody>
      </p:sp>
      <p:sp>
        <p:nvSpPr>
          <p:cNvPr id="10" name="pinyin">
            <a:extLst xmlns:a="http://schemas.openxmlformats.org/drawingml/2006/main">
              <a:ext uri="{FF2B5EF4-FFF2-40B4-BE49-F238E27FC236}">
                <a16:creationId xmlns:a16="http://schemas.microsoft.com/office/drawing/2014/main" id="{EBFEBB86-8B01-4EB5-A81F-6BB20C2A11DD}"/>
              </a:ext>
            </a:extLst>
          </p:cNvPr>
          <p:cNvSpPr>
            <a:spLocks xmlns:a="http://schemas.openxmlformats.org/drawingml/2006/main" noGrp="1"/>
          </p:cNvSpPr>
          <p:nvPr/>
        </p:nvSpPr>
        <p:spPr>
          <a:xfrm xmlns:a="http://schemas.openxmlformats.org/drawingml/2006/main">
            <a:off x="666750" y="2664619"/>
            <a:ext cx="13906500" cy="1975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196" b="0">
                <a:solidFill>
                  <a:srgbClr val="65727C"/>
                </a:solidFill>
                <a:latin typeface="Arial"/>
                <a:ea typeface="Arial"/>
                <a:cs typeface="Arial"/>
              </a:defRPr>
            </a:pPr>
            <a:r>
              <a:rPr sz="1196" b="0">
                <a:solidFill>
                  <a:srgbClr val="65727C"/>
                </a:solidFill>
                <a:latin typeface="Arial"/>
                <a:ea typeface="Arial"/>
                <a:cs typeface="Arial"/>
              </a:rPr>
              <a:t>wǒ zài zhōng guó shēng huó hé gōng zuò le dà yuē qī nián， zài shàng hǎi、 sū zhōu、 wú xī děng dì jī lèi le jīng lì。 nà shì wǒ zhí yè shēng yá zhōng hěn zhòng yào de yī duàn shí jiān，</a:t>
            </a:r>
          </a:p>
        </p:txBody>
      </p:sp>
      <p:sp>
        <p:nvSpPr>
          <p:cNvPr id="11" name="hanzi">
            <a:extLst xmlns:a="http://schemas.openxmlformats.org/drawingml/2006/main">
              <a:ext uri="{FF2B5EF4-FFF2-40B4-BE49-F238E27FC236}">
                <a16:creationId xmlns:a16="http://schemas.microsoft.com/office/drawing/2014/main" id="{96E428BC-EFCB-4D4A-BC77-57A2D872BF4E}"/>
              </a:ext>
            </a:extLst>
          </p:cNvPr>
          <p:cNvSpPr>
            <a:spLocks xmlns:a="http://schemas.openxmlformats.org/drawingml/2006/main" noGrp="1"/>
          </p:cNvSpPr>
          <p:nvPr/>
        </p:nvSpPr>
        <p:spPr>
          <a:xfrm xmlns:a="http://schemas.openxmlformats.org/drawingml/2006/main">
            <a:off x="666750" y="2900220"/>
            <a:ext cx="13906500" cy="3214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025" b="0">
                <a:solidFill>
                  <a:srgbClr val="172938"/>
                </a:solidFill>
                <a:latin typeface="Microsoft YaHei"/>
                <a:ea typeface="Microsoft YaHei"/>
                <a:cs typeface="Microsoft YaHei"/>
              </a:defRPr>
            </a:pPr>
            <a:r>
              <a:rPr sz="2025" b="0">
                <a:solidFill>
                  <a:srgbClr val="172938"/>
                </a:solidFill>
                <a:latin typeface="Microsoft YaHei"/>
                <a:ea typeface="Microsoft YaHei"/>
                <a:cs typeface="Microsoft YaHei"/>
              </a:rPr>
              <a:t>并不是一次短期出差。</a:t>
            </a:r>
          </a:p>
        </p:txBody>
      </p:sp>
      <p:sp>
        <p:nvSpPr>
          <p:cNvPr id="12" name="pinyin">
            <a:extLst xmlns:a="http://schemas.openxmlformats.org/drawingml/2006/main">
              <a:ext uri="{FF2B5EF4-FFF2-40B4-BE49-F238E27FC236}">
                <a16:creationId xmlns:a16="http://schemas.microsoft.com/office/drawing/2014/main" id="{42DF6333-1559-4329-B169-6847BE091693}"/>
              </a:ext>
            </a:extLst>
          </p:cNvPr>
          <p:cNvSpPr>
            <a:spLocks xmlns:a="http://schemas.openxmlformats.org/drawingml/2006/main" noGrp="1"/>
          </p:cNvSpPr>
          <p:nvPr/>
        </p:nvSpPr>
        <p:spPr>
          <a:xfrm xmlns:a="http://schemas.openxmlformats.org/drawingml/2006/main">
            <a:off x="666750" y="3221688"/>
            <a:ext cx="13906500" cy="1975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196" b="0">
                <a:solidFill>
                  <a:srgbClr val="65727C"/>
                </a:solidFill>
                <a:latin typeface="Arial"/>
                <a:ea typeface="Arial"/>
                <a:cs typeface="Arial"/>
              </a:defRPr>
            </a:pPr>
            <a:r>
              <a:rPr sz="1196" b="0">
                <a:solidFill>
                  <a:srgbClr val="65727C"/>
                </a:solidFill>
                <a:latin typeface="Arial"/>
                <a:ea typeface="Arial"/>
                <a:cs typeface="Arial"/>
              </a:rPr>
              <a:t>bìng bú shì yī cì duǎn qī chū chāi。</a:t>
            </a:r>
          </a:p>
        </p:txBody>
      </p:sp>
      <p:sp>
        <p:nvSpPr>
          <p:cNvPr id="13" name="hanzi">
            <a:extLst xmlns:a="http://schemas.openxmlformats.org/drawingml/2006/main">
              <a:ext uri="{FF2B5EF4-FFF2-40B4-BE49-F238E27FC236}">
                <a16:creationId xmlns:a16="http://schemas.microsoft.com/office/drawing/2014/main" id="{C51F32A2-0A31-4DC6-9BA8-E18E96DC395E}"/>
              </a:ext>
            </a:extLst>
          </p:cNvPr>
          <p:cNvSpPr>
            <a:spLocks xmlns:a="http://schemas.openxmlformats.org/drawingml/2006/main" noGrp="1"/>
          </p:cNvSpPr>
          <p:nvPr/>
        </p:nvSpPr>
        <p:spPr>
          <a:xfrm xmlns:a="http://schemas.openxmlformats.org/drawingml/2006/main">
            <a:off x="666750" y="3571589"/>
            <a:ext cx="13906500" cy="3214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025" b="0">
                <a:solidFill>
                  <a:srgbClr val="172938"/>
                </a:solidFill>
                <a:latin typeface="Microsoft YaHei"/>
                <a:ea typeface="Microsoft YaHei"/>
                <a:cs typeface="Microsoft YaHei"/>
              </a:defRPr>
            </a:pPr>
            <a:r>
              <a:rPr sz="2025" b="0">
                <a:solidFill>
                  <a:srgbClr val="172938"/>
                </a:solidFill>
                <a:latin typeface="Microsoft YaHei"/>
                <a:ea typeface="Microsoft YaHei"/>
                <a:cs typeface="Microsoft YaHei"/>
              </a:rPr>
              <a:t>刚开始，我需要学习的不只是词汇。我还要理解同事怎么解释问题，医院怎么运转，以及怎样和刚认识的人建立信任。</a:t>
            </a:r>
          </a:p>
        </p:txBody>
      </p:sp>
      <p:sp>
        <p:nvSpPr>
          <p:cNvPr id="14" name="pinyin">
            <a:extLst xmlns:a="http://schemas.openxmlformats.org/drawingml/2006/main">
              <a:ext uri="{FF2B5EF4-FFF2-40B4-BE49-F238E27FC236}">
                <a16:creationId xmlns:a16="http://schemas.microsoft.com/office/drawing/2014/main" id="{1A92059B-BF4C-4266-B833-4993F1A7D84A}"/>
              </a:ext>
            </a:extLst>
          </p:cNvPr>
          <p:cNvSpPr>
            <a:spLocks xmlns:a="http://schemas.openxmlformats.org/drawingml/2006/main" noGrp="1"/>
          </p:cNvSpPr>
          <p:nvPr/>
        </p:nvSpPr>
        <p:spPr>
          <a:xfrm xmlns:a="http://schemas.openxmlformats.org/drawingml/2006/main">
            <a:off x="666750" y="3893058"/>
            <a:ext cx="13906500" cy="1975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196" b="0">
                <a:solidFill>
                  <a:srgbClr val="65727C"/>
                </a:solidFill>
                <a:latin typeface="Arial"/>
                <a:ea typeface="Arial"/>
                <a:cs typeface="Arial"/>
              </a:defRPr>
            </a:pPr>
            <a:r>
              <a:rPr sz="1196" b="0">
                <a:solidFill>
                  <a:srgbClr val="65727C"/>
                </a:solidFill>
                <a:latin typeface="Arial"/>
                <a:ea typeface="Arial"/>
                <a:cs typeface="Arial"/>
              </a:rPr>
              <a:t>gāng kāi shǐ， wǒ xū yào xué xí de bù zhǐ shì cí huì。 wǒ hái yào lǐ jiě tóng shì zěn me jiě shì wèn tí， yī yuàn zěn me yùn zhuàn， yǐ jí zěn yàng hé gāng rèn shi de rén jiàn lì xìn rèn。</a:t>
            </a:r>
          </a:p>
        </p:txBody>
      </p:sp>
      <p:sp>
        <p:nvSpPr>
          <p:cNvPr id="15" name="hanzi">
            <a:extLst xmlns:a="http://schemas.openxmlformats.org/drawingml/2006/main">
              <a:ext uri="{FF2B5EF4-FFF2-40B4-BE49-F238E27FC236}">
                <a16:creationId xmlns:a16="http://schemas.microsoft.com/office/drawing/2014/main" id="{CCA453FD-C3D7-4698-A810-21C30BEA5527}"/>
              </a:ext>
            </a:extLst>
          </p:cNvPr>
          <p:cNvSpPr>
            <a:spLocks xmlns:a="http://schemas.openxmlformats.org/drawingml/2006/main" noGrp="1"/>
          </p:cNvSpPr>
          <p:nvPr/>
        </p:nvSpPr>
        <p:spPr>
          <a:xfrm xmlns:a="http://schemas.openxmlformats.org/drawingml/2006/main">
            <a:off x="666750" y="4128659"/>
            <a:ext cx="13906500" cy="3214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025" b="0">
                <a:solidFill>
                  <a:srgbClr val="172938"/>
                </a:solidFill>
                <a:latin typeface="Microsoft YaHei"/>
                <a:ea typeface="Microsoft YaHei"/>
                <a:cs typeface="Microsoft YaHei"/>
              </a:defRPr>
            </a:pPr>
            <a:r>
              <a:rPr sz="2025" b="0">
                <a:solidFill>
                  <a:srgbClr val="172938"/>
                </a:solidFill>
                <a:latin typeface="Microsoft YaHei"/>
                <a:ea typeface="Microsoft YaHei"/>
                <a:cs typeface="Microsoft YaHei"/>
              </a:rPr>
              <a:t>医学知识当然有用，但光有医学知识还不够。</a:t>
            </a:r>
          </a:p>
        </p:txBody>
      </p:sp>
      <p:sp>
        <p:nvSpPr>
          <p:cNvPr id="16" name="pinyin">
            <a:extLst xmlns:a="http://schemas.openxmlformats.org/drawingml/2006/main">
              <a:ext uri="{FF2B5EF4-FFF2-40B4-BE49-F238E27FC236}">
                <a16:creationId xmlns:a16="http://schemas.microsoft.com/office/drawing/2014/main" id="{5C275E37-83AE-4B06-82AE-F0CB1857234C}"/>
              </a:ext>
            </a:extLst>
          </p:cNvPr>
          <p:cNvSpPr>
            <a:spLocks xmlns:a="http://schemas.openxmlformats.org/drawingml/2006/main" noGrp="1"/>
          </p:cNvSpPr>
          <p:nvPr/>
        </p:nvSpPr>
        <p:spPr>
          <a:xfrm xmlns:a="http://schemas.openxmlformats.org/drawingml/2006/main">
            <a:off x="666750" y="4450128"/>
            <a:ext cx="13906500" cy="1975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196" b="0">
                <a:solidFill>
                  <a:srgbClr val="65727C"/>
                </a:solidFill>
                <a:latin typeface="Arial"/>
                <a:ea typeface="Arial"/>
                <a:cs typeface="Arial"/>
              </a:defRPr>
            </a:pPr>
            <a:r>
              <a:rPr sz="1196" b="0">
                <a:solidFill>
                  <a:srgbClr val="65727C"/>
                </a:solidFill>
                <a:latin typeface="Arial"/>
                <a:ea typeface="Arial"/>
                <a:cs typeface="Arial"/>
              </a:rPr>
              <a:t>yī xué zhī shi dāng rán yǒu yòng， dàn guāng yǒu yī xué zhī shi hái bù gòu。</a:t>
            </a:r>
          </a:p>
        </p:txBody>
      </p:sp>
      <p:sp>
        <p:nvSpPr>
          <p:cNvPr id="17" name="hanzi">
            <a:extLst xmlns:a="http://schemas.openxmlformats.org/drawingml/2006/main">
              <a:ext uri="{FF2B5EF4-FFF2-40B4-BE49-F238E27FC236}">
                <a16:creationId xmlns:a16="http://schemas.microsoft.com/office/drawing/2014/main" id="{A76FA619-8564-48F6-B1F0-BDA004FDE15F}"/>
              </a:ext>
            </a:extLst>
          </p:cNvPr>
          <p:cNvSpPr>
            <a:spLocks xmlns:a="http://schemas.openxmlformats.org/drawingml/2006/main" noGrp="1"/>
          </p:cNvSpPr>
          <p:nvPr/>
        </p:nvSpPr>
        <p:spPr>
          <a:xfrm xmlns:a="http://schemas.openxmlformats.org/drawingml/2006/main">
            <a:off x="666750" y="4800029"/>
            <a:ext cx="13906500" cy="3214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025" b="0">
                <a:solidFill>
                  <a:srgbClr val="172938"/>
                </a:solidFill>
                <a:latin typeface="Microsoft YaHei"/>
                <a:ea typeface="Microsoft YaHei"/>
                <a:cs typeface="Microsoft YaHei"/>
              </a:defRPr>
            </a:pPr>
            <a:r>
              <a:rPr sz="2025" b="0">
                <a:solidFill>
                  <a:srgbClr val="172938"/>
                </a:solidFill>
                <a:latin typeface="Microsoft YaHei"/>
                <a:ea typeface="Microsoft YaHei"/>
                <a:cs typeface="Microsoft YaHei"/>
              </a:rPr>
              <a:t>后来，我越来越愿意先提问，而不是假设自己习惯的方法在哪里都适用。回到韩国以后，我也保留了这个习惯。</a:t>
            </a:r>
          </a:p>
        </p:txBody>
      </p:sp>
      <p:sp>
        <p:nvSpPr>
          <p:cNvPr id="18" name="pinyin">
            <a:extLst xmlns:a="http://schemas.openxmlformats.org/drawingml/2006/main">
              <a:ext uri="{FF2B5EF4-FFF2-40B4-BE49-F238E27FC236}">
                <a16:creationId xmlns:a16="http://schemas.microsoft.com/office/drawing/2014/main" id="{DE809C2A-4EB9-462A-B80F-CC57F62EF0FA}"/>
              </a:ext>
            </a:extLst>
          </p:cNvPr>
          <p:cNvSpPr>
            <a:spLocks xmlns:a="http://schemas.openxmlformats.org/drawingml/2006/main" noGrp="1"/>
          </p:cNvSpPr>
          <p:nvPr/>
        </p:nvSpPr>
        <p:spPr>
          <a:xfrm xmlns:a="http://schemas.openxmlformats.org/drawingml/2006/main">
            <a:off x="666750" y="5121497"/>
            <a:ext cx="13906500" cy="1975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196" b="0">
                <a:solidFill>
                  <a:srgbClr val="65727C"/>
                </a:solidFill>
                <a:latin typeface="Arial"/>
                <a:ea typeface="Arial"/>
                <a:cs typeface="Arial"/>
              </a:defRPr>
            </a:pPr>
            <a:r>
              <a:rPr sz="1196" b="0">
                <a:solidFill>
                  <a:srgbClr val="65727C"/>
                </a:solidFill>
                <a:latin typeface="Arial"/>
                <a:ea typeface="Arial"/>
                <a:cs typeface="Arial"/>
              </a:rPr>
              <a:t>hòu lái， wǒ yuè lái yuè yuàn yì xiān tí wèn， ér bú shì jiǎ shè zì jǐ xí guàn de fāng fǎ zài nǎ li dōu shì yòng。 huí dào hán guó yǐ hòu， wǒ yě bǎo liú le zhè ge xí guàn。</a:t>
            </a:r>
          </a:p>
        </p:txBody>
      </p:sp>
      <p:sp>
        <p:nvSpPr>
          <p:cNvPr id="19" name="hanzi">
            <a:extLst xmlns:a="http://schemas.openxmlformats.org/drawingml/2006/main">
              <a:ext uri="{FF2B5EF4-FFF2-40B4-BE49-F238E27FC236}">
                <a16:creationId xmlns:a16="http://schemas.microsoft.com/office/drawing/2014/main" id="{3328B0B3-4A09-4035-AF00-0E3D1A825E27}"/>
              </a:ext>
            </a:extLst>
          </p:cNvPr>
          <p:cNvSpPr>
            <a:spLocks xmlns:a="http://schemas.openxmlformats.org/drawingml/2006/main" noGrp="1"/>
          </p:cNvSpPr>
          <p:nvPr/>
        </p:nvSpPr>
        <p:spPr>
          <a:xfrm xmlns:a="http://schemas.openxmlformats.org/drawingml/2006/main">
            <a:off x="666750" y="5357098"/>
            <a:ext cx="13906500" cy="3214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025" b="0">
                <a:solidFill>
                  <a:srgbClr val="172938"/>
                </a:solidFill>
                <a:latin typeface="Microsoft YaHei"/>
                <a:ea typeface="Microsoft YaHei"/>
                <a:cs typeface="Microsoft YaHei"/>
              </a:defRPr>
            </a:pPr>
            <a:r>
              <a:rPr sz="2025" b="0">
                <a:solidFill>
                  <a:srgbClr val="172938"/>
                </a:solidFill>
                <a:latin typeface="Microsoft YaHei"/>
                <a:ea typeface="Microsoft YaHei"/>
                <a:cs typeface="Microsoft YaHei"/>
              </a:rPr>
              <a:t>现在遇到新的团队，我会先了解他们的情况，再提出建议。中国的生活经历让我更灵活，</a:t>
            </a:r>
          </a:p>
        </p:txBody>
      </p:sp>
      <p:sp>
        <p:nvSpPr>
          <p:cNvPr id="20" name="pinyin">
            <a:extLst xmlns:a="http://schemas.openxmlformats.org/drawingml/2006/main">
              <a:ext uri="{FF2B5EF4-FFF2-40B4-BE49-F238E27FC236}">
                <a16:creationId xmlns:a16="http://schemas.microsoft.com/office/drawing/2014/main" id="{03596894-247F-47CA-B404-128C17D1E163}"/>
              </a:ext>
            </a:extLst>
          </p:cNvPr>
          <p:cNvSpPr>
            <a:spLocks xmlns:a="http://schemas.openxmlformats.org/drawingml/2006/main" noGrp="1"/>
          </p:cNvSpPr>
          <p:nvPr/>
        </p:nvSpPr>
        <p:spPr>
          <a:xfrm xmlns:a="http://schemas.openxmlformats.org/drawingml/2006/main">
            <a:off x="666750" y="5678567"/>
            <a:ext cx="13906500" cy="1975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196" b="0">
                <a:solidFill>
                  <a:srgbClr val="65727C"/>
                </a:solidFill>
                <a:latin typeface="Arial"/>
                <a:ea typeface="Arial"/>
                <a:cs typeface="Arial"/>
              </a:defRPr>
            </a:pPr>
            <a:r>
              <a:rPr sz="1196" b="0">
                <a:solidFill>
                  <a:srgbClr val="65727C"/>
                </a:solidFill>
                <a:latin typeface="Arial"/>
                <a:ea typeface="Arial"/>
                <a:cs typeface="Arial"/>
              </a:rPr>
              <a:t>xiàn zài yù dào xīn de tuán duì， wǒ huì xiān liǎo jiě tā men de qíng kuàng， zài tí chū jiàn yì。 zhōng guó de shēng huó jīng lì ràng wǒ gèng líng huó，</a:t>
            </a:r>
          </a:p>
        </p:txBody>
      </p:sp>
      <p:sp>
        <p:nvSpPr>
          <p:cNvPr id="21" name="hanzi">
            <a:extLst xmlns:a="http://schemas.openxmlformats.org/drawingml/2006/main">
              <a:ext uri="{FF2B5EF4-FFF2-40B4-BE49-F238E27FC236}">
                <a16:creationId xmlns:a16="http://schemas.microsoft.com/office/drawing/2014/main" id="{77739AC5-A724-4290-87C6-7450E73DE51F}"/>
              </a:ext>
            </a:extLst>
          </p:cNvPr>
          <p:cNvSpPr>
            <a:spLocks xmlns:a="http://schemas.openxmlformats.org/drawingml/2006/main" noGrp="1"/>
          </p:cNvSpPr>
          <p:nvPr/>
        </p:nvSpPr>
        <p:spPr>
          <a:xfrm xmlns:a="http://schemas.openxmlformats.org/drawingml/2006/main">
            <a:off x="666750" y="5914168"/>
            <a:ext cx="13906500" cy="3214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025" b="0">
                <a:solidFill>
                  <a:srgbClr val="172938"/>
                </a:solidFill>
                <a:latin typeface="Microsoft YaHei"/>
                <a:ea typeface="Microsoft YaHei"/>
                <a:cs typeface="Microsoft YaHei"/>
              </a:defRPr>
            </a:pPr>
            <a:r>
              <a:rPr sz="2025" b="0">
                <a:solidFill>
                  <a:srgbClr val="172938"/>
                </a:solidFill>
                <a:latin typeface="Microsoft YaHei"/>
                <a:ea typeface="Microsoft YaHei"/>
                <a:cs typeface="Microsoft YaHei"/>
              </a:rPr>
              <a:t>也让我对医疗有了更广的认识。</a:t>
            </a:r>
          </a:p>
        </p:txBody>
      </p:sp>
      <p:sp>
        <p:nvSpPr>
          <p:cNvPr id="22" name="pinyin">
            <a:extLst xmlns:a="http://schemas.openxmlformats.org/drawingml/2006/main">
              <a:ext uri="{FF2B5EF4-FFF2-40B4-BE49-F238E27FC236}">
                <a16:creationId xmlns:a16="http://schemas.microsoft.com/office/drawing/2014/main" id="{C0637892-804D-4E4F-A03F-C3C5F6F2089B}"/>
              </a:ext>
            </a:extLst>
          </p:cNvPr>
          <p:cNvSpPr>
            <a:spLocks xmlns:a="http://schemas.openxmlformats.org/drawingml/2006/main" noGrp="1"/>
          </p:cNvSpPr>
          <p:nvPr/>
        </p:nvSpPr>
        <p:spPr>
          <a:xfrm xmlns:a="http://schemas.openxmlformats.org/drawingml/2006/main">
            <a:off x="666750" y="6235637"/>
            <a:ext cx="13906500" cy="1975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196" b="0">
                <a:solidFill>
                  <a:srgbClr val="65727C"/>
                </a:solidFill>
                <a:latin typeface="Arial"/>
                <a:ea typeface="Arial"/>
                <a:cs typeface="Arial"/>
              </a:defRPr>
            </a:pPr>
            <a:r>
              <a:rPr sz="1196" b="0">
                <a:solidFill>
                  <a:srgbClr val="65727C"/>
                </a:solidFill>
                <a:latin typeface="Arial"/>
                <a:ea typeface="Arial"/>
                <a:cs typeface="Arial"/>
              </a:rPr>
              <a:t>yě ràng wǒ duì yī liáo yǒu le gèng guǎng de rèn shi。</a:t>
            </a:r>
          </a:p>
        </p:txBody>
      </p:sp>
      <p:sp>
        <p:nvSpPr>
          <p:cNvPr id="23" name="section-label">
            <a:extLst xmlns:a="http://schemas.openxmlformats.org/drawingml/2006/main">
              <a:ext uri="{FF2B5EF4-FFF2-40B4-BE49-F238E27FC236}">
                <a16:creationId xmlns:a16="http://schemas.microsoft.com/office/drawing/2014/main" id="{816FFF3F-8967-4A5C-BC1A-56334F63EDD1}"/>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4" name="vocab-0">
            <a:extLst xmlns:a="http://schemas.openxmlformats.org/drawingml/2006/main">
              <a:ext uri="{FF2B5EF4-FFF2-40B4-BE49-F238E27FC236}">
                <a16:creationId xmlns:a16="http://schemas.microsoft.com/office/drawing/2014/main" id="{07C24C24-A3FE-4134-BDE9-40FBDD3CDE87}"/>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海外工作任务</a:t>
            </a:r>
          </a:p>
        </p:txBody>
      </p:sp>
      <p:sp>
        <p:nvSpPr>
          <p:cNvPr id="25" name="vocab-pinyin-0">
            <a:extLst xmlns:a="http://schemas.openxmlformats.org/drawingml/2006/main">
              <a:ext uri="{FF2B5EF4-FFF2-40B4-BE49-F238E27FC236}">
                <a16:creationId xmlns:a16="http://schemas.microsoft.com/office/drawing/2014/main" id="{F0B8688D-C661-4F22-8F44-EB4BD2ADAC19}"/>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hǎi wài gōng zuò rèn wù</a:t>
            </a:r>
          </a:p>
        </p:txBody>
      </p:sp>
      <p:sp>
        <p:nvSpPr>
          <p:cNvPr id="26" name="meaning-0">
            <a:extLst xmlns:a="http://schemas.openxmlformats.org/drawingml/2006/main">
              <a:ext uri="{FF2B5EF4-FFF2-40B4-BE49-F238E27FC236}">
                <a16:creationId xmlns:a16="http://schemas.microsoft.com/office/drawing/2014/main" id="{6FB5712C-FFD2-4EA3-8295-CE640D757F11}"/>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해외 파견 업무</a:t>
            </a:r>
          </a:p>
        </p:txBody>
      </p:sp>
      <p:sp>
        <p:nvSpPr>
          <p:cNvPr id="27" name="vocab-0">
            <a:extLst xmlns:a="http://schemas.openxmlformats.org/drawingml/2006/main">
              <a:ext uri="{FF2B5EF4-FFF2-40B4-BE49-F238E27FC236}">
                <a16:creationId xmlns:a16="http://schemas.microsoft.com/office/drawing/2014/main" id="{319BF5A5-FB5B-49CB-ACD6-99BF98B671E3}"/>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建立信任</a:t>
            </a:r>
          </a:p>
        </p:txBody>
      </p:sp>
      <p:sp>
        <p:nvSpPr>
          <p:cNvPr id="28" name="vocab-pinyin-0">
            <a:extLst xmlns:a="http://schemas.openxmlformats.org/drawingml/2006/main">
              <a:ext uri="{FF2B5EF4-FFF2-40B4-BE49-F238E27FC236}">
                <a16:creationId xmlns:a16="http://schemas.microsoft.com/office/drawing/2014/main" id="{31E8996B-3985-40FF-8C34-EAF5324F3D40}"/>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jiàn lì xìn rèn</a:t>
            </a:r>
          </a:p>
        </p:txBody>
      </p:sp>
      <p:sp>
        <p:nvSpPr>
          <p:cNvPr id="29" name="meaning-0">
            <a:extLst xmlns:a="http://schemas.openxmlformats.org/drawingml/2006/main">
              <a:ext uri="{FF2B5EF4-FFF2-40B4-BE49-F238E27FC236}">
                <a16:creationId xmlns:a16="http://schemas.microsoft.com/office/drawing/2014/main" id="{114A8386-8EC6-47E8-B932-24827CDB728B}"/>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신뢰를 쌓다</a:t>
            </a:r>
          </a:p>
        </p:txBody>
      </p:sp>
      <p:sp>
        <p:nvSpPr>
          <p:cNvPr id="30" name="vocab-0">
            <a:extLst xmlns:a="http://schemas.openxmlformats.org/drawingml/2006/main">
              <a:ext uri="{FF2B5EF4-FFF2-40B4-BE49-F238E27FC236}">
                <a16:creationId xmlns:a16="http://schemas.microsoft.com/office/drawing/2014/main" id="{D447399A-3C3F-4A23-B16E-B27D3726783B}"/>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单靠这一点</a:t>
            </a:r>
          </a:p>
        </p:txBody>
      </p:sp>
      <p:sp>
        <p:nvSpPr>
          <p:cNvPr id="31" name="vocab-pinyin-0">
            <a:extLst xmlns:a="http://schemas.openxmlformats.org/drawingml/2006/main">
              <a:ext uri="{FF2B5EF4-FFF2-40B4-BE49-F238E27FC236}">
                <a16:creationId xmlns:a16="http://schemas.microsoft.com/office/drawing/2014/main" id="{215E64D4-364F-47D8-A366-86050096CC3C}"/>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dān kào zhè yì diǎn</a:t>
            </a:r>
          </a:p>
        </p:txBody>
      </p:sp>
      <p:sp>
        <p:nvSpPr>
          <p:cNvPr id="32" name="meaning-0">
            <a:extLst xmlns:a="http://schemas.openxmlformats.org/drawingml/2006/main">
              <a:ext uri="{FF2B5EF4-FFF2-40B4-BE49-F238E27FC236}">
                <a16:creationId xmlns:a16="http://schemas.microsoft.com/office/drawing/2014/main" id="{C14294E6-E84F-45FE-978E-DD75BE715ABD}"/>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그것만으로</a:t>
            </a:r>
          </a:p>
        </p:txBody>
      </p:sp>
      <p:sp>
        <p:nvSpPr>
          <p:cNvPr id="33" name="vocab-0">
            <a:extLst xmlns:a="http://schemas.openxmlformats.org/drawingml/2006/main">
              <a:ext uri="{FF2B5EF4-FFF2-40B4-BE49-F238E27FC236}">
                <a16:creationId xmlns:a16="http://schemas.microsoft.com/office/drawing/2014/main" id="{FF0F7036-418A-4573-8C0F-257DAE25F530}"/>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视角</a:t>
            </a:r>
          </a:p>
        </p:txBody>
      </p:sp>
      <p:sp>
        <p:nvSpPr>
          <p:cNvPr id="34" name="vocab-pinyin-0">
            <a:extLst xmlns:a="http://schemas.openxmlformats.org/drawingml/2006/main">
              <a:ext uri="{FF2B5EF4-FFF2-40B4-BE49-F238E27FC236}">
                <a16:creationId xmlns:a16="http://schemas.microsoft.com/office/drawing/2014/main" id="{4C9D26E6-9E4A-4FC6-BB90-7D9AAD84B7DA}"/>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shì jiǎo</a:t>
            </a:r>
          </a:p>
        </p:txBody>
      </p:sp>
      <p:sp>
        <p:nvSpPr>
          <p:cNvPr id="35" name="meaning-0">
            <a:extLst xmlns:a="http://schemas.openxmlformats.org/drawingml/2006/main">
              <a:ext uri="{FF2B5EF4-FFF2-40B4-BE49-F238E27FC236}">
                <a16:creationId xmlns:a16="http://schemas.microsoft.com/office/drawing/2014/main" id="{D9A5B0C3-FD41-4D37-B979-4A2E1927F6FF}"/>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관점</a:t>
            </a:r>
          </a:p>
        </p:txBody>
      </p:sp>
    </p:spTree>
    <p:extLst>
      <p:ext uri="{BB962C8B-B14F-4D97-AF65-F5344CB8AC3E}">
        <p14:creationId xmlns:p14="http://schemas.microsoft.com/office/powerpoint/2010/main" val="249869330"/>
      </p:ext>
    </p:extLst>
  </p:cSld>
</p:sld>
</file>

<file path=ppt/slides/slide8.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0E310A7D-BC8B-46EB-8735-432F9F0958B4}"/>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Q08  중국 정착 초기의 작은 어려움</a:t>
            </a:r>
          </a:p>
        </p:txBody>
      </p:sp>
      <p:sp>
        <p:nvSpPr>
          <p:cNvPr id="2" name="language">
            <a:extLst xmlns:a="http://schemas.openxmlformats.org/drawingml/2006/main">
              <a:ext uri="{FF2B5EF4-FFF2-40B4-BE49-F238E27FC236}">
                <a16:creationId xmlns:a16="http://schemas.microsoft.com/office/drawing/2014/main" id="{ECC25114-6604-4761-A24C-67CE26B12745}"/>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A28E3DCC-52E4-46E4-9F9A-8F81C7B007B4}"/>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생활 기반 연습 상황</a:t>
            </a:r>
          </a:p>
        </p:txBody>
      </p:sp>
      <p:sp>
        <p:nvSpPr>
          <p:cNvPr id="4" name="page">
            <a:extLst xmlns:a="http://schemas.openxmlformats.org/drawingml/2006/main">
              <a:ext uri="{FF2B5EF4-FFF2-40B4-BE49-F238E27FC236}">
                <a16:creationId xmlns:a16="http://schemas.microsoft.com/office/drawing/2014/main" id="{00B08979-E7A6-4AEA-AC98-4B3DBA9191DE}"/>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08 / 60</a:t>
            </a:r>
          </a:p>
        </p:txBody>
      </p:sp>
      <p:sp>
        <p:nvSpPr>
          <p:cNvPr id="5" name="section-label">
            <a:extLst xmlns:a="http://schemas.openxmlformats.org/drawingml/2006/main">
              <a:ext uri="{FF2B5EF4-FFF2-40B4-BE49-F238E27FC236}">
                <a16:creationId xmlns:a16="http://schemas.microsoft.com/office/drawing/2014/main" id="{5667043E-D98F-4E80-B73F-E804E60775CF}"/>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9A028FF6-2115-45A6-8F94-B986A1902270}"/>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请描述一下你刚到国外生活时遇到的一个问题。</a:t>
            </a:r>
          </a:p>
        </p:txBody>
      </p:sp>
      <p:sp>
        <p:nvSpPr>
          <p:cNvPr id="7" name="pinyin">
            <a:extLst xmlns:a="http://schemas.openxmlformats.org/drawingml/2006/main">
              <a:ext uri="{FF2B5EF4-FFF2-40B4-BE49-F238E27FC236}">
                <a16:creationId xmlns:a16="http://schemas.microsoft.com/office/drawing/2014/main" id="{A91FB7DB-0F04-4012-AE46-0D86F25C3F79}"/>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qǐng miáo shù yī xià nǐ gāng dào guó wài shēng huó shí yù dào de yí gè wèn tí。</a:t>
            </a:r>
          </a:p>
        </p:txBody>
      </p:sp>
      <p:sp>
        <p:nvSpPr>
          <p:cNvPr id="8" name="section-label">
            <a:extLst xmlns:a="http://schemas.openxmlformats.org/drawingml/2006/main">
              <a:ext uri="{FF2B5EF4-FFF2-40B4-BE49-F238E27FC236}">
                <a16:creationId xmlns:a16="http://schemas.microsoft.com/office/drawing/2014/main" id="{2DEB39F6-5564-43D6-B069-AD7CF959925D}"/>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F66ED9B6-E3D0-4026-A4AC-42CFEFA98BBD}"/>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刚到中国的时候，我开通手机支付遇到了一点困难。我大概知道怎么用，但是注册时卡住了。</a:t>
            </a:r>
          </a:p>
        </p:txBody>
      </p:sp>
      <p:sp>
        <p:nvSpPr>
          <p:cNvPr id="10" name="pinyin">
            <a:extLst xmlns:a="http://schemas.openxmlformats.org/drawingml/2006/main">
              <a:ext uri="{FF2B5EF4-FFF2-40B4-BE49-F238E27FC236}">
                <a16:creationId xmlns:a16="http://schemas.microsoft.com/office/drawing/2014/main" id="{A05DF463-D50B-41DC-B68E-9B10FAEA9314}"/>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gāng dào zhōng guó de shí hou， wǒ kāi tōng shǒu jī zhī fù yù dào le yì diǎn kùn nán。 wǒ dà gài zhī dào zěn me yòng， dàn shì zhù cè shí kǎ zhù le。</a:t>
            </a:r>
          </a:p>
        </p:txBody>
      </p:sp>
      <p:sp>
        <p:nvSpPr>
          <p:cNvPr id="11" name="hanzi">
            <a:extLst xmlns:a="http://schemas.openxmlformats.org/drawingml/2006/main">
              <a:ext uri="{FF2B5EF4-FFF2-40B4-BE49-F238E27FC236}">
                <a16:creationId xmlns:a16="http://schemas.microsoft.com/office/drawing/2014/main" id="{CD940F96-F82A-4839-8573-2F5F3866BE71}"/>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页面要求填写一些资料，我不确定应该怎么填，所以一直没能完成。</a:t>
            </a:r>
          </a:p>
        </p:txBody>
      </p:sp>
      <p:sp>
        <p:nvSpPr>
          <p:cNvPr id="12" name="pinyin">
            <a:extLst xmlns:a="http://schemas.openxmlformats.org/drawingml/2006/main">
              <a:ext uri="{FF2B5EF4-FFF2-40B4-BE49-F238E27FC236}">
                <a16:creationId xmlns:a16="http://schemas.microsoft.com/office/drawing/2014/main" id="{F0DB3826-D4F0-4AC4-9A19-8A3124D4EB0A}"/>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yè miàn yāo qiú tián xiě yī xiē zī liào， wǒ bù què dìng yīng gāi zěn me tián， suǒ yǐ yì zhí méi néng wán chéng。</a:t>
            </a:r>
          </a:p>
        </p:txBody>
      </p:sp>
      <p:sp>
        <p:nvSpPr>
          <p:cNvPr id="13" name="hanzi">
            <a:extLst xmlns:a="http://schemas.openxmlformats.org/drawingml/2006/main">
              <a:ext uri="{FF2B5EF4-FFF2-40B4-BE49-F238E27FC236}">
                <a16:creationId xmlns:a16="http://schemas.microsoft.com/office/drawing/2014/main" id="{D6A1671A-A6A5-496E-826E-2C4DE2BC808B}"/>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一开始，我试着把每个词都翻译出来，但还是不明白整个流程。后来，我请一位同事带着我一步一步操作。</a:t>
            </a:r>
          </a:p>
        </p:txBody>
      </p:sp>
      <p:sp>
        <p:nvSpPr>
          <p:cNvPr id="14" name="pinyin">
            <a:extLst xmlns:a="http://schemas.openxmlformats.org/drawingml/2006/main">
              <a:ext uri="{FF2B5EF4-FFF2-40B4-BE49-F238E27FC236}">
                <a16:creationId xmlns:a16="http://schemas.microsoft.com/office/drawing/2014/main" id="{D14AE8AA-F6AC-41D6-9BBA-C212572A5A4A}"/>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yī kāi shǐ， wǒ shì zhe bǎ měi gè cí dōu fān yì chū lái， dàn hái shì bù míng bai zhěng gè liú chéng。 hòu lái， wǒ qǐng yī wèi tóng shì dài zhe wǒ yí bù yí bù cāo zuò。</a:t>
            </a:r>
          </a:p>
        </p:txBody>
      </p:sp>
      <p:sp>
        <p:nvSpPr>
          <p:cNvPr id="15" name="hanzi">
            <a:extLst xmlns:a="http://schemas.openxmlformats.org/drawingml/2006/main">
              <a:ext uri="{FF2B5EF4-FFF2-40B4-BE49-F238E27FC236}">
                <a16:creationId xmlns:a16="http://schemas.microsoft.com/office/drawing/2014/main" id="{86BA6310-806E-4E67-91D5-A5E73704624C}"/>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我们核对了资料，我也把重要的词记了下来。</a:t>
            </a:r>
          </a:p>
        </p:txBody>
      </p:sp>
      <p:sp>
        <p:nvSpPr>
          <p:cNvPr id="16" name="pinyin">
            <a:extLst xmlns:a="http://schemas.openxmlformats.org/drawingml/2006/main">
              <a:ext uri="{FF2B5EF4-FFF2-40B4-BE49-F238E27FC236}">
                <a16:creationId xmlns:a16="http://schemas.microsoft.com/office/drawing/2014/main" id="{18E8E245-095C-4483-8ABA-997E7AF8C6C7}"/>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men hé duì le zī liào， wǒ yě bǎ zhòng yào de cí jì le xià lái。</a:t>
            </a:r>
          </a:p>
        </p:txBody>
      </p:sp>
      <p:sp>
        <p:nvSpPr>
          <p:cNvPr id="17" name="hanzi">
            <a:extLst xmlns:a="http://schemas.openxmlformats.org/drawingml/2006/main">
              <a:ext uri="{FF2B5EF4-FFF2-40B4-BE49-F238E27FC236}">
                <a16:creationId xmlns:a16="http://schemas.microsoft.com/office/drawing/2014/main" id="{4D96857A-E94D-44EF-A243-52236E4244A0}"/>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开通以后，买日常用品就方便多了。这件事让我明白，刚到一个国家生活时，</a:t>
            </a:r>
          </a:p>
        </p:txBody>
      </p:sp>
      <p:sp>
        <p:nvSpPr>
          <p:cNvPr id="18" name="pinyin">
            <a:extLst xmlns:a="http://schemas.openxmlformats.org/drawingml/2006/main">
              <a:ext uri="{FF2B5EF4-FFF2-40B4-BE49-F238E27FC236}">
                <a16:creationId xmlns:a16="http://schemas.microsoft.com/office/drawing/2014/main" id="{0C69098E-1A76-42EF-BE5F-7023AA891E2E}"/>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kāi tōng yǐ hòu， mǎi rì cháng yòng pǐn jiù fāng biàn duō le。 zhè jiàn shì ràng wǒ míng bai， gāng dào yí gè guó jiā shēng huó shí，</a:t>
            </a:r>
          </a:p>
        </p:txBody>
      </p:sp>
      <p:sp>
        <p:nvSpPr>
          <p:cNvPr id="19" name="hanzi">
            <a:extLst xmlns:a="http://schemas.openxmlformats.org/drawingml/2006/main">
              <a:ext uri="{FF2B5EF4-FFF2-40B4-BE49-F238E27FC236}">
                <a16:creationId xmlns:a16="http://schemas.microsoft.com/office/drawing/2014/main" id="{DF673C3A-DDEC-4FA9-9842-42CE9D39C7E0}"/>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主动求助可以节省很多时间。没有必要从第一天起就要求自己什么都独立解决。</a:t>
            </a:r>
          </a:p>
        </p:txBody>
      </p:sp>
      <p:sp>
        <p:nvSpPr>
          <p:cNvPr id="20" name="pinyin">
            <a:extLst xmlns:a="http://schemas.openxmlformats.org/drawingml/2006/main">
              <a:ext uri="{FF2B5EF4-FFF2-40B4-BE49-F238E27FC236}">
                <a16:creationId xmlns:a16="http://schemas.microsoft.com/office/drawing/2014/main" id="{97D044AF-0BF4-437D-8368-A946A7609FF4}"/>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zhǔ dòng qiú zhù kě yǐ jié shěng hěn duō shí jiān。 méi yǒu bì yào cóng dì yī tiān qǐ jiù yào qiú zì jǐ shén me dōu dú lì jiě jué。</a:t>
            </a:r>
          </a:p>
        </p:txBody>
      </p:sp>
      <p:sp>
        <p:nvSpPr>
          <p:cNvPr id="21" name="section-label">
            <a:extLst xmlns:a="http://schemas.openxmlformats.org/drawingml/2006/main">
              <a:ext uri="{FF2B5EF4-FFF2-40B4-BE49-F238E27FC236}">
                <a16:creationId xmlns:a16="http://schemas.microsoft.com/office/drawing/2014/main" id="{1DB667C5-B255-445B-9331-39EF7E4C09BD}"/>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FCE06A82-15AD-43E0-8EDD-4C615D66961E}"/>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注册时卡住</a:t>
            </a:r>
          </a:p>
        </p:txBody>
      </p:sp>
      <p:sp>
        <p:nvSpPr>
          <p:cNvPr id="23" name="vocab-pinyin-0">
            <a:extLst xmlns:a="http://schemas.openxmlformats.org/drawingml/2006/main">
              <a:ext uri="{FF2B5EF4-FFF2-40B4-BE49-F238E27FC236}">
                <a16:creationId xmlns:a16="http://schemas.microsoft.com/office/drawing/2014/main" id="{65295576-EE75-4B75-8B76-A884408A392D}"/>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zhù cè shí kǎ zhù</a:t>
            </a:r>
          </a:p>
        </p:txBody>
      </p:sp>
      <p:sp>
        <p:nvSpPr>
          <p:cNvPr id="24" name="meaning-0">
            <a:extLst xmlns:a="http://schemas.openxmlformats.org/drawingml/2006/main">
              <a:ext uri="{FF2B5EF4-FFF2-40B4-BE49-F238E27FC236}">
                <a16:creationId xmlns:a16="http://schemas.microsoft.com/office/drawing/2014/main" id="{964388DD-6B21-4165-9632-862DF6D81FE9}"/>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등록 과정에서 막히다</a:t>
            </a:r>
          </a:p>
        </p:txBody>
      </p:sp>
      <p:sp>
        <p:nvSpPr>
          <p:cNvPr id="25" name="vocab-0">
            <a:extLst xmlns:a="http://schemas.openxmlformats.org/drawingml/2006/main">
              <a:ext uri="{FF2B5EF4-FFF2-40B4-BE49-F238E27FC236}">
                <a16:creationId xmlns:a16="http://schemas.microsoft.com/office/drawing/2014/main" id="{1E1FBE40-90A5-4C32-8704-ADB7C7D04700}"/>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带着我一步一步操作</a:t>
            </a:r>
          </a:p>
        </p:txBody>
      </p:sp>
      <p:sp>
        <p:nvSpPr>
          <p:cNvPr id="26" name="vocab-pinyin-0">
            <a:extLst xmlns:a="http://schemas.openxmlformats.org/drawingml/2006/main">
              <a:ext uri="{FF2B5EF4-FFF2-40B4-BE49-F238E27FC236}">
                <a16:creationId xmlns:a16="http://schemas.microsoft.com/office/drawing/2014/main" id="{1E59F7B0-6BB3-48FC-AFB2-BBA9FFDDBD52}"/>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dài zhe wǒ yí bù yí bù cāo zuò</a:t>
            </a:r>
          </a:p>
        </p:txBody>
      </p:sp>
      <p:sp>
        <p:nvSpPr>
          <p:cNvPr id="27" name="meaning-0">
            <a:extLst xmlns:a="http://schemas.openxmlformats.org/drawingml/2006/main">
              <a:ext uri="{FF2B5EF4-FFF2-40B4-BE49-F238E27FC236}">
                <a16:creationId xmlns:a16="http://schemas.microsoft.com/office/drawing/2014/main" id="{A5C2E433-2BBE-4374-A68E-EFF0FCC0CBAE}"/>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차근차근 알려 주다</a:t>
            </a:r>
          </a:p>
        </p:txBody>
      </p:sp>
      <p:sp>
        <p:nvSpPr>
          <p:cNvPr id="28" name="vocab-0">
            <a:extLst xmlns:a="http://schemas.openxmlformats.org/drawingml/2006/main">
              <a:ext uri="{FF2B5EF4-FFF2-40B4-BE49-F238E27FC236}">
                <a16:creationId xmlns:a16="http://schemas.microsoft.com/office/drawing/2014/main" id="{E96DC7F5-5442-40EF-8CC7-09E9197DA89D}"/>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适应一个新的国家</a:t>
            </a:r>
          </a:p>
        </p:txBody>
      </p:sp>
      <p:sp>
        <p:nvSpPr>
          <p:cNvPr id="29" name="vocab-pinyin-0">
            <a:extLst xmlns:a="http://schemas.openxmlformats.org/drawingml/2006/main">
              <a:ext uri="{FF2B5EF4-FFF2-40B4-BE49-F238E27FC236}">
                <a16:creationId xmlns:a16="http://schemas.microsoft.com/office/drawing/2014/main" id="{CF78CC82-AFC6-4CF4-ABEA-95017F2E7081}"/>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shì yìng yí gè xīn de guó jiā</a:t>
            </a:r>
          </a:p>
        </p:txBody>
      </p:sp>
      <p:sp>
        <p:nvSpPr>
          <p:cNvPr id="30" name="meaning-0">
            <a:extLst xmlns:a="http://schemas.openxmlformats.org/drawingml/2006/main">
              <a:ext uri="{FF2B5EF4-FFF2-40B4-BE49-F238E27FC236}">
                <a16:creationId xmlns:a16="http://schemas.microsoft.com/office/drawing/2014/main" id="{EA34F49C-6075-40ED-AC5D-9CA49A7B2410}"/>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새 나라에 적응하다</a:t>
            </a:r>
          </a:p>
        </p:txBody>
      </p:sp>
      <p:sp>
        <p:nvSpPr>
          <p:cNvPr id="31" name="vocab-0">
            <a:extLst xmlns:a="http://schemas.openxmlformats.org/drawingml/2006/main">
              <a:ext uri="{FF2B5EF4-FFF2-40B4-BE49-F238E27FC236}">
                <a16:creationId xmlns:a16="http://schemas.microsoft.com/office/drawing/2014/main" id="{5BFA6525-04CF-4D36-AE40-4D46EEBB1A08}"/>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注册</a:t>
            </a:r>
          </a:p>
        </p:txBody>
      </p:sp>
      <p:sp>
        <p:nvSpPr>
          <p:cNvPr id="32" name="vocab-pinyin-0">
            <a:extLst xmlns:a="http://schemas.openxmlformats.org/drawingml/2006/main">
              <a:ext uri="{FF2B5EF4-FFF2-40B4-BE49-F238E27FC236}">
                <a16:creationId xmlns:a16="http://schemas.microsoft.com/office/drawing/2014/main" id="{1F3F1C1A-F2AF-48AE-AE68-32BF54D7CDAD}"/>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zhù cè</a:t>
            </a:r>
          </a:p>
        </p:txBody>
      </p:sp>
      <p:sp>
        <p:nvSpPr>
          <p:cNvPr id="33" name="meaning-0">
            <a:extLst xmlns:a="http://schemas.openxmlformats.org/drawingml/2006/main">
              <a:ext uri="{FF2B5EF4-FFF2-40B4-BE49-F238E27FC236}">
                <a16:creationId xmlns:a16="http://schemas.microsoft.com/office/drawing/2014/main" id="{653C0CB6-DDF4-4087-98EE-06FACD523D01}"/>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등록</a:t>
            </a:r>
          </a:p>
        </p:txBody>
      </p:sp>
    </p:spTree>
    <p:extLst>
      <p:ext uri="{BB962C8B-B14F-4D97-AF65-F5344CB8AC3E}">
        <p14:creationId xmlns:p14="http://schemas.microsoft.com/office/powerpoint/2010/main" val="2042955917"/>
      </p:ext>
    </p:extLst>
  </p:cSld>
</p:sld>
</file>

<file path=ppt/slides/slide9.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58A1B76C-8BA4-49B1-9E79-5C8A0C95ECAB}"/>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Q09  한국과 중국의 업무 경험 비교</a:t>
            </a:r>
          </a:p>
        </p:txBody>
      </p:sp>
      <p:sp>
        <p:nvSpPr>
          <p:cNvPr id="2" name="language">
            <a:extLst xmlns:a="http://schemas.openxmlformats.org/drawingml/2006/main">
              <a:ext uri="{FF2B5EF4-FFF2-40B4-BE49-F238E27FC236}">
                <a16:creationId xmlns:a16="http://schemas.microsoft.com/office/drawing/2014/main" id="{091CE820-405C-436A-96A5-570EE4CC9BEB}"/>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DE5173DD-F28C-4B25-BD9B-1E70E80BE520}"/>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경험 기반 의견 초안</a:t>
            </a:r>
          </a:p>
        </p:txBody>
      </p:sp>
      <p:sp>
        <p:nvSpPr>
          <p:cNvPr id="4" name="page">
            <a:extLst xmlns:a="http://schemas.openxmlformats.org/drawingml/2006/main">
              <a:ext uri="{FF2B5EF4-FFF2-40B4-BE49-F238E27FC236}">
                <a16:creationId xmlns:a16="http://schemas.microsoft.com/office/drawing/2014/main" id="{49011822-275C-43D0-9993-8D6E42172F5E}"/>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09 / 60</a:t>
            </a:r>
          </a:p>
        </p:txBody>
      </p:sp>
      <p:sp>
        <p:nvSpPr>
          <p:cNvPr id="5" name="section-label">
            <a:extLst xmlns:a="http://schemas.openxmlformats.org/drawingml/2006/main">
              <a:ext uri="{FF2B5EF4-FFF2-40B4-BE49-F238E27FC236}">
                <a16:creationId xmlns:a16="http://schemas.microsoft.com/office/drawing/2014/main" id="{BDF928E5-67E7-47EF-95CB-4197536CDC45}"/>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694FC64A-CEDF-4722-92DF-CE156ACD8884}"/>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请比较一下你在韩国和中国的工作经历。</a:t>
            </a:r>
          </a:p>
        </p:txBody>
      </p:sp>
      <p:sp>
        <p:nvSpPr>
          <p:cNvPr id="7" name="pinyin">
            <a:extLst xmlns:a="http://schemas.openxmlformats.org/drawingml/2006/main">
              <a:ext uri="{FF2B5EF4-FFF2-40B4-BE49-F238E27FC236}">
                <a16:creationId xmlns:a16="http://schemas.microsoft.com/office/drawing/2014/main" id="{8B5B5C59-CDEF-45DD-AC9C-95F841756D48}"/>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qǐng bǐ jiào yī xià nǐ zài hán guó hé zhōng guó de gōng zuò jīng lì。</a:t>
            </a:r>
          </a:p>
        </p:txBody>
      </p:sp>
      <p:sp>
        <p:nvSpPr>
          <p:cNvPr id="8" name="section-label">
            <a:extLst xmlns:a="http://schemas.openxmlformats.org/drawingml/2006/main">
              <a:ext uri="{FF2B5EF4-FFF2-40B4-BE49-F238E27FC236}">
                <a16:creationId xmlns:a16="http://schemas.microsoft.com/office/drawing/2014/main" id="{1CD5390F-A466-4B8F-9C85-4E6768FEAD7D}"/>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1305E04D-DF61-4FE9-B329-3667B0444910}"/>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我确实感受到一些区别，不过不能说一个国家的人都用同一种方式工作。我在中国合作过的一些团队，</a:t>
            </a:r>
          </a:p>
        </p:txBody>
      </p:sp>
      <p:sp>
        <p:nvSpPr>
          <p:cNvPr id="10" name="pinyin">
            <a:extLst xmlns:a="http://schemas.openxmlformats.org/drawingml/2006/main">
              <a:ext uri="{FF2B5EF4-FFF2-40B4-BE49-F238E27FC236}">
                <a16:creationId xmlns:a16="http://schemas.microsoft.com/office/drawing/2014/main" id="{57E73A24-49A3-428E-A252-9AA165972F3B}"/>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què shí gǎn shòu dào yī xiē qū bié， bù guò bù néng shuō yí gè guó jiā de rén dōu yòng tóng yī zhǒng fāng shì gōng zuò。 wǒ zài zhōng guó hé zuò guò de yī xiē tuán duì，</a:t>
            </a:r>
          </a:p>
        </p:txBody>
      </p:sp>
      <p:sp>
        <p:nvSpPr>
          <p:cNvPr id="11" name="hanzi">
            <a:extLst xmlns:a="http://schemas.openxmlformats.org/drawingml/2006/main">
              <a:ext uri="{FF2B5EF4-FFF2-40B4-BE49-F238E27FC236}">
                <a16:creationId xmlns:a16="http://schemas.microsoft.com/office/drawing/2014/main" id="{BE693895-A9DD-460F-8AC9-F72E7402C090}"/>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很愿意先快速尝试，再根据反馈调整。</a:t>
            </a:r>
          </a:p>
        </p:txBody>
      </p:sp>
      <p:sp>
        <p:nvSpPr>
          <p:cNvPr id="12" name="pinyin">
            <a:extLst xmlns:a="http://schemas.openxmlformats.org/drawingml/2006/main">
              <a:ext uri="{FF2B5EF4-FFF2-40B4-BE49-F238E27FC236}">
                <a16:creationId xmlns:a16="http://schemas.microsoft.com/office/drawing/2014/main" id="{5242793A-6988-46A2-8A8C-6E113D12B6A6}"/>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hěn yuàn yì xiān kuài sù cháng shì， zài gēn jù fǎn kuì tiáo zhěng。</a:t>
            </a:r>
          </a:p>
        </p:txBody>
      </p:sp>
      <p:sp>
        <p:nvSpPr>
          <p:cNvPr id="13" name="hanzi">
            <a:extLst xmlns:a="http://schemas.openxmlformats.org/drawingml/2006/main">
              <a:ext uri="{FF2B5EF4-FFF2-40B4-BE49-F238E27FC236}">
                <a16:creationId xmlns:a16="http://schemas.microsoft.com/office/drawing/2014/main" id="{CE390E77-425F-4EF2-AF6B-F844936B57E5}"/>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在另外一些环境里，包括我在韩国的部分经历，大家会先花更多时间把细节讨论清楚，再开始行动。</a:t>
            </a:r>
          </a:p>
        </p:txBody>
      </p:sp>
      <p:sp>
        <p:nvSpPr>
          <p:cNvPr id="14" name="pinyin">
            <a:extLst xmlns:a="http://schemas.openxmlformats.org/drawingml/2006/main">
              <a:ext uri="{FF2B5EF4-FFF2-40B4-BE49-F238E27FC236}">
                <a16:creationId xmlns:a16="http://schemas.microsoft.com/office/drawing/2014/main" id="{93147E17-DC15-4309-8E3D-6308A6216D7D}"/>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zài lìng wài yī xiē huán jìng lǐ， bāo kuò wǒ zài hán guó de bù fèn jīng lì， dà jiā huì xiān huā gèng duō shí jiān bǎ xì jié tǎo lùn qīng chǔ， zài kāi shǐ xíng dòng。</a:t>
            </a:r>
          </a:p>
        </p:txBody>
      </p:sp>
      <p:sp>
        <p:nvSpPr>
          <p:cNvPr id="15" name="hanzi">
            <a:extLst xmlns:a="http://schemas.openxmlformats.org/drawingml/2006/main">
              <a:ext uri="{FF2B5EF4-FFF2-40B4-BE49-F238E27FC236}">
                <a16:creationId xmlns:a16="http://schemas.microsoft.com/office/drawing/2014/main" id="{593CB256-FFDB-4540-B9E1-8F99FE3BCB54}"/>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两种方式都有价值。快速尝试可以早点发现问题，认真准备也能避免一些失误。</a:t>
            </a:r>
          </a:p>
        </p:txBody>
      </p:sp>
      <p:sp>
        <p:nvSpPr>
          <p:cNvPr id="16" name="pinyin">
            <a:extLst xmlns:a="http://schemas.openxmlformats.org/drawingml/2006/main">
              <a:ext uri="{FF2B5EF4-FFF2-40B4-BE49-F238E27FC236}">
                <a16:creationId xmlns:a16="http://schemas.microsoft.com/office/drawing/2014/main" id="{F23DDCFA-CE63-4052-A93B-7DC050B37962}"/>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liǎng zhǒng fāng shì dōu yǒu jià zhí。 kuài sù cháng shì kě yǐ zǎo diǎn fā xiàn wèn tí， rèn zhēn zhǔn bèi yě néng bì miǎn yī xiē shī wù。</a:t>
            </a:r>
          </a:p>
        </p:txBody>
      </p:sp>
      <p:sp>
        <p:nvSpPr>
          <p:cNvPr id="17" name="hanzi">
            <a:extLst xmlns:a="http://schemas.openxmlformats.org/drawingml/2006/main">
              <a:ext uri="{FF2B5EF4-FFF2-40B4-BE49-F238E27FC236}">
                <a16:creationId xmlns:a16="http://schemas.microsoft.com/office/drawing/2014/main" id="{FC75E5E4-4498-4FF6-BE5C-2A88A01C2D88}"/>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因为我做的是医疗相关工作，所以不能任何时候都只追求速度。页面布局可以小范围试用，</a:t>
            </a:r>
          </a:p>
        </p:txBody>
      </p:sp>
      <p:sp>
        <p:nvSpPr>
          <p:cNvPr id="18" name="pinyin">
            <a:extLst xmlns:a="http://schemas.openxmlformats.org/drawingml/2006/main">
              <a:ext uri="{FF2B5EF4-FFF2-40B4-BE49-F238E27FC236}">
                <a16:creationId xmlns:a16="http://schemas.microsoft.com/office/drawing/2014/main" id="{D316A393-D80D-4D38-A048-1530CE6C4CC4}"/>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yīn wèi wǒ zuò de shì yī liáo xiāng guān gōng zuò， suǒ yǐ bù néng rèn hé shí hou dōu zhǐ zhuī qiú sù dù。 yè miàn bù jú kě yǐ xiǎo fàn wéi shì yòng，</a:t>
            </a:r>
          </a:p>
        </p:txBody>
      </p:sp>
      <p:sp>
        <p:nvSpPr>
          <p:cNvPr id="19" name="hanzi">
            <a:extLst xmlns:a="http://schemas.openxmlformats.org/drawingml/2006/main">
              <a:ext uri="{FF2B5EF4-FFF2-40B4-BE49-F238E27FC236}">
                <a16:creationId xmlns:a16="http://schemas.microsoft.com/office/drawing/2014/main" id="{2A8C8F44-2D72-40E1-9E9A-FC7EDB733628}"/>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但可能影响临床判断的功能，就需要更严格地检查。这些经历让我学会根据具体问题选择合适的方法。</a:t>
            </a:r>
          </a:p>
        </p:txBody>
      </p:sp>
      <p:sp>
        <p:nvSpPr>
          <p:cNvPr id="20" name="pinyin">
            <a:extLst xmlns:a="http://schemas.openxmlformats.org/drawingml/2006/main">
              <a:ext uri="{FF2B5EF4-FFF2-40B4-BE49-F238E27FC236}">
                <a16:creationId xmlns:a16="http://schemas.microsoft.com/office/drawing/2014/main" id="{752FEDC0-12FC-4B23-A404-4C5C3266651F}"/>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dàn kě néng yǐng xiǎng lín chuáng pàn duàn de gōng néng， jiù xū yào gèng yán gé de jiǎn chá。 zhè xiē jīng lì ràng wǒ xué huì gēn jù jù tǐ wèn tí xuǎn zé hé shì de fāng fǎ。</a:t>
            </a:r>
          </a:p>
        </p:txBody>
      </p:sp>
      <p:sp>
        <p:nvSpPr>
          <p:cNvPr id="21" name="section-label">
            <a:extLst xmlns:a="http://schemas.openxmlformats.org/drawingml/2006/main">
              <a:ext uri="{FF2B5EF4-FFF2-40B4-BE49-F238E27FC236}">
                <a16:creationId xmlns:a16="http://schemas.microsoft.com/office/drawing/2014/main" id="{A38A1A07-25CF-488E-8A33-C1CC3EE07382}"/>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1FEE547D-E97D-4F24-94AE-96939EFADF6A}"/>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根据反馈调整</a:t>
            </a:r>
          </a:p>
        </p:txBody>
      </p:sp>
      <p:sp>
        <p:nvSpPr>
          <p:cNvPr id="23" name="vocab-pinyin-0">
            <a:extLst xmlns:a="http://schemas.openxmlformats.org/drawingml/2006/main">
              <a:ext uri="{FF2B5EF4-FFF2-40B4-BE49-F238E27FC236}">
                <a16:creationId xmlns:a16="http://schemas.microsoft.com/office/drawing/2014/main" id="{7F7C08A8-6F45-41A0-93B1-3770076C7E31}"/>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gēn jù fǎn kuì tiáo zhěng</a:t>
            </a:r>
          </a:p>
        </p:txBody>
      </p:sp>
      <p:sp>
        <p:nvSpPr>
          <p:cNvPr id="24" name="meaning-0">
            <a:extLst xmlns:a="http://schemas.openxmlformats.org/drawingml/2006/main">
              <a:ext uri="{FF2B5EF4-FFF2-40B4-BE49-F238E27FC236}">
                <a16:creationId xmlns:a16="http://schemas.microsoft.com/office/drawing/2014/main" id="{DBEF8C6C-31B5-4D5D-AEA7-A5E1C920100A}"/>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피드백에 따라 조정하다</a:t>
            </a:r>
          </a:p>
        </p:txBody>
      </p:sp>
      <p:sp>
        <p:nvSpPr>
          <p:cNvPr id="25" name="vocab-0">
            <a:extLst xmlns:a="http://schemas.openxmlformats.org/drawingml/2006/main">
              <a:ext uri="{FF2B5EF4-FFF2-40B4-BE49-F238E27FC236}">
                <a16:creationId xmlns:a16="http://schemas.microsoft.com/office/drawing/2014/main" id="{A8A1C456-E526-4BD4-B0B7-4441A3AD92D7}"/>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继续推进</a:t>
            </a:r>
          </a:p>
        </p:txBody>
      </p:sp>
      <p:sp>
        <p:nvSpPr>
          <p:cNvPr id="26" name="vocab-pinyin-0">
            <a:extLst xmlns:a="http://schemas.openxmlformats.org/drawingml/2006/main">
              <a:ext uri="{FF2B5EF4-FFF2-40B4-BE49-F238E27FC236}">
                <a16:creationId xmlns:a16="http://schemas.microsoft.com/office/drawing/2014/main" id="{8723A741-2331-4BDC-9DD6-F3560313F895}"/>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jì xù tuī jìn</a:t>
            </a:r>
          </a:p>
        </p:txBody>
      </p:sp>
      <p:sp>
        <p:nvSpPr>
          <p:cNvPr id="27" name="meaning-0">
            <a:extLst xmlns:a="http://schemas.openxmlformats.org/drawingml/2006/main">
              <a:ext uri="{FF2B5EF4-FFF2-40B4-BE49-F238E27FC236}">
                <a16:creationId xmlns:a16="http://schemas.microsoft.com/office/drawing/2014/main" id="{C0EAA619-0D8B-4ABF-8145-349EFACD97ED}"/>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추진하다</a:t>
            </a:r>
          </a:p>
        </p:txBody>
      </p:sp>
      <p:sp>
        <p:nvSpPr>
          <p:cNvPr id="28" name="vocab-0">
            <a:extLst xmlns:a="http://schemas.openxmlformats.org/drawingml/2006/main">
              <a:ext uri="{FF2B5EF4-FFF2-40B4-BE49-F238E27FC236}">
                <a16:creationId xmlns:a16="http://schemas.microsoft.com/office/drawing/2014/main" id="{1BDFB2B3-7954-4033-8D87-AA8E5707E60F}"/>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可以避免的失误</a:t>
            </a:r>
          </a:p>
        </p:txBody>
      </p:sp>
      <p:sp>
        <p:nvSpPr>
          <p:cNvPr id="29" name="vocab-pinyin-0">
            <a:extLst xmlns:a="http://schemas.openxmlformats.org/drawingml/2006/main">
              <a:ext uri="{FF2B5EF4-FFF2-40B4-BE49-F238E27FC236}">
                <a16:creationId xmlns:a16="http://schemas.microsoft.com/office/drawing/2014/main" id="{EC294573-836F-4510-9130-4BF13486ABD5}"/>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kě yǐ bì miǎn de shī wù</a:t>
            </a:r>
          </a:p>
        </p:txBody>
      </p:sp>
      <p:sp>
        <p:nvSpPr>
          <p:cNvPr id="30" name="meaning-0">
            <a:extLst xmlns:a="http://schemas.openxmlformats.org/drawingml/2006/main">
              <a:ext uri="{FF2B5EF4-FFF2-40B4-BE49-F238E27FC236}">
                <a16:creationId xmlns:a16="http://schemas.microsoft.com/office/drawing/2014/main" id="{938CFEE1-BE18-41DC-92E2-8D1752FB4AB6}"/>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예방 가능한 실수</a:t>
            </a:r>
          </a:p>
        </p:txBody>
      </p:sp>
      <p:sp>
        <p:nvSpPr>
          <p:cNvPr id="31" name="vocab-0">
            <a:extLst xmlns:a="http://schemas.openxmlformats.org/drawingml/2006/main">
              <a:ext uri="{FF2B5EF4-FFF2-40B4-BE49-F238E27FC236}">
                <a16:creationId xmlns:a16="http://schemas.microsoft.com/office/drawing/2014/main" id="{FD6546F6-327F-47E5-96F2-3803442B15D9}"/>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反馈</a:t>
            </a:r>
          </a:p>
        </p:txBody>
      </p:sp>
      <p:sp>
        <p:nvSpPr>
          <p:cNvPr id="32" name="vocab-pinyin-0">
            <a:extLst xmlns:a="http://schemas.openxmlformats.org/drawingml/2006/main">
              <a:ext uri="{FF2B5EF4-FFF2-40B4-BE49-F238E27FC236}">
                <a16:creationId xmlns:a16="http://schemas.microsoft.com/office/drawing/2014/main" id="{35CDED49-89F0-427B-85D7-C444D2C0E0FC}"/>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fǎn kuì</a:t>
            </a:r>
          </a:p>
        </p:txBody>
      </p:sp>
      <p:sp>
        <p:nvSpPr>
          <p:cNvPr id="33" name="meaning-0">
            <a:extLst xmlns:a="http://schemas.openxmlformats.org/drawingml/2006/main">
              <a:ext uri="{FF2B5EF4-FFF2-40B4-BE49-F238E27FC236}">
                <a16:creationId xmlns:a16="http://schemas.microsoft.com/office/drawing/2014/main" id="{7F6B0978-05E2-4078-B7ED-A94B52F6D3A9}"/>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피드백</a:t>
            </a:r>
          </a:p>
        </p:txBody>
      </p:sp>
    </p:spTree>
    <p:extLst>
      <p:ext uri="{BB962C8B-B14F-4D97-AF65-F5344CB8AC3E}">
        <p14:creationId xmlns:p14="http://schemas.microsoft.com/office/powerpoint/2010/main" val="614676646"/>
      </p:ext>
    </p:extLst>
  </p:cSld>
</p:sld>
</file>

<file path=ppt/slides/slide10.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D8B29A24-BB69-4F82-BDB3-B118774B2C1B}"/>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Q10  외국어 오해를 풀었던 장면</a:t>
            </a:r>
          </a:p>
        </p:txBody>
      </p:sp>
      <p:sp>
        <p:nvSpPr>
          <p:cNvPr id="2" name="language">
            <a:extLst xmlns:a="http://schemas.openxmlformats.org/drawingml/2006/main">
              <a:ext uri="{FF2B5EF4-FFF2-40B4-BE49-F238E27FC236}">
                <a16:creationId xmlns:a16="http://schemas.microsoft.com/office/drawing/2014/main" id="{A7122121-35ED-40A3-B6D7-6D5697D560B2}"/>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0929EB31-22DB-467F-B6C4-88EACEBBAB0A}"/>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언어 경험 기반 재구성</a:t>
            </a:r>
          </a:p>
        </p:txBody>
      </p:sp>
      <p:sp>
        <p:nvSpPr>
          <p:cNvPr id="4" name="page">
            <a:extLst xmlns:a="http://schemas.openxmlformats.org/drawingml/2006/main">
              <a:ext uri="{FF2B5EF4-FFF2-40B4-BE49-F238E27FC236}">
                <a16:creationId xmlns:a16="http://schemas.microsoft.com/office/drawing/2014/main" id="{A7854D03-2F7E-49DB-A268-0E156196E6B4}"/>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10 / 60</a:t>
            </a:r>
          </a:p>
        </p:txBody>
      </p:sp>
      <p:sp>
        <p:nvSpPr>
          <p:cNvPr id="5" name="section-label">
            <a:extLst xmlns:a="http://schemas.openxmlformats.org/drawingml/2006/main">
              <a:ext uri="{FF2B5EF4-FFF2-40B4-BE49-F238E27FC236}">
                <a16:creationId xmlns:a16="http://schemas.microsoft.com/office/drawing/2014/main" id="{534F2BDF-09B1-4845-891E-6B2AF1127763}"/>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165D80BA-CEC9-405A-BFB3-84F0BAD978B0}"/>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请说说一次因为语言产生误解，以及后来怎么解决的经历。</a:t>
            </a:r>
          </a:p>
        </p:txBody>
      </p:sp>
      <p:sp>
        <p:nvSpPr>
          <p:cNvPr id="7" name="pinyin">
            <a:extLst xmlns:a="http://schemas.openxmlformats.org/drawingml/2006/main">
              <a:ext uri="{FF2B5EF4-FFF2-40B4-BE49-F238E27FC236}">
                <a16:creationId xmlns:a16="http://schemas.microsoft.com/office/drawing/2014/main" id="{1D8DE607-BB6F-4F06-95B6-BFF6846EF430}"/>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qǐng shuō shuō yī cì yīn wèi yǔ yán chǎn shēng wù jiě， yǐ jí hòu lái zěn me jiě jué de jīng lì。</a:t>
            </a:r>
          </a:p>
        </p:txBody>
      </p:sp>
      <p:sp>
        <p:nvSpPr>
          <p:cNvPr id="8" name="section-label">
            <a:extLst xmlns:a="http://schemas.openxmlformats.org/drawingml/2006/main">
              <a:ext uri="{FF2B5EF4-FFF2-40B4-BE49-F238E27FC236}">
                <a16:creationId xmlns:a16="http://schemas.microsoft.com/office/drawing/2014/main" id="{3917EAB4-2BA0-4599-824C-D9C0E8E1EE27}"/>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3DAF481E-3B23-4A81-BAF0-39206906ADCC}"/>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我有一次在会议中误解了完成日期。对方说任务很快就能完成，我以为是这周，后来才发现，</a:t>
            </a:r>
          </a:p>
        </p:txBody>
      </p:sp>
      <p:sp>
        <p:nvSpPr>
          <p:cNvPr id="10" name="pinyin">
            <a:extLst xmlns:a="http://schemas.openxmlformats.org/drawingml/2006/main">
              <a:ext uri="{FF2B5EF4-FFF2-40B4-BE49-F238E27FC236}">
                <a16:creationId xmlns:a16="http://schemas.microsoft.com/office/drawing/2014/main" id="{31D6CFFB-1B9A-47AA-9E59-F2BCC0B538E4}"/>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yǒu yī cì zài huì yì zhōng wù jiě le wán chéng rì qī。 duì fāng shuō rèn wù hěn kuài jiù néng wán chéng， wǒ yǐ wéi shì zhè zhōu， hòu lái cái fā xiàn，</a:t>
            </a:r>
          </a:p>
        </p:txBody>
      </p:sp>
      <p:sp>
        <p:nvSpPr>
          <p:cNvPr id="11" name="hanzi">
            <a:extLst xmlns:a="http://schemas.openxmlformats.org/drawingml/2006/main">
              <a:ext uri="{FF2B5EF4-FFF2-40B4-BE49-F238E27FC236}">
                <a16:creationId xmlns:a16="http://schemas.microsoft.com/office/drawing/2014/main" id="{973AC2AF-A571-45DD-823B-370A42FE5856}"/>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对方其实没有答应具体日期。</a:t>
            </a:r>
          </a:p>
        </p:txBody>
      </p:sp>
      <p:sp>
        <p:nvSpPr>
          <p:cNvPr id="12" name="pinyin">
            <a:extLst xmlns:a="http://schemas.openxmlformats.org/drawingml/2006/main">
              <a:ext uri="{FF2B5EF4-FFF2-40B4-BE49-F238E27FC236}">
                <a16:creationId xmlns:a16="http://schemas.microsoft.com/office/drawing/2014/main" id="{FC9A8196-615B-43D1-89A7-A93019B4AC2F}"/>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duì fāng qí shí méi yǒu dā yìng jù tǐ rì qī。</a:t>
            </a:r>
          </a:p>
        </p:txBody>
      </p:sp>
      <p:sp>
        <p:nvSpPr>
          <p:cNvPr id="13" name="hanzi">
            <a:extLst xmlns:a="http://schemas.openxmlformats.org/drawingml/2006/main">
              <a:ext uri="{FF2B5EF4-FFF2-40B4-BE49-F238E27FC236}">
                <a16:creationId xmlns:a16="http://schemas.microsoft.com/office/drawing/2014/main" id="{4233B14F-FCA7-4D68-8359-519C4A0E5A68}"/>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因为我已经开始安排下一步，所以有点尴尬。但我没有责怪别人，而是问得更清楚一些：您是指这周五，</a:t>
            </a:r>
          </a:p>
        </p:txBody>
      </p:sp>
      <p:sp>
        <p:nvSpPr>
          <p:cNvPr id="14" name="pinyin">
            <a:extLst xmlns:a="http://schemas.openxmlformats.org/drawingml/2006/main">
              <a:ext uri="{FF2B5EF4-FFF2-40B4-BE49-F238E27FC236}">
                <a16:creationId xmlns:a16="http://schemas.microsoft.com/office/drawing/2014/main" id="{3C85F7F0-5A36-435D-AD13-06496838D004}"/>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yīn wèi wǒ yǐ jīng kāi shǐ ān pái xià yī bù， suǒ yǐ yǒu diǎn gān gà。 dàn wǒ méi yǒu zé guài bié rén， ér shì wèn de gèng qīng chǔ yī xiē： nín shì zhǐ zhè zhōu wǔ，</a:t>
            </a:r>
          </a:p>
        </p:txBody>
      </p:sp>
      <p:sp>
        <p:nvSpPr>
          <p:cNvPr id="15" name="hanzi">
            <a:extLst xmlns:a="http://schemas.openxmlformats.org/drawingml/2006/main">
              <a:ext uri="{FF2B5EF4-FFF2-40B4-BE49-F238E27FC236}">
                <a16:creationId xmlns:a16="http://schemas.microsoft.com/office/drawing/2014/main" id="{8B112ADB-EF70-4BA0-A719-22AF9DD6DF8A}"/>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还是下周某个时间？确认以后，我又复述了一遍日期，并发了一段简短的文字说明。</a:t>
            </a:r>
          </a:p>
        </p:txBody>
      </p:sp>
      <p:sp>
        <p:nvSpPr>
          <p:cNvPr id="16" name="pinyin">
            <a:extLst xmlns:a="http://schemas.openxmlformats.org/drawingml/2006/main">
              <a:ext uri="{FF2B5EF4-FFF2-40B4-BE49-F238E27FC236}">
                <a16:creationId xmlns:a16="http://schemas.microsoft.com/office/drawing/2014/main" id="{03F5AFEE-EDC2-4AE3-94A3-43CCA650B9EF}"/>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hái shì xià zhōu mǒu gè shí jiān？ què rèn yǐ hòu， wǒ yòu fù shù le yī biàn rì qī， bìng fā le yī duàn jiǎn duǎn de wén zì shuō míng。</a:t>
            </a:r>
          </a:p>
        </p:txBody>
      </p:sp>
      <p:sp>
        <p:nvSpPr>
          <p:cNvPr id="17" name="hanzi">
            <a:extLst xmlns:a="http://schemas.openxmlformats.org/drawingml/2006/main">
              <a:ext uri="{FF2B5EF4-FFF2-40B4-BE49-F238E27FC236}">
                <a16:creationId xmlns:a16="http://schemas.microsoft.com/office/drawing/2014/main" id="{AE77F8DF-8F8F-4CBB-8B4B-A301A1128C6E}"/>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这个情况说明，听懂词语还不够，还要确认双方到底达成了什么共识。在国际团队里，</a:t>
            </a:r>
          </a:p>
        </p:txBody>
      </p:sp>
      <p:sp>
        <p:nvSpPr>
          <p:cNvPr id="18" name="pinyin">
            <a:extLst xmlns:a="http://schemas.openxmlformats.org/drawingml/2006/main">
              <a:ext uri="{FF2B5EF4-FFF2-40B4-BE49-F238E27FC236}">
                <a16:creationId xmlns:a16="http://schemas.microsoft.com/office/drawing/2014/main" id="{CF54F5E2-B15E-4DBC-AE67-10FE23A2C49A}"/>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zhè ge qíng kuàng shuō míng， tīng dǒng cí yǔ hái bù gòu， hái yào què rèn shuāng fāng dào dǐ dá chéng le shén me gòng shí。 zài guó jì tuán duì lǐ，</a:t>
            </a:r>
          </a:p>
        </p:txBody>
      </p:sp>
      <p:sp>
        <p:nvSpPr>
          <p:cNvPr id="19" name="hanzi">
            <a:extLst xmlns:a="http://schemas.openxmlformats.org/drawingml/2006/main">
              <a:ext uri="{FF2B5EF4-FFF2-40B4-BE49-F238E27FC236}">
                <a16:creationId xmlns:a16="http://schemas.microsoft.com/office/drawing/2014/main" id="{1906DC85-4C66-48B7-AF45-1E1A8BB11876}"/>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多问一个确认问题，往往比努力显得口语很流利更有用。</a:t>
            </a:r>
          </a:p>
        </p:txBody>
      </p:sp>
      <p:sp>
        <p:nvSpPr>
          <p:cNvPr id="20" name="pinyin">
            <a:extLst xmlns:a="http://schemas.openxmlformats.org/drawingml/2006/main">
              <a:ext uri="{FF2B5EF4-FFF2-40B4-BE49-F238E27FC236}">
                <a16:creationId xmlns:a16="http://schemas.microsoft.com/office/drawing/2014/main" id="{6B46D634-5691-46F4-8947-F6CC4B3A6DD1}"/>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duō wèn yí gè què rèn wèn tí， wǎng wǎng bǐ nǔ lì xiǎn de kǒu yǔ hěn liú lì gèng yǒu yòng。</a:t>
            </a:r>
          </a:p>
        </p:txBody>
      </p:sp>
      <p:sp>
        <p:nvSpPr>
          <p:cNvPr id="21" name="section-label">
            <a:extLst xmlns:a="http://schemas.openxmlformats.org/drawingml/2006/main">
              <a:ext uri="{FF2B5EF4-FFF2-40B4-BE49-F238E27FC236}">
                <a16:creationId xmlns:a16="http://schemas.microsoft.com/office/drawing/2014/main" id="{0D17F3B2-C5AA-47C8-996D-456F4FEF818D}"/>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D5213D5E-E3E2-4207-A99E-40F3050FEF9B}"/>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确认对方的意思</a:t>
            </a:r>
          </a:p>
        </p:txBody>
      </p:sp>
      <p:sp>
        <p:nvSpPr>
          <p:cNvPr id="23" name="vocab-pinyin-0">
            <a:extLst xmlns:a="http://schemas.openxmlformats.org/drawingml/2006/main">
              <a:ext uri="{FF2B5EF4-FFF2-40B4-BE49-F238E27FC236}">
                <a16:creationId xmlns:a16="http://schemas.microsoft.com/office/drawing/2014/main" id="{BE3971AF-3F9D-4E52-B52E-0BEBFAB5DB4C}"/>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què rèn duì fāng de yì si</a:t>
            </a:r>
          </a:p>
        </p:txBody>
      </p:sp>
      <p:sp>
        <p:nvSpPr>
          <p:cNvPr id="24" name="meaning-0">
            <a:extLst xmlns:a="http://schemas.openxmlformats.org/drawingml/2006/main">
              <a:ext uri="{FF2B5EF4-FFF2-40B4-BE49-F238E27FC236}">
                <a16:creationId xmlns:a16="http://schemas.microsoft.com/office/drawing/2014/main" id="{A43E34D7-CDF3-4FA6-A5E5-3A5FC7C1EA5C}"/>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상대의 뜻을 명확히 하다</a:t>
            </a:r>
          </a:p>
        </p:txBody>
      </p:sp>
      <p:sp>
        <p:nvSpPr>
          <p:cNvPr id="25" name="vocab-0">
            <a:extLst xmlns:a="http://schemas.openxmlformats.org/drawingml/2006/main">
              <a:ext uri="{FF2B5EF4-FFF2-40B4-BE49-F238E27FC236}">
                <a16:creationId xmlns:a16="http://schemas.microsoft.com/office/drawing/2014/main" id="{77DF3463-CF31-41EB-BA16-7D26CBC28A79}"/>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具体日期</a:t>
            </a:r>
          </a:p>
        </p:txBody>
      </p:sp>
      <p:sp>
        <p:nvSpPr>
          <p:cNvPr id="26" name="vocab-pinyin-0">
            <a:extLst xmlns:a="http://schemas.openxmlformats.org/drawingml/2006/main">
              <a:ext uri="{FF2B5EF4-FFF2-40B4-BE49-F238E27FC236}">
                <a16:creationId xmlns:a16="http://schemas.microsoft.com/office/drawing/2014/main" id="{A4ABC892-269F-4143-B38F-BCA8C00A6001}"/>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jù tǐ rì qī</a:t>
            </a:r>
          </a:p>
        </p:txBody>
      </p:sp>
      <p:sp>
        <p:nvSpPr>
          <p:cNvPr id="27" name="meaning-0">
            <a:extLst xmlns:a="http://schemas.openxmlformats.org/drawingml/2006/main">
              <a:ext uri="{FF2B5EF4-FFF2-40B4-BE49-F238E27FC236}">
                <a16:creationId xmlns:a16="http://schemas.microsoft.com/office/drawing/2014/main" id="{F1BD48CB-610B-441C-979A-68B78621CE42}"/>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구체적인 날짜</a:t>
            </a:r>
          </a:p>
        </p:txBody>
      </p:sp>
      <p:sp>
        <p:nvSpPr>
          <p:cNvPr id="28" name="vocab-0">
            <a:extLst xmlns:a="http://schemas.openxmlformats.org/drawingml/2006/main">
              <a:ext uri="{FF2B5EF4-FFF2-40B4-BE49-F238E27FC236}">
                <a16:creationId xmlns:a16="http://schemas.microsoft.com/office/drawing/2014/main" id="{86526252-DB79-42D5-BBF2-2B08BB9E0D29}"/>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带着误解离开</a:t>
            </a:r>
          </a:p>
        </p:txBody>
      </p:sp>
      <p:sp>
        <p:nvSpPr>
          <p:cNvPr id="29" name="vocab-pinyin-0">
            <a:extLst xmlns:a="http://schemas.openxmlformats.org/drawingml/2006/main">
              <a:ext uri="{FF2B5EF4-FFF2-40B4-BE49-F238E27FC236}">
                <a16:creationId xmlns:a16="http://schemas.microsoft.com/office/drawing/2014/main" id="{BF3CEE41-1162-49FA-B1B2-50B92BBEE3F6}"/>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dài zhe wù jiě lí kāi</a:t>
            </a:r>
          </a:p>
        </p:txBody>
      </p:sp>
      <p:sp>
        <p:nvSpPr>
          <p:cNvPr id="30" name="meaning-0">
            <a:extLst xmlns:a="http://schemas.openxmlformats.org/drawingml/2006/main">
              <a:ext uri="{FF2B5EF4-FFF2-40B4-BE49-F238E27FC236}">
                <a16:creationId xmlns:a16="http://schemas.microsoft.com/office/drawing/2014/main" id="{F5355C94-7B21-46F4-9C28-3E93F4768C05}"/>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잘못 이해한 채 대화를 마치다</a:t>
            </a:r>
          </a:p>
        </p:txBody>
      </p:sp>
      <p:sp>
        <p:nvSpPr>
          <p:cNvPr id="31" name="vocab-0">
            <a:extLst xmlns:a="http://schemas.openxmlformats.org/drawingml/2006/main">
              <a:ext uri="{FF2B5EF4-FFF2-40B4-BE49-F238E27FC236}">
                <a16:creationId xmlns:a16="http://schemas.microsoft.com/office/drawing/2014/main" id="{98D205DB-8F8D-4B0F-AE73-F09AF054970F}"/>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确认</a:t>
            </a:r>
          </a:p>
        </p:txBody>
      </p:sp>
      <p:sp>
        <p:nvSpPr>
          <p:cNvPr id="32" name="vocab-pinyin-0">
            <a:extLst xmlns:a="http://schemas.openxmlformats.org/drawingml/2006/main">
              <a:ext uri="{FF2B5EF4-FFF2-40B4-BE49-F238E27FC236}">
                <a16:creationId xmlns:a16="http://schemas.microsoft.com/office/drawing/2014/main" id="{37D60AAE-CDD2-4332-ABDB-5D504A61FD68}"/>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què rèn</a:t>
            </a:r>
          </a:p>
        </p:txBody>
      </p:sp>
      <p:sp>
        <p:nvSpPr>
          <p:cNvPr id="33" name="meaning-0">
            <a:extLst xmlns:a="http://schemas.openxmlformats.org/drawingml/2006/main">
              <a:ext uri="{FF2B5EF4-FFF2-40B4-BE49-F238E27FC236}">
                <a16:creationId xmlns:a16="http://schemas.microsoft.com/office/drawing/2014/main" id="{E5546145-88C2-48DF-8566-41E37B580C1A}"/>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뜻을 명확히 확인함</a:t>
            </a:r>
          </a:p>
        </p:txBody>
      </p:sp>
    </p:spTree>
    <p:extLst>
      <p:ext uri="{BB962C8B-B14F-4D97-AF65-F5344CB8AC3E}">
        <p14:creationId xmlns:p14="http://schemas.microsoft.com/office/powerpoint/2010/main" val="1332907811"/>
      </p:ext>
    </p:extLst>
  </p:cSld>
</p:sld>
</file>

<file path=ppt/slides/slide11.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37D861FE-90EE-469B-948D-EC16112D228F}"/>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Q11  기억에 남는 도시 우시</a:t>
            </a:r>
          </a:p>
        </p:txBody>
      </p:sp>
      <p:sp>
        <p:nvSpPr>
          <p:cNvPr id="2" name="language">
            <a:extLst xmlns:a="http://schemas.openxmlformats.org/drawingml/2006/main">
              <a:ext uri="{FF2B5EF4-FFF2-40B4-BE49-F238E27FC236}">
                <a16:creationId xmlns:a16="http://schemas.microsoft.com/office/drawing/2014/main" id="{F5109465-192B-4219-A84F-0325BE302F5F}"/>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61574486-86FA-4A47-A030-3B4D3A3449F6}"/>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이력 기반</a:t>
            </a:r>
          </a:p>
        </p:txBody>
      </p:sp>
      <p:sp>
        <p:nvSpPr>
          <p:cNvPr id="4" name="page">
            <a:extLst xmlns:a="http://schemas.openxmlformats.org/drawingml/2006/main">
              <a:ext uri="{FF2B5EF4-FFF2-40B4-BE49-F238E27FC236}">
                <a16:creationId xmlns:a16="http://schemas.microsoft.com/office/drawing/2014/main" id="{BBC0992B-2E36-47D7-9FB7-13C5D5ED2305}"/>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11 / 60</a:t>
            </a:r>
          </a:p>
        </p:txBody>
      </p:sp>
      <p:sp>
        <p:nvSpPr>
          <p:cNvPr id="5" name="section-label">
            <a:extLst xmlns:a="http://schemas.openxmlformats.org/drawingml/2006/main">
              <a:ext uri="{FF2B5EF4-FFF2-40B4-BE49-F238E27FC236}">
                <a16:creationId xmlns:a16="http://schemas.microsoft.com/office/drawing/2014/main" id="{7AC535BE-ACDA-47C9-9D27-02EABCD749A8}"/>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2C2F21FB-E321-4225-A81D-61F1C3C2DC14}"/>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请介绍一座对你有特别意义的城市。你为什么记得它？</a:t>
            </a:r>
          </a:p>
        </p:txBody>
      </p:sp>
      <p:sp>
        <p:nvSpPr>
          <p:cNvPr id="7" name="pinyin">
            <a:extLst xmlns:a="http://schemas.openxmlformats.org/drawingml/2006/main">
              <a:ext uri="{FF2B5EF4-FFF2-40B4-BE49-F238E27FC236}">
                <a16:creationId xmlns:a16="http://schemas.microsoft.com/office/drawing/2014/main" id="{CDBBE9CA-1602-434E-AFF6-2E14DC180BBE}"/>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qǐng jiè shào yī zuò duì nǐ yǒu tè bié yì yì de chéng shì。 nǐ wèi shén me jì de tā？</a:t>
            </a:r>
          </a:p>
        </p:txBody>
      </p:sp>
      <p:sp>
        <p:nvSpPr>
          <p:cNvPr id="8" name="section-label">
            <a:extLst xmlns:a="http://schemas.openxmlformats.org/drawingml/2006/main">
              <a:ext uri="{FF2B5EF4-FFF2-40B4-BE49-F238E27FC236}">
                <a16:creationId xmlns:a16="http://schemas.microsoft.com/office/drawing/2014/main" id="{5ADAF73B-558D-4FBD-9C25-665871671E4E}"/>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227B320F-A5E9-4F53-847D-18B42156028A}"/>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无锡是一座对我很有意义的城市，因为我职业生涯中重要的一段时间是在那里度过的。我在国际医疗中心工作，</a:t>
            </a:r>
          </a:p>
        </p:txBody>
      </p:sp>
      <p:sp>
        <p:nvSpPr>
          <p:cNvPr id="10" name="pinyin">
            <a:extLst xmlns:a="http://schemas.openxmlformats.org/drawingml/2006/main">
              <a:ext uri="{FF2B5EF4-FFF2-40B4-BE49-F238E27FC236}">
                <a16:creationId xmlns:a16="http://schemas.microsoft.com/office/drawing/2014/main" id="{80277F31-7C9B-40FD-8FEE-A7B51FDC4DF3}"/>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wú xī shì yī zuò duì wǒ hěn yǒu yì yì de chéng shì， yīn wèi wǒ zhí yè shēng yá zhōng zhòng yào de yī duàn shí jiān shì zài nà lǐ dù guò de。 wǒ zài guó jì yī liáo zhōng xīn gōng zuò，</a:t>
            </a:r>
          </a:p>
        </p:txBody>
      </p:sp>
      <p:sp>
        <p:nvSpPr>
          <p:cNvPr id="11" name="hanzi">
            <a:extLst xmlns:a="http://schemas.openxmlformats.org/drawingml/2006/main">
              <a:ext uri="{FF2B5EF4-FFF2-40B4-BE49-F238E27FC236}">
                <a16:creationId xmlns:a16="http://schemas.microsoft.com/office/drawing/2014/main" id="{D2B68B2F-4FFB-4860-877B-34714AE2C5BB}"/>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所以我和这座城市的联系，主要来自日常生活和工作，而不是旅游。</a:t>
            </a:r>
          </a:p>
        </p:txBody>
      </p:sp>
      <p:sp>
        <p:nvSpPr>
          <p:cNvPr id="12" name="pinyin">
            <a:extLst xmlns:a="http://schemas.openxmlformats.org/drawingml/2006/main">
              <a:ext uri="{FF2B5EF4-FFF2-40B4-BE49-F238E27FC236}">
                <a16:creationId xmlns:a16="http://schemas.microsoft.com/office/drawing/2014/main" id="{282CB135-8A38-4A42-9F41-F989D36B64E7}"/>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suǒ yǐ wǒ hé zhè zuò chéng shì de lián xì， zhǔ yào lái zì rì cháng shēng huó hé gōng zuò， ér bú shì lǚ yóu。</a:t>
            </a:r>
          </a:p>
        </p:txBody>
      </p:sp>
      <p:sp>
        <p:nvSpPr>
          <p:cNvPr id="13" name="hanzi">
            <a:extLst xmlns:a="http://schemas.openxmlformats.org/drawingml/2006/main">
              <a:ext uri="{FF2B5EF4-FFF2-40B4-BE49-F238E27FC236}">
                <a16:creationId xmlns:a16="http://schemas.microsoft.com/office/drawing/2014/main" id="{070551E7-0AA7-4215-96A9-C4BC8F0B7D5F}"/>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想到无锡，我会想到自己怎样学习在不同的环境里运营医疗服务。我需要考虑病人的期待、团队怎么合作，</a:t>
            </a:r>
          </a:p>
        </p:txBody>
      </p:sp>
      <p:sp>
        <p:nvSpPr>
          <p:cNvPr id="14" name="pinyin">
            <a:extLst xmlns:a="http://schemas.openxmlformats.org/drawingml/2006/main">
              <a:ext uri="{FF2B5EF4-FFF2-40B4-BE49-F238E27FC236}">
                <a16:creationId xmlns:a16="http://schemas.microsoft.com/office/drawing/2014/main" id="{694F0F5D-0EF8-4B69-82E1-22A27231EE2E}"/>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xiǎng dào wú xī， wǒ huì xiǎng dào zì jǐ zěn yàng xué xí zài bù tóng de huán jìng lǐ yùn yíng yī liáo fú wù。 wǒ xū yào kǎo lǜ bìng rén de qī dài、 tuán duì zěn me hé zuò，</a:t>
            </a:r>
          </a:p>
        </p:txBody>
      </p:sp>
      <p:sp>
        <p:nvSpPr>
          <p:cNvPr id="15" name="hanzi">
            <a:extLst xmlns:a="http://schemas.openxmlformats.org/drawingml/2006/main">
              <a:ext uri="{FF2B5EF4-FFF2-40B4-BE49-F238E27FC236}">
                <a16:creationId xmlns:a16="http://schemas.microsoft.com/office/drawing/2014/main" id="{C8C55351-D718-47D6-BD40-D50A17DC0784}"/>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以及怎样把想法变成实际的服务。这些经历让我走出了原来比较单纯的医生角色。</a:t>
            </a:r>
          </a:p>
        </p:txBody>
      </p:sp>
      <p:sp>
        <p:nvSpPr>
          <p:cNvPr id="16" name="pinyin">
            <a:extLst xmlns:a="http://schemas.openxmlformats.org/drawingml/2006/main">
              <a:ext uri="{FF2B5EF4-FFF2-40B4-BE49-F238E27FC236}">
                <a16:creationId xmlns:a16="http://schemas.microsoft.com/office/drawing/2014/main" id="{738B3FC6-AECC-4F90-89E4-5379F0A8391A}"/>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yǐ jí zěn yàng bǎ xiǎng fǎ biàn chéng shí jì de fú wù。 zhè xiē jīng lì ràng wǒ zǒu chū le yuán lái bǐ jiào dān chún de yī shēng jué sè。</a:t>
            </a:r>
          </a:p>
        </p:txBody>
      </p:sp>
      <p:sp>
        <p:nvSpPr>
          <p:cNvPr id="17" name="hanzi">
            <a:extLst xmlns:a="http://schemas.openxmlformats.org/drawingml/2006/main">
              <a:ext uri="{FF2B5EF4-FFF2-40B4-BE49-F238E27FC236}">
                <a16:creationId xmlns:a16="http://schemas.microsoft.com/office/drawing/2014/main" id="{E27738FF-7B3F-4AA2-BA7B-D1AE3C75595B}"/>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我希望以后有机会回去，看看城市和以前认识的人有什么变化。我想那种感觉会既熟悉又陌生。对我来说，</a:t>
            </a:r>
          </a:p>
        </p:txBody>
      </p:sp>
      <p:sp>
        <p:nvSpPr>
          <p:cNvPr id="18" name="pinyin">
            <a:extLst xmlns:a="http://schemas.openxmlformats.org/drawingml/2006/main">
              <a:ext uri="{FF2B5EF4-FFF2-40B4-BE49-F238E27FC236}">
                <a16:creationId xmlns:a16="http://schemas.microsoft.com/office/drawing/2014/main" id="{0304CBD2-F20F-4BE2-9496-98CA8136C2E2}"/>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xī wàng yǐ hòu yǒu jī huì huí qù， kàn kàn chéng shì hé yǐ qián rèn shi de rén yǒu shén me biàn huà。 wǒ xiǎng nà zhǒng gǎn jué huì jì shú xī yòu mò shēng。 duì wǒ lái shuō，</a:t>
            </a:r>
          </a:p>
        </p:txBody>
      </p:sp>
      <p:sp>
        <p:nvSpPr>
          <p:cNvPr id="19" name="hanzi">
            <a:extLst xmlns:a="http://schemas.openxmlformats.org/drawingml/2006/main">
              <a:ext uri="{FF2B5EF4-FFF2-40B4-BE49-F238E27FC236}">
                <a16:creationId xmlns:a16="http://schemas.microsoft.com/office/drawing/2014/main" id="{A500FCC4-8B4A-416E-B138-23AA16A5CC75}"/>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最难忘的城市，往往是让我学到最多东西的地方。</a:t>
            </a:r>
          </a:p>
        </p:txBody>
      </p:sp>
      <p:sp>
        <p:nvSpPr>
          <p:cNvPr id="20" name="pinyin">
            <a:extLst xmlns:a="http://schemas.openxmlformats.org/drawingml/2006/main">
              <a:ext uri="{FF2B5EF4-FFF2-40B4-BE49-F238E27FC236}">
                <a16:creationId xmlns:a16="http://schemas.microsoft.com/office/drawing/2014/main" id="{084405E6-3EA1-43F5-93FA-5ACF01E644B3}"/>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zuì nán wàng de chéng shì， wǎng wǎng shì ràng wǒ xué dào zuì duō dōng xi de dì fang。</a:t>
            </a:r>
          </a:p>
        </p:txBody>
      </p:sp>
      <p:sp>
        <p:nvSpPr>
          <p:cNvPr id="21" name="section-label">
            <a:extLst xmlns:a="http://schemas.openxmlformats.org/drawingml/2006/main">
              <a:ext uri="{FF2B5EF4-FFF2-40B4-BE49-F238E27FC236}">
                <a16:creationId xmlns:a16="http://schemas.microsoft.com/office/drawing/2014/main" id="{5F4B3851-D0B4-44F9-B1F7-F2021DA1EEBB}"/>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18D5270D-D02D-4FC3-96D8-60529B67CAE5}"/>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既熟悉又陌生</a:t>
            </a:r>
          </a:p>
        </p:txBody>
      </p:sp>
      <p:sp>
        <p:nvSpPr>
          <p:cNvPr id="23" name="vocab-pinyin-0">
            <a:extLst xmlns:a="http://schemas.openxmlformats.org/drawingml/2006/main">
              <a:ext uri="{FF2B5EF4-FFF2-40B4-BE49-F238E27FC236}">
                <a16:creationId xmlns:a16="http://schemas.microsoft.com/office/drawing/2014/main" id="{FEC0AA38-3F79-4F3D-B561-693F4ECC6570}"/>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jì shú xī yòu mò shēng</a:t>
            </a:r>
          </a:p>
        </p:txBody>
      </p:sp>
      <p:sp>
        <p:nvSpPr>
          <p:cNvPr id="24" name="meaning-0">
            <a:extLst xmlns:a="http://schemas.openxmlformats.org/drawingml/2006/main">
              <a:ext uri="{FF2B5EF4-FFF2-40B4-BE49-F238E27FC236}">
                <a16:creationId xmlns:a16="http://schemas.microsoft.com/office/drawing/2014/main" id="{2637836A-5896-4FC3-A7F4-0ED1B0FE0B47}"/>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익숙하면서도 낯선</a:t>
            </a:r>
          </a:p>
        </p:txBody>
      </p:sp>
      <p:sp>
        <p:nvSpPr>
          <p:cNvPr id="25" name="vocab-0">
            <a:extLst xmlns:a="http://schemas.openxmlformats.org/drawingml/2006/main">
              <a:ext uri="{FF2B5EF4-FFF2-40B4-BE49-F238E27FC236}">
                <a16:creationId xmlns:a16="http://schemas.microsoft.com/office/drawing/2014/main" id="{472B19BB-9C08-4D58-A9C6-22B31C2C1410}"/>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病人的期待</a:t>
            </a:r>
          </a:p>
        </p:txBody>
      </p:sp>
      <p:sp>
        <p:nvSpPr>
          <p:cNvPr id="26" name="vocab-pinyin-0">
            <a:extLst xmlns:a="http://schemas.openxmlformats.org/drawingml/2006/main">
              <a:ext uri="{FF2B5EF4-FFF2-40B4-BE49-F238E27FC236}">
                <a16:creationId xmlns:a16="http://schemas.microsoft.com/office/drawing/2014/main" id="{494BEAF8-7B30-4D88-86DC-B3FF19755F5B}"/>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bìng rén de qī dài</a:t>
            </a:r>
          </a:p>
        </p:txBody>
      </p:sp>
      <p:sp>
        <p:nvSpPr>
          <p:cNvPr id="27" name="meaning-0">
            <a:extLst xmlns:a="http://schemas.openxmlformats.org/drawingml/2006/main">
              <a:ext uri="{FF2B5EF4-FFF2-40B4-BE49-F238E27FC236}">
                <a16:creationId xmlns:a16="http://schemas.microsoft.com/office/drawing/2014/main" id="{AF7A9252-EEA7-4D91-8986-1FE518DCB65B}"/>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환자의 기대</a:t>
            </a:r>
          </a:p>
        </p:txBody>
      </p:sp>
      <p:sp>
        <p:nvSpPr>
          <p:cNvPr id="28" name="vocab-0">
            <a:extLst xmlns:a="http://schemas.openxmlformats.org/drawingml/2006/main">
              <a:ext uri="{FF2B5EF4-FFF2-40B4-BE49-F238E27FC236}">
                <a16:creationId xmlns:a16="http://schemas.microsoft.com/office/drawing/2014/main" id="{F71A8022-7BD9-4B7F-81A6-72F9803BFFED}"/>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超出原来的角色</a:t>
            </a:r>
          </a:p>
        </p:txBody>
      </p:sp>
      <p:sp>
        <p:nvSpPr>
          <p:cNvPr id="29" name="vocab-pinyin-0">
            <a:extLst xmlns:a="http://schemas.openxmlformats.org/drawingml/2006/main">
              <a:ext uri="{FF2B5EF4-FFF2-40B4-BE49-F238E27FC236}">
                <a16:creationId xmlns:a16="http://schemas.microsoft.com/office/drawing/2014/main" id="{AF5E49E3-59E1-483B-AAEC-53131915C283}"/>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chāo chū yuán lái de jué sè</a:t>
            </a:r>
          </a:p>
        </p:txBody>
      </p:sp>
      <p:sp>
        <p:nvSpPr>
          <p:cNvPr id="30" name="meaning-0">
            <a:extLst xmlns:a="http://schemas.openxmlformats.org/drawingml/2006/main">
              <a:ext uri="{FF2B5EF4-FFF2-40B4-BE49-F238E27FC236}">
                <a16:creationId xmlns:a16="http://schemas.microsoft.com/office/drawing/2014/main" id="{4EE1A528-9A4B-4138-9494-74FAF4E3F61B}"/>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원래 역할을 넘어</a:t>
            </a:r>
          </a:p>
        </p:txBody>
      </p:sp>
      <p:sp>
        <p:nvSpPr>
          <p:cNvPr id="31" name="vocab-0">
            <a:extLst xmlns:a="http://schemas.openxmlformats.org/drawingml/2006/main">
              <a:ext uri="{FF2B5EF4-FFF2-40B4-BE49-F238E27FC236}">
                <a16:creationId xmlns:a16="http://schemas.microsoft.com/office/drawing/2014/main" id="{782B96B0-4FB3-405C-8AF5-DBA199824178}"/>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景点</a:t>
            </a:r>
          </a:p>
        </p:txBody>
      </p:sp>
      <p:sp>
        <p:nvSpPr>
          <p:cNvPr id="32" name="vocab-pinyin-0">
            <a:extLst xmlns:a="http://schemas.openxmlformats.org/drawingml/2006/main">
              <a:ext uri="{FF2B5EF4-FFF2-40B4-BE49-F238E27FC236}">
                <a16:creationId xmlns:a16="http://schemas.microsoft.com/office/drawing/2014/main" id="{7C022133-D116-4CBE-AC48-FE54E8D22B56}"/>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jǐng diǎn</a:t>
            </a:r>
          </a:p>
        </p:txBody>
      </p:sp>
      <p:sp>
        <p:nvSpPr>
          <p:cNvPr id="33" name="meaning-0">
            <a:extLst xmlns:a="http://schemas.openxmlformats.org/drawingml/2006/main">
              <a:ext uri="{FF2B5EF4-FFF2-40B4-BE49-F238E27FC236}">
                <a16:creationId xmlns:a16="http://schemas.microsoft.com/office/drawing/2014/main" id="{3D042D40-1DDE-490C-A837-BC15206C0D3F}"/>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관광 명소</a:t>
            </a:r>
          </a:p>
        </p:txBody>
      </p:sp>
    </p:spTree>
    <p:extLst>
      <p:ext uri="{BB962C8B-B14F-4D97-AF65-F5344CB8AC3E}">
        <p14:creationId xmlns:p14="http://schemas.microsoft.com/office/powerpoint/2010/main" val="580486034"/>
      </p:ext>
    </p:extLst>
  </p:cSld>
</p:sld>
</file>

<file path=ppt/slides/slide12.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67BE5DA4-9A8F-434A-8A82-A9DC6053BFD2}"/>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Q12  영어 중국어를 함께 공부하는 이유</a:t>
            </a:r>
          </a:p>
        </p:txBody>
      </p:sp>
      <p:sp>
        <p:nvSpPr>
          <p:cNvPr id="2" name="language">
            <a:extLst xmlns:a="http://schemas.openxmlformats.org/drawingml/2006/main">
              <a:ext uri="{FF2B5EF4-FFF2-40B4-BE49-F238E27FC236}">
                <a16:creationId xmlns:a16="http://schemas.microsoft.com/office/drawing/2014/main" id="{55AC327A-047F-48F7-8E49-0A3E714068E6}"/>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5D10945C-8978-4707-A26F-5396EA3D1D97}"/>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확인된 학습 목표</a:t>
            </a:r>
          </a:p>
        </p:txBody>
      </p:sp>
      <p:sp>
        <p:nvSpPr>
          <p:cNvPr id="4" name="page">
            <a:extLst xmlns:a="http://schemas.openxmlformats.org/drawingml/2006/main">
              <a:ext uri="{FF2B5EF4-FFF2-40B4-BE49-F238E27FC236}">
                <a16:creationId xmlns:a16="http://schemas.microsoft.com/office/drawing/2014/main" id="{C47FFE02-4F9E-4932-96AA-89BB46A26817}"/>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12 / 60</a:t>
            </a:r>
          </a:p>
        </p:txBody>
      </p:sp>
      <p:sp>
        <p:nvSpPr>
          <p:cNvPr id="5" name="section-label">
            <a:extLst xmlns:a="http://schemas.openxmlformats.org/drawingml/2006/main">
              <a:ext uri="{FF2B5EF4-FFF2-40B4-BE49-F238E27FC236}">
                <a16:creationId xmlns:a16="http://schemas.microsoft.com/office/drawing/2014/main" id="{444C902D-C7DA-45AF-89E2-1BA6BBDC5CFD}"/>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F40A211E-C127-447B-A68E-DDAC453D1CE4}"/>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你在学习什么外语？打算怎么提高？</a:t>
            </a:r>
          </a:p>
        </p:txBody>
      </p:sp>
      <p:sp>
        <p:nvSpPr>
          <p:cNvPr id="7" name="pinyin">
            <a:extLst xmlns:a="http://schemas.openxmlformats.org/drawingml/2006/main">
              <a:ext uri="{FF2B5EF4-FFF2-40B4-BE49-F238E27FC236}">
                <a16:creationId xmlns:a16="http://schemas.microsoft.com/office/drawing/2014/main" id="{8193D919-257E-48D8-A9AC-063A71B4D3FB}"/>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nǐ zài xué xí shén me wài yǔ？ dǎ suàn zěn me tí gāo？</a:t>
            </a:r>
          </a:p>
        </p:txBody>
      </p:sp>
      <p:sp>
        <p:nvSpPr>
          <p:cNvPr id="8" name="section-label">
            <a:extLst xmlns:a="http://schemas.openxmlformats.org/drawingml/2006/main">
              <a:ext uri="{FF2B5EF4-FFF2-40B4-BE49-F238E27FC236}">
                <a16:creationId xmlns:a16="http://schemas.microsoft.com/office/drawing/2014/main" id="{E17DF56A-9FC3-4CD0-B8CF-2CD983133C02}"/>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652E2E72-A6EA-4499-89D5-EBAD1CD3AE3F}"/>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我正在准备英语和中文。英语对阅读研究和讨论技术很有用，</a:t>
            </a:r>
          </a:p>
        </p:txBody>
      </p:sp>
      <p:sp>
        <p:nvSpPr>
          <p:cNvPr id="10" name="pinyin">
            <a:extLst xmlns:a="http://schemas.openxmlformats.org/drawingml/2006/main">
              <a:ext uri="{FF2B5EF4-FFF2-40B4-BE49-F238E27FC236}">
                <a16:creationId xmlns:a16="http://schemas.microsoft.com/office/drawing/2014/main" id="{1CDA85CC-4956-4DAC-99FE-CC61E6598290}"/>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zhèng zài zhǔn bèi yīng yǔ hé zhōng wén。 yīng yǔ duì yuè dú yán jiū hé tǎo lùn jì shù hěn yǒu yòng，</a:t>
            </a:r>
          </a:p>
        </p:txBody>
      </p:sp>
      <p:sp>
        <p:nvSpPr>
          <p:cNvPr id="11" name="hanzi">
            <a:extLst xmlns:a="http://schemas.openxmlformats.org/drawingml/2006/main">
              <a:ext uri="{FF2B5EF4-FFF2-40B4-BE49-F238E27FC236}">
                <a16:creationId xmlns:a16="http://schemas.microsoft.com/office/drawing/2014/main" id="{4D4EFF01-988B-4263-A9B6-6EBE581B26C7}"/>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中文则和我在中国生活工作的经历有很深的联系。我不希望因为现在用得少了，就慢慢失去这种能力。</a:t>
            </a:r>
          </a:p>
        </p:txBody>
      </p:sp>
      <p:sp>
        <p:nvSpPr>
          <p:cNvPr id="12" name="pinyin">
            <a:extLst xmlns:a="http://schemas.openxmlformats.org/drawingml/2006/main">
              <a:ext uri="{FF2B5EF4-FFF2-40B4-BE49-F238E27FC236}">
                <a16:creationId xmlns:a16="http://schemas.microsoft.com/office/drawing/2014/main" id="{928159A8-AAB9-4156-AD91-76BAECC1DC4F}"/>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zhōng wén zé hé wǒ zài zhōng guó shēng huó gōng zuò de jīng lì yǒu hěn shēn de lián xì。 wǒ bù xī wàng yīn wèi xiàn zài yòng de shǎo le， jiù màn màn shī qù zhè zhǒng néng lì。</a:t>
            </a:r>
          </a:p>
        </p:txBody>
      </p:sp>
      <p:sp>
        <p:nvSpPr>
          <p:cNvPr id="13" name="hanzi">
            <a:extLst xmlns:a="http://schemas.openxmlformats.org/drawingml/2006/main">
              <a:ext uri="{FF2B5EF4-FFF2-40B4-BE49-F238E27FC236}">
                <a16:creationId xmlns:a16="http://schemas.microsoft.com/office/drawing/2014/main" id="{A3AABE99-9450-4C72-A976-AFAD9587CB0C}"/>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我的计划是用两种语言准备相同的个人故事，比如工作、网球，或者国外生活。这样，切换语言时，</a:t>
            </a:r>
          </a:p>
        </p:txBody>
      </p:sp>
      <p:sp>
        <p:nvSpPr>
          <p:cNvPr id="14" name="pinyin">
            <a:extLst xmlns:a="http://schemas.openxmlformats.org/drawingml/2006/main">
              <a:ext uri="{FF2B5EF4-FFF2-40B4-BE49-F238E27FC236}">
                <a16:creationId xmlns:a16="http://schemas.microsoft.com/office/drawing/2014/main" id="{D8B2901D-FB0A-4874-9D12-A8299EB8EE65}"/>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de jì huà shì yòng liǎng zhǒng yǔ yán zhǔn bèi xiāng tóng de gè rén gù shi， bǐ rú gōng zuò、 wǎng qiú， huò zhě guó wài shēng huó。 zhè yàng， qiè huàn yǔ yán shí，</a:t>
            </a:r>
          </a:p>
        </p:txBody>
      </p:sp>
      <p:sp>
        <p:nvSpPr>
          <p:cNvPr id="15" name="hanzi">
            <a:extLst xmlns:a="http://schemas.openxmlformats.org/drawingml/2006/main">
              <a:ext uri="{FF2B5EF4-FFF2-40B4-BE49-F238E27FC236}">
                <a16:creationId xmlns:a16="http://schemas.microsoft.com/office/drawing/2014/main" id="{5BF9305C-B240-4BEF-9733-7AF9971E2289}"/>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就不用每次重新想一个故事。</a:t>
            </a:r>
          </a:p>
        </p:txBody>
      </p:sp>
      <p:sp>
        <p:nvSpPr>
          <p:cNvPr id="16" name="pinyin">
            <a:extLst xmlns:a="http://schemas.openxmlformats.org/drawingml/2006/main">
              <a:ext uri="{FF2B5EF4-FFF2-40B4-BE49-F238E27FC236}">
                <a16:creationId xmlns:a16="http://schemas.microsoft.com/office/drawing/2014/main" id="{27269CBF-494D-49C2-A1A6-1DD7C8FA01CD}"/>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jiù bù yòng měi cì chóng xīn xiǎng yí gè gù shi。</a:t>
            </a:r>
          </a:p>
        </p:txBody>
      </p:sp>
      <p:sp>
        <p:nvSpPr>
          <p:cNvPr id="17" name="hanzi">
            <a:extLst xmlns:a="http://schemas.openxmlformats.org/drawingml/2006/main">
              <a:ext uri="{FF2B5EF4-FFF2-40B4-BE49-F238E27FC236}">
                <a16:creationId xmlns:a16="http://schemas.microsoft.com/office/drawing/2014/main" id="{F7CAFC1B-7D94-4381-A535-DDE388A4426D}"/>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不过，我不想逐字翻译，而是希望两种表达都自然。我打算只看几个关键词来讲，再录音，看看哪里容易卡住。</a:t>
            </a:r>
          </a:p>
        </p:txBody>
      </p:sp>
      <p:sp>
        <p:nvSpPr>
          <p:cNvPr id="18" name="pinyin">
            <a:extLst xmlns:a="http://schemas.openxmlformats.org/drawingml/2006/main">
              <a:ext uri="{FF2B5EF4-FFF2-40B4-BE49-F238E27FC236}">
                <a16:creationId xmlns:a16="http://schemas.microsoft.com/office/drawing/2014/main" id="{E4D98EFF-FBAD-4394-ABE0-4FBDB5A8B868}"/>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bù guò， wǒ bù xiǎng zhú zì fān yì， ér shì xī wàng liǎng zhǒng biǎo dá dōu zì rán。 wǒ dǎ suàn zhǐ kàn jǐ gè guān jiàn cí lái jiǎng， zài lù yīn， kàn kàn nǎ lǐ róng yì kǎ zhù。</a:t>
            </a:r>
          </a:p>
        </p:txBody>
      </p:sp>
      <p:sp>
        <p:nvSpPr>
          <p:cNvPr id="19" name="hanzi">
            <a:extLst xmlns:a="http://schemas.openxmlformats.org/drawingml/2006/main">
              <a:ext uri="{FF2B5EF4-FFF2-40B4-BE49-F238E27FC236}">
                <a16:creationId xmlns:a16="http://schemas.microsoft.com/office/drawing/2014/main" id="{DBE73691-A213-4FA7-A9AB-9F7DB5D4CDA7}"/>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对我来说，每次练习一小段，比等到整个下午都有空更现实。目标是更轻松地表达自己的想法。</a:t>
            </a:r>
          </a:p>
        </p:txBody>
      </p:sp>
      <p:sp>
        <p:nvSpPr>
          <p:cNvPr id="20" name="pinyin">
            <a:extLst xmlns:a="http://schemas.openxmlformats.org/drawingml/2006/main">
              <a:ext uri="{FF2B5EF4-FFF2-40B4-BE49-F238E27FC236}">
                <a16:creationId xmlns:a16="http://schemas.microsoft.com/office/drawing/2014/main" id="{4AE6F188-65EA-4ED4-81F9-7978189434A8}"/>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duì wǒ lái shuō， měi cì liàn xí yī xiǎo duàn， bǐ děng dào zhěng gè xià wǔ dōu yǒu kòng gèng xiàn shí。 mù biāo shì gèng qīng sōng de biǎo dá zì jǐ de xiǎng fǎ。</a:t>
            </a:r>
          </a:p>
        </p:txBody>
      </p:sp>
      <p:sp>
        <p:nvSpPr>
          <p:cNvPr id="21" name="section-label">
            <a:extLst xmlns:a="http://schemas.openxmlformats.org/drawingml/2006/main">
              <a:ext uri="{FF2B5EF4-FFF2-40B4-BE49-F238E27FC236}">
                <a16:creationId xmlns:a16="http://schemas.microsoft.com/office/drawing/2014/main" id="{B1470739-EF8F-4E01-B143-4112D899F397}"/>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EEB3EF4A-4659-495E-B0BE-E083E81EC2E8}"/>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逐字翻译</a:t>
            </a:r>
          </a:p>
        </p:txBody>
      </p:sp>
      <p:sp>
        <p:nvSpPr>
          <p:cNvPr id="23" name="vocab-pinyin-0">
            <a:extLst xmlns:a="http://schemas.openxmlformats.org/drawingml/2006/main">
              <a:ext uri="{FF2B5EF4-FFF2-40B4-BE49-F238E27FC236}">
                <a16:creationId xmlns:a16="http://schemas.microsoft.com/office/drawing/2014/main" id="{FCCECA02-53B3-44FB-9519-E03EA9FD63E5}"/>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zhú zì fān yì</a:t>
            </a:r>
          </a:p>
        </p:txBody>
      </p:sp>
      <p:sp>
        <p:nvSpPr>
          <p:cNvPr id="24" name="meaning-0">
            <a:extLst xmlns:a="http://schemas.openxmlformats.org/drawingml/2006/main">
              <a:ext uri="{FF2B5EF4-FFF2-40B4-BE49-F238E27FC236}">
                <a16:creationId xmlns:a16="http://schemas.microsoft.com/office/drawing/2014/main" id="{381B9968-3981-4D00-BF89-A7ECC4B84105}"/>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직역하여</a:t>
            </a:r>
          </a:p>
        </p:txBody>
      </p:sp>
      <p:sp>
        <p:nvSpPr>
          <p:cNvPr id="25" name="vocab-0">
            <a:extLst xmlns:a="http://schemas.openxmlformats.org/drawingml/2006/main">
              <a:ext uri="{FF2B5EF4-FFF2-40B4-BE49-F238E27FC236}">
                <a16:creationId xmlns:a16="http://schemas.microsoft.com/office/drawing/2014/main" id="{FAD5FD09-1195-4439-878D-E89B037D4A63}"/>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在忙碌的日程里安排时间</a:t>
            </a:r>
          </a:p>
        </p:txBody>
      </p:sp>
      <p:sp>
        <p:nvSpPr>
          <p:cNvPr id="26" name="vocab-pinyin-0">
            <a:extLst xmlns:a="http://schemas.openxmlformats.org/drawingml/2006/main">
              <a:ext uri="{FF2B5EF4-FFF2-40B4-BE49-F238E27FC236}">
                <a16:creationId xmlns:a16="http://schemas.microsoft.com/office/drawing/2014/main" id="{C4606B7F-818B-42B9-993D-73360AF20D4D}"/>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zài máng lù de rì chéng lǐ ān pái shí jiān</a:t>
            </a:r>
          </a:p>
        </p:txBody>
      </p:sp>
      <p:sp>
        <p:nvSpPr>
          <p:cNvPr id="27" name="meaning-0">
            <a:extLst xmlns:a="http://schemas.openxmlformats.org/drawingml/2006/main">
              <a:ext uri="{FF2B5EF4-FFF2-40B4-BE49-F238E27FC236}">
                <a16:creationId xmlns:a16="http://schemas.microsoft.com/office/drawing/2014/main" id="{0EC9B86C-0B8A-4D8A-AFE1-9329AA2BECA6}"/>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바쁜 일정 속에 시간을 내다</a:t>
            </a:r>
          </a:p>
        </p:txBody>
      </p:sp>
      <p:sp>
        <p:nvSpPr>
          <p:cNvPr id="28" name="vocab-0">
            <a:extLst xmlns:a="http://schemas.openxmlformats.org/drawingml/2006/main">
              <a:ext uri="{FF2B5EF4-FFF2-40B4-BE49-F238E27FC236}">
                <a16:creationId xmlns:a16="http://schemas.microsoft.com/office/drawing/2014/main" id="{0D61DAFA-65CA-4180-9E0E-44C0572D4EAC}"/>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表达自己的想法</a:t>
            </a:r>
          </a:p>
        </p:txBody>
      </p:sp>
      <p:sp>
        <p:nvSpPr>
          <p:cNvPr id="29" name="vocab-pinyin-0">
            <a:extLst xmlns:a="http://schemas.openxmlformats.org/drawingml/2006/main">
              <a:ext uri="{FF2B5EF4-FFF2-40B4-BE49-F238E27FC236}">
                <a16:creationId xmlns:a16="http://schemas.microsoft.com/office/drawing/2014/main" id="{2A3574F3-BDCE-437D-AE34-2E9788ED952A}"/>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biǎo dá zì jǐ de xiǎng fǎ</a:t>
            </a:r>
          </a:p>
        </p:txBody>
      </p:sp>
      <p:sp>
        <p:nvSpPr>
          <p:cNvPr id="30" name="meaning-0">
            <a:extLst xmlns:a="http://schemas.openxmlformats.org/drawingml/2006/main">
              <a:ext uri="{FF2B5EF4-FFF2-40B4-BE49-F238E27FC236}">
                <a16:creationId xmlns:a16="http://schemas.microsoft.com/office/drawing/2014/main" id="{06E534A8-9CD9-4009-8EB4-E6ED5E9C2A63}"/>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자기 생각을 표현하다</a:t>
            </a:r>
          </a:p>
        </p:txBody>
      </p:sp>
      <p:sp>
        <p:nvSpPr>
          <p:cNvPr id="31" name="vocab-0">
            <a:extLst xmlns:a="http://schemas.openxmlformats.org/drawingml/2006/main">
              <a:ext uri="{FF2B5EF4-FFF2-40B4-BE49-F238E27FC236}">
                <a16:creationId xmlns:a16="http://schemas.microsoft.com/office/drawing/2014/main" id="{AB82F81C-6FD6-4D3F-B9EF-5BED96005CB4}"/>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流利程度</a:t>
            </a:r>
          </a:p>
        </p:txBody>
      </p:sp>
      <p:sp>
        <p:nvSpPr>
          <p:cNvPr id="32" name="vocab-pinyin-0">
            <a:extLst xmlns:a="http://schemas.openxmlformats.org/drawingml/2006/main">
              <a:ext uri="{FF2B5EF4-FFF2-40B4-BE49-F238E27FC236}">
                <a16:creationId xmlns:a16="http://schemas.microsoft.com/office/drawing/2014/main" id="{B75748F4-61FD-4752-9D89-4097A91534E4}"/>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liú lì chéng dù</a:t>
            </a:r>
          </a:p>
        </p:txBody>
      </p:sp>
      <p:sp>
        <p:nvSpPr>
          <p:cNvPr id="33" name="meaning-0">
            <a:extLst xmlns:a="http://schemas.openxmlformats.org/drawingml/2006/main">
              <a:ext uri="{FF2B5EF4-FFF2-40B4-BE49-F238E27FC236}">
                <a16:creationId xmlns:a16="http://schemas.microsoft.com/office/drawing/2014/main" id="{B6FC25F0-B630-448E-9DF5-2221623C760D}"/>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유창성</a:t>
            </a:r>
          </a:p>
        </p:txBody>
      </p:sp>
    </p:spTree>
    <p:extLst>
      <p:ext uri="{BB962C8B-B14F-4D97-AF65-F5344CB8AC3E}">
        <p14:creationId xmlns:p14="http://schemas.microsoft.com/office/powerpoint/2010/main" val="797935748"/>
      </p:ext>
    </p:extLst>
  </p:cSld>
</p:sld>
</file>

<file path=ppt/slides/slide13.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91914818-4AF0-4D53-A0BE-8336546A0690}"/>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Q13  2027년 박사과정 진학</a:t>
            </a:r>
          </a:p>
        </p:txBody>
      </p:sp>
      <p:sp>
        <p:nvSpPr>
          <p:cNvPr id="2" name="language">
            <a:extLst xmlns:a="http://schemas.openxmlformats.org/drawingml/2006/main">
              <a:ext uri="{FF2B5EF4-FFF2-40B4-BE49-F238E27FC236}">
                <a16:creationId xmlns:a16="http://schemas.microsoft.com/office/drawing/2014/main" id="{892BDCC0-B2BF-40A9-B7D2-95704348A72F}"/>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74B8E769-7E55-4FD3-8380-5169B4A143F6}"/>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확인된 합격과 향후 계획</a:t>
            </a:r>
          </a:p>
        </p:txBody>
      </p:sp>
      <p:sp>
        <p:nvSpPr>
          <p:cNvPr id="4" name="page">
            <a:extLst xmlns:a="http://schemas.openxmlformats.org/drawingml/2006/main">
              <a:ext uri="{FF2B5EF4-FFF2-40B4-BE49-F238E27FC236}">
                <a16:creationId xmlns:a16="http://schemas.microsoft.com/office/drawing/2014/main" id="{41EC79C1-366D-4872-85F7-8DA19CA12CF5}"/>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13 / 60</a:t>
            </a:r>
          </a:p>
        </p:txBody>
      </p:sp>
      <p:sp>
        <p:nvSpPr>
          <p:cNvPr id="5" name="section-label">
            <a:extLst xmlns:a="http://schemas.openxmlformats.org/drawingml/2006/main">
              <a:ext uri="{FF2B5EF4-FFF2-40B4-BE49-F238E27FC236}">
                <a16:creationId xmlns:a16="http://schemas.microsoft.com/office/drawing/2014/main" id="{628CF52F-C54C-4B05-BE03-BC72F0E3200E}"/>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B72E27F7-5CA1-466F-8716-7FA4158D6C39}"/>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请说说你在学习或者职业方面的一个重要计划。</a:t>
            </a:r>
          </a:p>
        </p:txBody>
      </p:sp>
      <p:sp>
        <p:nvSpPr>
          <p:cNvPr id="7" name="pinyin">
            <a:extLst xmlns:a="http://schemas.openxmlformats.org/drawingml/2006/main">
              <a:ext uri="{FF2B5EF4-FFF2-40B4-BE49-F238E27FC236}">
                <a16:creationId xmlns:a16="http://schemas.microsoft.com/office/drawing/2014/main" id="{F0C71A46-89FC-49F1-9E4B-1A5CAF34DF80}"/>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qǐng shuō shuō nǐ zài xué xí huò zhě zhí yè fāng miàn de yí gè zhòng yào jì huà。</a:t>
            </a:r>
          </a:p>
        </p:txBody>
      </p:sp>
      <p:sp>
        <p:nvSpPr>
          <p:cNvPr id="8" name="section-label">
            <a:extLst xmlns:a="http://schemas.openxmlformats.org/drawingml/2006/main">
              <a:ext uri="{FF2B5EF4-FFF2-40B4-BE49-F238E27FC236}">
                <a16:creationId xmlns:a16="http://schemas.microsoft.com/office/drawing/2014/main" id="{7EB58A07-447D-4DA4-AEC6-E2D9C524CA8C}"/>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128F1DE8-D109-44D9-819D-A9F414904F49}"/>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我已经被韩国科学技术院的博士项目录取，计划在二零二七年开始学习。我感兴趣的方向是人工智能和医疗。</a:t>
            </a:r>
          </a:p>
        </p:txBody>
      </p:sp>
      <p:sp>
        <p:nvSpPr>
          <p:cNvPr id="10" name="pinyin">
            <a:extLst xmlns:a="http://schemas.openxmlformats.org/drawingml/2006/main">
              <a:ext uri="{FF2B5EF4-FFF2-40B4-BE49-F238E27FC236}">
                <a16:creationId xmlns:a16="http://schemas.microsoft.com/office/drawing/2014/main" id="{578F1AEC-EB6E-42B8-9505-837E6633F068}"/>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yǐ jīng bèi hán guó kē xué jì shù yuàn de bó shì xiàng mù lù qǔ， jì huà zài èr líng èr qī nián kāi shǐ xué xí。 wǒ gǎn xìng qù de fāng xiàng shì rén gōng zhì néng hé yī liáo。</a:t>
            </a:r>
          </a:p>
        </p:txBody>
      </p:sp>
      <p:sp>
        <p:nvSpPr>
          <p:cNvPr id="11" name="hanzi">
            <a:extLst xmlns:a="http://schemas.openxmlformats.org/drawingml/2006/main">
              <a:ext uri="{FF2B5EF4-FFF2-40B4-BE49-F238E27FC236}">
                <a16:creationId xmlns:a16="http://schemas.microsoft.com/office/drawing/2014/main" id="{DB810F39-9EBD-479F-8B41-CE984FDB79C2}"/>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同时，我也打算继续工作，所以时间管理会是一个很大的挑战。</a:t>
            </a:r>
          </a:p>
        </p:txBody>
      </p:sp>
      <p:sp>
        <p:nvSpPr>
          <p:cNvPr id="12" name="pinyin">
            <a:extLst xmlns:a="http://schemas.openxmlformats.org/drawingml/2006/main">
              <a:ext uri="{FF2B5EF4-FFF2-40B4-BE49-F238E27FC236}">
                <a16:creationId xmlns:a16="http://schemas.microsoft.com/office/drawing/2014/main" id="{3D784E4C-C16D-4598-80FF-0BF475EC2E94}"/>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tóng shí， wǒ yě dǎ suàn jì xù gōng zuò， suǒ yǐ shí jiān guǎn lǐ huì shì yí gè hěn dà de tiǎo zhàn。</a:t>
            </a:r>
          </a:p>
        </p:txBody>
      </p:sp>
      <p:sp>
        <p:nvSpPr>
          <p:cNvPr id="13" name="hanzi">
            <a:extLst xmlns:a="http://schemas.openxmlformats.org/drawingml/2006/main">
              <a:ext uri="{FF2B5EF4-FFF2-40B4-BE49-F238E27FC236}">
                <a16:creationId xmlns:a16="http://schemas.microsoft.com/office/drawing/2014/main" id="{1E0FDD09-737D-4885-B021-82B8768A7066}"/>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我想重新学习，是因为工作中经常遇到光靠实践经验无法充分回答的问题。比如，</a:t>
            </a:r>
          </a:p>
        </p:txBody>
      </p:sp>
      <p:sp>
        <p:nvSpPr>
          <p:cNvPr id="14" name="pinyin">
            <a:extLst xmlns:a="http://schemas.openxmlformats.org/drawingml/2006/main">
              <a:ext uri="{FF2B5EF4-FFF2-40B4-BE49-F238E27FC236}">
                <a16:creationId xmlns:a16="http://schemas.microsoft.com/office/drawing/2014/main" id="{80637E24-C0A1-4F32-9266-AB4AF52F9A52}"/>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xiǎng chóng xīn xué xí， shì yīn wèi gōng zuò zhōng jīng cháng yù dào guāng kào shí jiàn jīng yàn wú fǎ chōng fèn huí dá de wèn tí。 bǐ rú，</a:t>
            </a:r>
          </a:p>
        </p:txBody>
      </p:sp>
      <p:sp>
        <p:nvSpPr>
          <p:cNvPr id="15" name="hanzi">
            <a:extLst xmlns:a="http://schemas.openxmlformats.org/drawingml/2006/main">
              <a:ext uri="{FF2B5EF4-FFF2-40B4-BE49-F238E27FC236}">
                <a16:creationId xmlns:a16="http://schemas.microsoft.com/office/drawing/2014/main" id="{C1CCB9F8-EC42-472B-9C0E-6347096BCE53}"/>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怎样把复杂的病历变成真正帮助医生的信息？我希望通过更扎实的研究训练来探索这些问题。</a:t>
            </a:r>
          </a:p>
        </p:txBody>
      </p:sp>
      <p:sp>
        <p:nvSpPr>
          <p:cNvPr id="16" name="pinyin">
            <a:extLst xmlns:a="http://schemas.openxmlformats.org/drawingml/2006/main">
              <a:ext uri="{FF2B5EF4-FFF2-40B4-BE49-F238E27FC236}">
                <a16:creationId xmlns:a16="http://schemas.microsoft.com/office/drawing/2014/main" id="{3B6E642B-B90D-49CD-AD0F-F2643E58A090}"/>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zěn yàng bǎ fù zá de bìng lì biàn chéng zhēn zhèng bāng zhù yī shēng de xìn xī？ wǒ xī wàng tōng guò gèng zhā shí de yán jiū xùn liàn lái tàn suǒ zhè xiē wèn tí。</a:t>
            </a:r>
          </a:p>
        </p:txBody>
      </p:sp>
      <p:sp>
        <p:nvSpPr>
          <p:cNvPr id="17" name="hanzi">
            <a:extLst xmlns:a="http://schemas.openxmlformats.org/drawingml/2006/main">
              <a:ext uri="{FF2B5EF4-FFF2-40B4-BE49-F238E27FC236}">
                <a16:creationId xmlns:a16="http://schemas.microsoft.com/office/drawing/2014/main" id="{F2213394-1054-4A42-A197-E52CE758E1B8}"/>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我很期待重新成为学生，也知道这个过程不会轻松。我需要固定留出阅读、技术学习和研究的时间。</a:t>
            </a:r>
          </a:p>
        </p:txBody>
      </p:sp>
      <p:sp>
        <p:nvSpPr>
          <p:cNvPr id="18" name="pinyin">
            <a:extLst xmlns:a="http://schemas.openxmlformats.org/drawingml/2006/main">
              <a:ext uri="{FF2B5EF4-FFF2-40B4-BE49-F238E27FC236}">
                <a16:creationId xmlns:a16="http://schemas.microsoft.com/office/drawing/2014/main" id="{64D42CDA-6179-4FBD-819A-F4070D1A86A2}"/>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hěn qī dài chóng xīn chéng wéi xué shēng， yě zhī dào zhè ge guò chéng bú huì qīng sōng。 wǒ xū yào gù dìng liú chū yuè dú、 jì shù xué xí hé yán jiū de shí jiān。</a:t>
            </a:r>
          </a:p>
        </p:txBody>
      </p:sp>
      <p:sp>
        <p:nvSpPr>
          <p:cNvPr id="19" name="hanzi">
            <a:extLst xmlns:a="http://schemas.openxmlformats.org/drawingml/2006/main">
              <a:ext uri="{FF2B5EF4-FFF2-40B4-BE49-F238E27FC236}">
                <a16:creationId xmlns:a16="http://schemas.microsoft.com/office/drawing/2014/main" id="{FD7C4B36-00B2-43E8-A016-5507F593A1AA}"/>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对我来说，读博士是把临床、商业经验和人工智能研究进一步连接起来的机会。</a:t>
            </a:r>
          </a:p>
        </p:txBody>
      </p:sp>
      <p:sp>
        <p:nvSpPr>
          <p:cNvPr id="20" name="pinyin">
            <a:extLst xmlns:a="http://schemas.openxmlformats.org/drawingml/2006/main">
              <a:ext uri="{FF2B5EF4-FFF2-40B4-BE49-F238E27FC236}">
                <a16:creationId xmlns:a16="http://schemas.microsoft.com/office/drawing/2014/main" id="{0FB12357-B6C1-433C-8569-0C3FBA55311A}"/>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duì wǒ lái shuō， dú bó shì shì bǎ lín chuáng、 shāng yè jīng yàn hé rén gōng zhì néng yán jiū jìn yí bù lián jiē qǐ lái de jī huì。</a:t>
            </a:r>
          </a:p>
        </p:txBody>
      </p:sp>
      <p:sp>
        <p:nvSpPr>
          <p:cNvPr id="21" name="section-label">
            <a:extLst xmlns:a="http://schemas.openxmlformats.org/drawingml/2006/main">
              <a:ext uri="{FF2B5EF4-FFF2-40B4-BE49-F238E27FC236}">
                <a16:creationId xmlns:a16="http://schemas.microsoft.com/office/drawing/2014/main" id="{A1749F16-860F-47AD-A253-D637B7B3ECFD}"/>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AA30DD1A-6309-47EB-8274-74A3326A4D33}"/>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已经被项目录取</a:t>
            </a:r>
          </a:p>
        </p:txBody>
      </p:sp>
      <p:sp>
        <p:nvSpPr>
          <p:cNvPr id="23" name="vocab-pinyin-0">
            <a:extLst xmlns:a="http://schemas.openxmlformats.org/drawingml/2006/main">
              <a:ext uri="{FF2B5EF4-FFF2-40B4-BE49-F238E27FC236}">
                <a16:creationId xmlns:a16="http://schemas.microsoft.com/office/drawing/2014/main" id="{3959630C-AEDB-44B4-A845-50FBB8B1A053}"/>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yǐ jīng bèi xiàng mù lù qǔ</a:t>
            </a:r>
          </a:p>
        </p:txBody>
      </p:sp>
      <p:sp>
        <p:nvSpPr>
          <p:cNvPr id="24" name="meaning-0">
            <a:extLst xmlns:a="http://schemas.openxmlformats.org/drawingml/2006/main">
              <a:ext uri="{FF2B5EF4-FFF2-40B4-BE49-F238E27FC236}">
                <a16:creationId xmlns:a16="http://schemas.microsoft.com/office/drawing/2014/main" id="{6FC45614-FF8F-44E3-B5B4-C0F19C8A4E04}"/>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과정에 합격했다</a:t>
            </a:r>
          </a:p>
        </p:txBody>
      </p:sp>
      <p:sp>
        <p:nvSpPr>
          <p:cNvPr id="25" name="vocab-0">
            <a:extLst xmlns:a="http://schemas.openxmlformats.org/drawingml/2006/main">
              <a:ext uri="{FF2B5EF4-FFF2-40B4-BE49-F238E27FC236}">
                <a16:creationId xmlns:a16="http://schemas.microsoft.com/office/drawing/2014/main" id="{44E4EAFE-CA3A-4ACC-8707-89B21F8AEAB5}"/>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计划在二零二七年开始</a:t>
            </a:r>
          </a:p>
        </p:txBody>
      </p:sp>
      <p:sp>
        <p:nvSpPr>
          <p:cNvPr id="26" name="vocab-pinyin-0">
            <a:extLst xmlns:a="http://schemas.openxmlformats.org/drawingml/2006/main">
              <a:ext uri="{FF2B5EF4-FFF2-40B4-BE49-F238E27FC236}">
                <a16:creationId xmlns:a16="http://schemas.microsoft.com/office/drawing/2014/main" id="{24047A79-0489-4479-8BD3-81834770D711}"/>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jì huà zài èr líng èr qī nián kāi shǐ</a:t>
            </a:r>
          </a:p>
        </p:txBody>
      </p:sp>
      <p:sp>
        <p:nvSpPr>
          <p:cNvPr id="27" name="meaning-0">
            <a:extLst xmlns:a="http://schemas.openxmlformats.org/drawingml/2006/main">
              <a:ext uri="{FF2B5EF4-FFF2-40B4-BE49-F238E27FC236}">
                <a16:creationId xmlns:a16="http://schemas.microsoft.com/office/drawing/2014/main" id="{0CCBC64D-DD45-4B83-948F-33270971AACB}"/>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2027년 시작할 예정이다</a:t>
            </a:r>
          </a:p>
        </p:txBody>
      </p:sp>
      <p:sp>
        <p:nvSpPr>
          <p:cNvPr id="28" name="vocab-0">
            <a:extLst xmlns:a="http://schemas.openxmlformats.org/drawingml/2006/main">
              <a:ext uri="{FF2B5EF4-FFF2-40B4-BE49-F238E27FC236}">
                <a16:creationId xmlns:a16="http://schemas.microsoft.com/office/drawing/2014/main" id="{1E50ABF2-4901-453E-BCCB-5548AFF02BEC}"/>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兼顾学习和工作</a:t>
            </a:r>
          </a:p>
        </p:txBody>
      </p:sp>
      <p:sp>
        <p:nvSpPr>
          <p:cNvPr id="29" name="vocab-pinyin-0">
            <a:extLst xmlns:a="http://schemas.openxmlformats.org/drawingml/2006/main">
              <a:ext uri="{FF2B5EF4-FFF2-40B4-BE49-F238E27FC236}">
                <a16:creationId xmlns:a16="http://schemas.microsoft.com/office/drawing/2014/main" id="{71EDA065-8A27-460F-A45B-50950B583F19}"/>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jiān gù xué xí hé gōng zuò</a:t>
            </a:r>
          </a:p>
        </p:txBody>
      </p:sp>
      <p:sp>
        <p:nvSpPr>
          <p:cNvPr id="30" name="meaning-0">
            <a:extLst xmlns:a="http://schemas.openxmlformats.org/drawingml/2006/main">
              <a:ext uri="{FF2B5EF4-FFF2-40B4-BE49-F238E27FC236}">
                <a16:creationId xmlns:a16="http://schemas.microsoft.com/office/drawing/2014/main" id="{CE9FE34F-9D33-4883-AA36-929B1AC88AED}"/>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학업과 일을 병행하다</a:t>
            </a:r>
          </a:p>
        </p:txBody>
      </p:sp>
      <p:sp>
        <p:nvSpPr>
          <p:cNvPr id="31" name="vocab-0">
            <a:extLst xmlns:a="http://schemas.openxmlformats.org/drawingml/2006/main">
              <a:ext uri="{FF2B5EF4-FFF2-40B4-BE49-F238E27FC236}">
                <a16:creationId xmlns:a16="http://schemas.microsoft.com/office/drawing/2014/main" id="{4CB2D558-1694-4C54-B26A-8EC4FA82FB79}"/>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研究</a:t>
            </a:r>
          </a:p>
        </p:txBody>
      </p:sp>
      <p:sp>
        <p:nvSpPr>
          <p:cNvPr id="32" name="vocab-pinyin-0">
            <a:extLst xmlns:a="http://schemas.openxmlformats.org/drawingml/2006/main">
              <a:ext uri="{FF2B5EF4-FFF2-40B4-BE49-F238E27FC236}">
                <a16:creationId xmlns:a16="http://schemas.microsoft.com/office/drawing/2014/main" id="{EDD4A70B-FFB7-4CD6-AC63-CCCBD8AB7965}"/>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yán jiū</a:t>
            </a:r>
          </a:p>
        </p:txBody>
      </p:sp>
      <p:sp>
        <p:nvSpPr>
          <p:cNvPr id="33" name="meaning-0">
            <a:extLst xmlns:a="http://schemas.openxmlformats.org/drawingml/2006/main">
              <a:ext uri="{FF2B5EF4-FFF2-40B4-BE49-F238E27FC236}">
                <a16:creationId xmlns:a16="http://schemas.microsoft.com/office/drawing/2014/main" id="{CF509C5F-A1E0-4035-B830-BA8ED2A57B0D}"/>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연구</a:t>
            </a:r>
          </a:p>
        </p:txBody>
      </p:sp>
    </p:spTree>
    <p:extLst>
      <p:ext uri="{BB962C8B-B14F-4D97-AF65-F5344CB8AC3E}">
        <p14:creationId xmlns:p14="http://schemas.microsoft.com/office/powerpoint/2010/main" val="192424460"/>
      </p:ext>
    </p:extLst>
  </p:cSld>
</p:sld>
</file>

<file path=ppt/slides/slide14.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86C725FC-4889-4506-9098-F604BCA1587B}"/>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Q14  초보자로서 Python 배우기</a:t>
            </a:r>
          </a:p>
        </p:txBody>
      </p:sp>
      <p:sp>
        <p:nvSpPr>
          <p:cNvPr id="2" name="language">
            <a:extLst xmlns:a="http://schemas.openxmlformats.org/drawingml/2006/main">
              <a:ext uri="{FF2B5EF4-FFF2-40B4-BE49-F238E27FC236}">
                <a16:creationId xmlns:a16="http://schemas.microsoft.com/office/drawing/2014/main" id="{3683CA64-CB41-4759-A65A-DA58855F62DE}"/>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D54EF403-8874-45AA-B436-6BC1F6FD7329}"/>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확인된 관심과 학습 계획</a:t>
            </a:r>
          </a:p>
        </p:txBody>
      </p:sp>
      <p:sp>
        <p:nvSpPr>
          <p:cNvPr id="4" name="page">
            <a:extLst xmlns:a="http://schemas.openxmlformats.org/drawingml/2006/main">
              <a:ext uri="{FF2B5EF4-FFF2-40B4-BE49-F238E27FC236}">
                <a16:creationId xmlns:a16="http://schemas.microsoft.com/office/drawing/2014/main" id="{1E709B96-0811-4B72-A977-1AC9ADFD3080}"/>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14 / 60</a:t>
            </a:r>
          </a:p>
        </p:txBody>
      </p:sp>
      <p:sp>
        <p:nvSpPr>
          <p:cNvPr id="5" name="section-label">
            <a:extLst xmlns:a="http://schemas.openxmlformats.org/drawingml/2006/main">
              <a:ext uri="{FF2B5EF4-FFF2-40B4-BE49-F238E27FC236}">
                <a16:creationId xmlns:a16="http://schemas.microsoft.com/office/drawing/2014/main" id="{75FB5DC0-AED9-42CE-9574-B3C74105B70D}"/>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0985E0CC-21D9-4411-9E5E-BE0FD96D6354}"/>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请介绍一项你正在学习的新技能。你觉得哪里比较难？</a:t>
            </a:r>
          </a:p>
        </p:txBody>
      </p:sp>
      <p:sp>
        <p:nvSpPr>
          <p:cNvPr id="7" name="pinyin">
            <a:extLst xmlns:a="http://schemas.openxmlformats.org/drawingml/2006/main">
              <a:ext uri="{FF2B5EF4-FFF2-40B4-BE49-F238E27FC236}">
                <a16:creationId xmlns:a16="http://schemas.microsoft.com/office/drawing/2014/main" id="{902972E4-EF69-4858-B63D-134249803ECC}"/>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qǐng jiè shào yī xiàng nǐ zhèng zài xué xí de xīn jì néng。 nǐ jué de nǎ lǐ bǐ jiào nán？</a:t>
            </a:r>
          </a:p>
        </p:txBody>
      </p:sp>
      <p:sp>
        <p:nvSpPr>
          <p:cNvPr id="8" name="section-label">
            <a:extLst xmlns:a="http://schemas.openxmlformats.org/drawingml/2006/main">
              <a:ext uri="{FF2B5EF4-FFF2-40B4-BE49-F238E27FC236}">
                <a16:creationId xmlns:a16="http://schemas.microsoft.com/office/drawing/2014/main" id="{74A8E103-C0F5-4702-A237-1E4C70B428A5}"/>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0892A32A-6D9B-4C34-96F2-14C386DCD20F}"/>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我刚开始学习Python，还是初学者。长期目标是用它做数据分析，尤其是研究公司和投资机会。</a:t>
            </a:r>
          </a:p>
        </p:txBody>
      </p:sp>
      <p:sp>
        <p:nvSpPr>
          <p:cNvPr id="10" name="pinyin">
            <a:extLst xmlns:a="http://schemas.openxmlformats.org/drawingml/2006/main">
              <a:ext uri="{FF2B5EF4-FFF2-40B4-BE49-F238E27FC236}">
                <a16:creationId xmlns:a16="http://schemas.microsoft.com/office/drawing/2014/main" id="{4EB2FB24-02C8-458D-B15D-055AE688581C}"/>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gāng kāi shǐ xué xí Python， hái shì chū xué zhě。 zhǎng qī mù biāo shì yòng tā zuò shù jù fēn xī， yóu qí shì yán jiū gōng sī hé tóu zī jī huì。</a:t>
            </a:r>
          </a:p>
        </p:txBody>
      </p:sp>
      <p:sp>
        <p:nvSpPr>
          <p:cNvPr id="11" name="hanzi">
            <a:extLst xmlns:a="http://schemas.openxmlformats.org/drawingml/2006/main">
              <a:ext uri="{FF2B5EF4-FFF2-40B4-BE49-F238E27FC236}">
                <a16:creationId xmlns:a16="http://schemas.microsoft.com/office/drawing/2014/main" id="{20F93A8D-113E-490B-B8BC-9E8F7518B595}"/>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我也希望能更直接地理解工作中的技术讨论。</a:t>
            </a:r>
          </a:p>
        </p:txBody>
      </p:sp>
      <p:sp>
        <p:nvSpPr>
          <p:cNvPr id="12" name="pinyin">
            <a:extLst xmlns:a="http://schemas.openxmlformats.org/drawingml/2006/main">
              <a:ext uri="{FF2B5EF4-FFF2-40B4-BE49-F238E27FC236}">
                <a16:creationId xmlns:a16="http://schemas.microsoft.com/office/drawing/2014/main" id="{684CB1CF-E9F9-4460-8A4A-8E341AF2C111}"/>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yě xī wàng néng gèng zhí jiē de lǐ jiě gōng zuò zhōng de jì shù tǎo lùn。</a:t>
            </a:r>
          </a:p>
        </p:txBody>
      </p:sp>
      <p:sp>
        <p:nvSpPr>
          <p:cNvPr id="13" name="hanzi">
            <a:extLst xmlns:a="http://schemas.openxmlformats.org/drawingml/2006/main">
              <a:ext uri="{FF2B5EF4-FFF2-40B4-BE49-F238E27FC236}">
                <a16:creationId xmlns:a16="http://schemas.microsoft.com/office/drawing/2014/main" id="{F70A1763-11C3-4497-B39E-B3F03DD7EBDD}"/>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困难在于，知道自己想分析什么，和知道代码应该怎么写，是两回事。一个小错误就可能让程序停下来，</a:t>
            </a:r>
          </a:p>
        </p:txBody>
      </p:sp>
      <p:sp>
        <p:nvSpPr>
          <p:cNvPr id="14" name="pinyin">
            <a:extLst xmlns:a="http://schemas.openxmlformats.org/drawingml/2006/main">
              <a:ext uri="{FF2B5EF4-FFF2-40B4-BE49-F238E27FC236}">
                <a16:creationId xmlns:a16="http://schemas.microsoft.com/office/drawing/2014/main" id="{C19F5ED5-ECF6-4C2D-A52B-9B372AC5B49F}"/>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kùn nán zài yú， zhī dào zì jǐ xiǎng fēn xī shén me， hé zhī dào dài mǎ yīng gāi zěn me xiě， shì liǎng huí shì。 yí gè xiǎo cuò wù jiù kě néng ràng chéng xù tíng xià lái，</a:t>
            </a:r>
          </a:p>
        </p:txBody>
      </p:sp>
      <p:sp>
        <p:nvSpPr>
          <p:cNvPr id="15" name="hanzi">
            <a:extLst xmlns:a="http://schemas.openxmlformats.org/drawingml/2006/main">
              <a:ext uri="{FF2B5EF4-FFF2-40B4-BE49-F238E27FC236}">
                <a16:creationId xmlns:a16="http://schemas.microsoft.com/office/drawing/2014/main" id="{B228960C-51DE-4A92-976C-398B9DE9F083}"/>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而屏幕上的提示也不一定容易理解。所以我需要耐心，一步一步解决问题。</a:t>
            </a:r>
          </a:p>
        </p:txBody>
      </p:sp>
      <p:sp>
        <p:nvSpPr>
          <p:cNvPr id="16" name="pinyin">
            <a:extLst xmlns:a="http://schemas.openxmlformats.org/drawingml/2006/main">
              <a:ext uri="{FF2B5EF4-FFF2-40B4-BE49-F238E27FC236}">
                <a16:creationId xmlns:a16="http://schemas.microsoft.com/office/drawing/2014/main" id="{ACF80056-36E9-4C07-B4DF-408D7B345C81}"/>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ér píng mù shàng de tí shì yě bù yí dìng róng yì lǐ jiě。 suǒ yǐ wǒ xū yào nài xīn， yí bù yí bù jiě jué wèn tí。</a:t>
            </a:r>
          </a:p>
        </p:txBody>
      </p:sp>
      <p:sp>
        <p:nvSpPr>
          <p:cNvPr id="17" name="hanzi">
            <a:extLst xmlns:a="http://schemas.openxmlformats.org/drawingml/2006/main">
              <a:ext uri="{FF2B5EF4-FFF2-40B4-BE49-F238E27FC236}">
                <a16:creationId xmlns:a16="http://schemas.microsoft.com/office/drawing/2014/main" id="{625E9C9F-0B8B-4D7C-B3C1-FADC481087A7}"/>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对我来说，比较现实的起点是一张简单的数据表：先读取数据，再计算几个数值，最后画一张清楚的图。</a:t>
            </a:r>
          </a:p>
        </p:txBody>
      </p:sp>
      <p:sp>
        <p:nvSpPr>
          <p:cNvPr id="18" name="pinyin">
            <a:extLst xmlns:a="http://schemas.openxmlformats.org/drawingml/2006/main">
              <a:ext uri="{FF2B5EF4-FFF2-40B4-BE49-F238E27FC236}">
                <a16:creationId xmlns:a16="http://schemas.microsoft.com/office/drawing/2014/main" id="{7E500FCB-315F-4ED9-8AFA-709B1F83DA54}"/>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duì wǒ lái shuō， bǐ jiào xiàn shí de qǐ diǎn shì yī zhāng jiǎn dān de shù jù biǎo： xiān dú qǔ shù jù， zài jì suàn jǐ gè shù zhí， zuì hòu huà yī zhāng qīng chǔ de tú。</a:t>
            </a:r>
          </a:p>
        </p:txBody>
      </p:sp>
      <p:sp>
        <p:nvSpPr>
          <p:cNvPr id="19" name="hanzi">
            <a:extLst xmlns:a="http://schemas.openxmlformats.org/drawingml/2006/main">
              <a:ext uri="{FF2B5EF4-FFF2-40B4-BE49-F238E27FC236}">
                <a16:creationId xmlns:a16="http://schemas.microsoft.com/office/drawing/2014/main" id="{9E1536D5-EFB6-43FF-94C8-58BCED0EBC0A}"/>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我不期待一下子成为专家，但希望以后能亲自验证想法，而不是完全依赖别人的分析。</a:t>
            </a:r>
          </a:p>
        </p:txBody>
      </p:sp>
      <p:sp>
        <p:nvSpPr>
          <p:cNvPr id="20" name="pinyin">
            <a:extLst xmlns:a="http://schemas.openxmlformats.org/drawingml/2006/main">
              <a:ext uri="{FF2B5EF4-FFF2-40B4-BE49-F238E27FC236}">
                <a16:creationId xmlns:a16="http://schemas.microsoft.com/office/drawing/2014/main" id="{B6B7F424-DAC1-4967-A2D8-811CFEF5936F}"/>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bù qī dài yī xià zi chéng wéi zhuān jiā， dàn xī wàng yǐ hòu néng qīn zì yàn zhèng xiǎng fǎ， ér bú shì wán quán yī lài bié rén de fēn xī。</a:t>
            </a:r>
          </a:p>
        </p:txBody>
      </p:sp>
      <p:sp>
        <p:nvSpPr>
          <p:cNvPr id="21" name="section-label">
            <a:extLst xmlns:a="http://schemas.openxmlformats.org/drawingml/2006/main">
              <a:ext uri="{FF2B5EF4-FFF2-40B4-BE49-F238E27FC236}">
                <a16:creationId xmlns:a16="http://schemas.microsoft.com/office/drawing/2014/main" id="{FBC52090-0450-4C10-B1D5-F8D6FC7B4788}"/>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9231D00C-2C2D-4965-B269-50B8F31FD41A}"/>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一步一步来</a:t>
            </a:r>
          </a:p>
        </p:txBody>
      </p:sp>
      <p:sp>
        <p:nvSpPr>
          <p:cNvPr id="23" name="vocab-pinyin-0">
            <a:extLst xmlns:a="http://schemas.openxmlformats.org/drawingml/2006/main">
              <a:ext uri="{FF2B5EF4-FFF2-40B4-BE49-F238E27FC236}">
                <a16:creationId xmlns:a16="http://schemas.microsoft.com/office/drawing/2014/main" id="{F1B35E1E-1921-4686-8646-41B95410EB8B}"/>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yí bù yí bù lái</a:t>
            </a:r>
          </a:p>
        </p:txBody>
      </p:sp>
      <p:sp>
        <p:nvSpPr>
          <p:cNvPr id="24" name="meaning-0">
            <a:extLst xmlns:a="http://schemas.openxmlformats.org/drawingml/2006/main">
              <a:ext uri="{FF2B5EF4-FFF2-40B4-BE49-F238E27FC236}">
                <a16:creationId xmlns:a16="http://schemas.microsoft.com/office/drawing/2014/main" id="{C865CA1A-BA0A-4CEB-85E7-C37E664DEE74}"/>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한 단계씩</a:t>
            </a:r>
          </a:p>
        </p:txBody>
      </p:sp>
      <p:sp>
        <p:nvSpPr>
          <p:cNvPr id="25" name="vocab-0">
            <a:extLst xmlns:a="http://schemas.openxmlformats.org/drawingml/2006/main">
              <a:ext uri="{FF2B5EF4-FFF2-40B4-BE49-F238E27FC236}">
                <a16:creationId xmlns:a16="http://schemas.microsoft.com/office/drawing/2014/main" id="{D095F636-9220-4E44-BCDC-25291A130EBB}"/>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读取数据</a:t>
            </a:r>
          </a:p>
        </p:txBody>
      </p:sp>
      <p:sp>
        <p:nvSpPr>
          <p:cNvPr id="26" name="vocab-pinyin-0">
            <a:extLst xmlns:a="http://schemas.openxmlformats.org/drawingml/2006/main">
              <a:ext uri="{FF2B5EF4-FFF2-40B4-BE49-F238E27FC236}">
                <a16:creationId xmlns:a16="http://schemas.microsoft.com/office/drawing/2014/main" id="{7FCDE083-3400-484E-90DA-70995E74ABDB}"/>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dú qǔ shù jù</a:t>
            </a:r>
          </a:p>
        </p:txBody>
      </p:sp>
      <p:sp>
        <p:nvSpPr>
          <p:cNvPr id="27" name="meaning-0">
            <a:extLst xmlns:a="http://schemas.openxmlformats.org/drawingml/2006/main">
              <a:ext uri="{FF2B5EF4-FFF2-40B4-BE49-F238E27FC236}">
                <a16:creationId xmlns:a16="http://schemas.microsoft.com/office/drawing/2014/main" id="{7C3FDCD8-E0B4-4280-BEBF-E81BB383321A}"/>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데이터를 불러오다</a:t>
            </a:r>
          </a:p>
        </p:txBody>
      </p:sp>
      <p:sp>
        <p:nvSpPr>
          <p:cNvPr id="28" name="vocab-0">
            <a:extLst xmlns:a="http://schemas.openxmlformats.org/drawingml/2006/main">
              <a:ext uri="{FF2B5EF4-FFF2-40B4-BE49-F238E27FC236}">
                <a16:creationId xmlns:a16="http://schemas.microsoft.com/office/drawing/2014/main" id="{65487DD4-47DA-4154-BDDF-000FCCB242EA}"/>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亲自验证想法</a:t>
            </a:r>
          </a:p>
        </p:txBody>
      </p:sp>
      <p:sp>
        <p:nvSpPr>
          <p:cNvPr id="29" name="vocab-pinyin-0">
            <a:extLst xmlns:a="http://schemas.openxmlformats.org/drawingml/2006/main">
              <a:ext uri="{FF2B5EF4-FFF2-40B4-BE49-F238E27FC236}">
                <a16:creationId xmlns:a16="http://schemas.microsoft.com/office/drawing/2014/main" id="{60D6BA3D-F5C1-46A2-A48F-01E34762D340}"/>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qīn zì yàn zhèng xiǎng fǎ</a:t>
            </a:r>
          </a:p>
        </p:txBody>
      </p:sp>
      <p:sp>
        <p:nvSpPr>
          <p:cNvPr id="30" name="meaning-0">
            <a:extLst xmlns:a="http://schemas.openxmlformats.org/drawingml/2006/main">
              <a:ext uri="{FF2B5EF4-FFF2-40B4-BE49-F238E27FC236}">
                <a16:creationId xmlns:a16="http://schemas.microsoft.com/office/drawing/2014/main" id="{5F26407D-254B-4BF6-AF7B-86BB6C3C4E04}"/>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아이디어를 직접 검증하다</a:t>
            </a:r>
          </a:p>
        </p:txBody>
      </p:sp>
      <p:sp>
        <p:nvSpPr>
          <p:cNvPr id="31" name="vocab-0">
            <a:extLst xmlns:a="http://schemas.openxmlformats.org/drawingml/2006/main">
              <a:ext uri="{FF2B5EF4-FFF2-40B4-BE49-F238E27FC236}">
                <a16:creationId xmlns:a16="http://schemas.microsoft.com/office/drawing/2014/main" id="{ADE0DCAC-5915-4C2A-82A7-FC94C01F14B0}"/>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初学者</a:t>
            </a:r>
          </a:p>
        </p:txBody>
      </p:sp>
      <p:sp>
        <p:nvSpPr>
          <p:cNvPr id="32" name="vocab-pinyin-0">
            <a:extLst xmlns:a="http://schemas.openxmlformats.org/drawingml/2006/main">
              <a:ext uri="{FF2B5EF4-FFF2-40B4-BE49-F238E27FC236}">
                <a16:creationId xmlns:a16="http://schemas.microsoft.com/office/drawing/2014/main" id="{55529B3B-9E73-4536-BCF8-E8B508066642}"/>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chū xué zhě</a:t>
            </a:r>
          </a:p>
        </p:txBody>
      </p:sp>
      <p:sp>
        <p:nvSpPr>
          <p:cNvPr id="33" name="meaning-0">
            <a:extLst xmlns:a="http://schemas.openxmlformats.org/drawingml/2006/main">
              <a:ext uri="{FF2B5EF4-FFF2-40B4-BE49-F238E27FC236}">
                <a16:creationId xmlns:a16="http://schemas.microsoft.com/office/drawing/2014/main" id="{0137E635-D56F-4527-84D7-F8B1DC7411F7}"/>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초보자</a:t>
            </a:r>
          </a:p>
        </p:txBody>
      </p:sp>
    </p:spTree>
    <p:extLst>
      <p:ext uri="{BB962C8B-B14F-4D97-AF65-F5344CB8AC3E}">
        <p14:creationId xmlns:p14="http://schemas.microsoft.com/office/powerpoint/2010/main" val="1951227040"/>
      </p:ext>
    </p:extLst>
  </p:cSld>
</p:sld>
</file>

<file path=ppt/slides/slide15.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929CFE26-227D-4BF4-BE50-34CB420C5935}"/>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Q15  취미로서 투자 공부</a:t>
            </a:r>
          </a:p>
        </p:txBody>
      </p:sp>
      <p:sp>
        <p:nvSpPr>
          <p:cNvPr id="2" name="language">
            <a:extLst xmlns:a="http://schemas.openxmlformats.org/drawingml/2006/main">
              <a:ext uri="{FF2B5EF4-FFF2-40B4-BE49-F238E27FC236}">
                <a16:creationId xmlns:a16="http://schemas.microsoft.com/office/drawing/2014/main" id="{25383B7D-632D-44EF-A0A0-EAECAC83A605}"/>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8FD5C45D-A3B1-4C26-903E-FCFD7FBBF8BA}"/>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확인된 관심 기반</a:t>
            </a:r>
          </a:p>
        </p:txBody>
      </p:sp>
      <p:sp>
        <p:nvSpPr>
          <p:cNvPr id="4" name="page">
            <a:extLst xmlns:a="http://schemas.openxmlformats.org/drawingml/2006/main">
              <a:ext uri="{FF2B5EF4-FFF2-40B4-BE49-F238E27FC236}">
                <a16:creationId xmlns:a16="http://schemas.microsoft.com/office/drawing/2014/main" id="{DCB917C1-37BA-4088-9732-47C65448CBFC}"/>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15 / 60</a:t>
            </a:r>
          </a:p>
        </p:txBody>
      </p:sp>
      <p:sp>
        <p:nvSpPr>
          <p:cNvPr id="5" name="section-label">
            <a:extLst xmlns:a="http://schemas.openxmlformats.org/drawingml/2006/main">
              <a:ext uri="{FF2B5EF4-FFF2-40B4-BE49-F238E27FC236}">
                <a16:creationId xmlns:a16="http://schemas.microsoft.com/office/drawing/2014/main" id="{062A2C24-D22C-450F-9450-B4CE6C0E550A}"/>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DF7D1C58-3F27-4550-B856-876FBD4AB54E}"/>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空闲的时候，你喜欢研究什么？</a:t>
            </a:r>
          </a:p>
        </p:txBody>
      </p:sp>
      <p:sp>
        <p:nvSpPr>
          <p:cNvPr id="7" name="pinyin">
            <a:extLst xmlns:a="http://schemas.openxmlformats.org/drawingml/2006/main">
              <a:ext uri="{FF2B5EF4-FFF2-40B4-BE49-F238E27FC236}">
                <a16:creationId xmlns:a16="http://schemas.microsoft.com/office/drawing/2014/main" id="{C3AA163D-9194-4667-9773-D63DEC54F063}"/>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kòng xián de shí hou， nǐ xǐ huan yán jiū shén me？</a:t>
            </a:r>
          </a:p>
        </p:txBody>
      </p:sp>
      <p:sp>
        <p:nvSpPr>
          <p:cNvPr id="8" name="section-label">
            <a:extLst xmlns:a="http://schemas.openxmlformats.org/drawingml/2006/main">
              <a:ext uri="{FF2B5EF4-FFF2-40B4-BE49-F238E27FC236}">
                <a16:creationId xmlns:a16="http://schemas.microsoft.com/office/drawing/2014/main" id="{B895239E-0914-4835-A1F5-C352DCCB9970}"/>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1714FAFE-514E-4526-8522-C42B66BD6C48}"/>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空闲的时候，我喜欢研究投资。赚钱当然是吸引我的一个原因，但我也想理解，为什么有些行业发展得很好，</a:t>
            </a:r>
          </a:p>
        </p:txBody>
      </p:sp>
      <p:sp>
        <p:nvSpPr>
          <p:cNvPr id="10" name="pinyin">
            <a:extLst xmlns:a="http://schemas.openxmlformats.org/drawingml/2006/main">
              <a:ext uri="{FF2B5EF4-FFF2-40B4-BE49-F238E27FC236}">
                <a16:creationId xmlns:a16="http://schemas.microsoft.com/office/drawing/2014/main" id="{FD1FE3A3-9211-414C-BF4D-9F55FFECCDC2}"/>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kòng xián de shí hou， wǒ xǐ huan yán jiū tóu zī。 zhuàn qián dāng rán shì xī yǐn wǒ de yí gè yuán yīn， dàn wǒ yě xiǎng lǐ jiě， wéi shén me yǒu xiē háng yè fā zhǎn de hěn hǎo，</a:t>
            </a:r>
          </a:p>
        </p:txBody>
      </p:sp>
      <p:sp>
        <p:nvSpPr>
          <p:cNvPr id="11" name="hanzi">
            <a:extLst xmlns:a="http://schemas.openxmlformats.org/drawingml/2006/main">
              <a:ext uri="{FF2B5EF4-FFF2-40B4-BE49-F238E27FC236}">
                <a16:creationId xmlns:a16="http://schemas.microsoft.com/office/drawing/2014/main" id="{A9A93B5B-9D6B-42E6-B32F-9F752CB3A0D6}"/>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有些却遇到困难。投资给了我一个研究世界变化的实际理由。</a:t>
            </a:r>
          </a:p>
        </p:txBody>
      </p:sp>
      <p:sp>
        <p:nvSpPr>
          <p:cNvPr id="12" name="pinyin">
            <a:extLst xmlns:a="http://schemas.openxmlformats.org/drawingml/2006/main">
              <a:ext uri="{FF2B5EF4-FFF2-40B4-BE49-F238E27FC236}">
                <a16:creationId xmlns:a16="http://schemas.microsoft.com/office/drawing/2014/main" id="{A2519A96-F109-4A3D-A889-2BD8AF1DE7D9}"/>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yǒu xiē què yù dào kùn nán。 tóu zī gěi le wǒ yí gè yán jiū shì jiè biàn huà de shí jì lǐ yóu。</a:t>
            </a:r>
          </a:p>
        </p:txBody>
      </p:sp>
      <p:sp>
        <p:nvSpPr>
          <p:cNvPr id="13" name="hanzi">
            <a:extLst xmlns:a="http://schemas.openxmlformats.org/drawingml/2006/main">
              <a:ext uri="{FF2B5EF4-FFF2-40B4-BE49-F238E27FC236}">
                <a16:creationId xmlns:a16="http://schemas.microsoft.com/office/drawing/2014/main" id="{CFA7A975-7AFE-48E9-BBB7-6B184B2E1709}"/>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我特别关注人工智能、半导体和医疗健康。看到一项很有前景的技术时，我会问，客户到底愿意为什么付钱，</a:t>
            </a:r>
          </a:p>
        </p:txBody>
      </p:sp>
      <p:sp>
        <p:nvSpPr>
          <p:cNvPr id="14" name="pinyin">
            <a:extLst xmlns:a="http://schemas.openxmlformats.org/drawingml/2006/main">
              <a:ext uri="{FF2B5EF4-FFF2-40B4-BE49-F238E27FC236}">
                <a16:creationId xmlns:a16="http://schemas.microsoft.com/office/drawing/2014/main" id="{392B79C5-299E-4050-8EEA-00BE225AD9E3}"/>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tè bié guān zhù rén gōng zhì néng、 bàn dǎo tǐ hé yī liáo jiàn kāng。 kàn dào yī xiàng hěn yǒu qián jǐng de jì shù shí， wǒ huì wèn， kè hù dào dǐ yuàn yì wèi shén me fù qián，</a:t>
            </a:r>
          </a:p>
        </p:txBody>
      </p:sp>
      <p:sp>
        <p:nvSpPr>
          <p:cNvPr id="15" name="hanzi">
            <a:extLst xmlns:a="http://schemas.openxmlformats.org/drawingml/2006/main">
              <a:ext uri="{FF2B5EF4-FFF2-40B4-BE49-F238E27FC236}">
                <a16:creationId xmlns:a16="http://schemas.microsoft.com/office/drawing/2014/main" id="{9539783F-FF43-4A10-9C31-579261D38181}"/>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公司又怎样赚钱。故事讲得好，不代表生意一定好。</a:t>
            </a:r>
          </a:p>
        </p:txBody>
      </p:sp>
      <p:sp>
        <p:nvSpPr>
          <p:cNvPr id="16" name="pinyin">
            <a:extLst xmlns:a="http://schemas.openxmlformats.org/drawingml/2006/main">
              <a:ext uri="{FF2B5EF4-FFF2-40B4-BE49-F238E27FC236}">
                <a16:creationId xmlns:a16="http://schemas.microsoft.com/office/drawing/2014/main" id="{CD9FF853-E5F4-4713-8811-C59DF9D8CD75}"/>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gōng sī yòu zěn yàng zhuàn qián。 gù shi jiǎng de hǎo， bù dài biǎo shēng yì yí dìng hǎo。</a:t>
            </a:r>
          </a:p>
        </p:txBody>
      </p:sp>
      <p:sp>
        <p:nvSpPr>
          <p:cNvPr id="17" name="hanzi">
            <a:extLst xmlns:a="http://schemas.openxmlformats.org/drawingml/2006/main">
              <a:ext uri="{FF2B5EF4-FFF2-40B4-BE49-F238E27FC236}">
                <a16:creationId xmlns:a16="http://schemas.microsoft.com/office/drawing/2014/main" id="{CBD5E150-E53E-45A2-A019-D00704C40BB8}"/>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最难的部分是面对不确定性。即使认真研究，也可能判断错误。所以我会尽量分清楚，哪些是已知的事实，</a:t>
            </a:r>
          </a:p>
        </p:txBody>
      </p:sp>
      <p:sp>
        <p:nvSpPr>
          <p:cNvPr id="18" name="pinyin">
            <a:extLst xmlns:a="http://schemas.openxmlformats.org/drawingml/2006/main">
              <a:ext uri="{FF2B5EF4-FFF2-40B4-BE49-F238E27FC236}">
                <a16:creationId xmlns:a16="http://schemas.microsoft.com/office/drawing/2014/main" id="{819A1DD0-B789-4898-BEFC-AE70EE52D867}"/>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zuì nán de bù fèn shì miàn duì bù què dìng xìng。 jí shǐ rèn zhēn yán jiū， yě kě néng pàn duàn cuò wù。 suǒ yǐ wǒ huì jǐn liàng fēn qīng chǔ， nǎ xiē shì yǐ zhī de shì shí，</a:t>
            </a:r>
          </a:p>
        </p:txBody>
      </p:sp>
      <p:sp>
        <p:nvSpPr>
          <p:cNvPr id="19" name="hanzi">
            <a:extLst xmlns:a="http://schemas.openxmlformats.org/drawingml/2006/main">
              <a:ext uri="{FF2B5EF4-FFF2-40B4-BE49-F238E27FC236}">
                <a16:creationId xmlns:a16="http://schemas.microsoft.com/office/drawing/2014/main" id="{BF201C11-7782-44B2-9270-AD053BDC2A6C}"/>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哪些只是自己的假设。投资不总是让人放松，但它让我保持好奇，也提醒我反思自己的判断。</a:t>
            </a:r>
          </a:p>
        </p:txBody>
      </p:sp>
      <p:sp>
        <p:nvSpPr>
          <p:cNvPr id="20" name="pinyin">
            <a:extLst xmlns:a="http://schemas.openxmlformats.org/drawingml/2006/main">
              <a:ext uri="{FF2B5EF4-FFF2-40B4-BE49-F238E27FC236}">
                <a16:creationId xmlns:a16="http://schemas.microsoft.com/office/drawing/2014/main" id="{8AB0CA3C-A322-4F4F-81D0-7F4082E220CF}"/>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nǎ xiē zhǐ shì zì jǐ de jiǎ shè。 tóu zī bù zǒng shì ràng rén fàng sōng， dàn tā ràng wǒ bǎo chí hào qí， yě tí xǐng wǒ fǎn sī zì jǐ de pàn duàn。</a:t>
            </a:r>
          </a:p>
        </p:txBody>
      </p:sp>
      <p:sp>
        <p:nvSpPr>
          <p:cNvPr id="21" name="section-label">
            <a:extLst xmlns:a="http://schemas.openxmlformats.org/drawingml/2006/main">
              <a:ext uri="{FF2B5EF4-FFF2-40B4-BE49-F238E27FC236}">
                <a16:creationId xmlns:a16="http://schemas.microsoft.com/office/drawing/2014/main" id="{8210CA19-14E8-4954-81A1-9AACF00AA548}"/>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B577521A-6828-427D-8F50-E7ED99AC0C57}"/>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面对不确定性</a:t>
            </a:r>
          </a:p>
        </p:txBody>
      </p:sp>
      <p:sp>
        <p:nvSpPr>
          <p:cNvPr id="23" name="vocab-pinyin-0">
            <a:extLst xmlns:a="http://schemas.openxmlformats.org/drawingml/2006/main">
              <a:ext uri="{FF2B5EF4-FFF2-40B4-BE49-F238E27FC236}">
                <a16:creationId xmlns:a16="http://schemas.microsoft.com/office/drawing/2014/main" id="{D84E5274-8E38-4D67-8F95-EF469CF9A585}"/>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miàn duì bù què dìng xìng</a:t>
            </a:r>
          </a:p>
        </p:txBody>
      </p:sp>
      <p:sp>
        <p:nvSpPr>
          <p:cNvPr id="24" name="meaning-0">
            <a:extLst xmlns:a="http://schemas.openxmlformats.org/drawingml/2006/main">
              <a:ext uri="{FF2B5EF4-FFF2-40B4-BE49-F238E27FC236}">
                <a16:creationId xmlns:a16="http://schemas.microsoft.com/office/drawing/2014/main" id="{DECF5E6F-537D-478C-9F7E-CC6766E4B788}"/>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불확실성을 다루다</a:t>
            </a:r>
          </a:p>
        </p:txBody>
      </p:sp>
      <p:sp>
        <p:nvSpPr>
          <p:cNvPr id="25" name="vocab-0">
            <a:extLst xmlns:a="http://schemas.openxmlformats.org/drawingml/2006/main">
              <a:ext uri="{FF2B5EF4-FFF2-40B4-BE49-F238E27FC236}">
                <a16:creationId xmlns:a16="http://schemas.microsoft.com/office/drawing/2014/main" id="{EFFE81BA-473F-4245-9525-7078F66ED456}"/>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获得利润</a:t>
            </a:r>
          </a:p>
        </p:txBody>
      </p:sp>
      <p:sp>
        <p:nvSpPr>
          <p:cNvPr id="26" name="vocab-pinyin-0">
            <a:extLst xmlns:a="http://schemas.openxmlformats.org/drawingml/2006/main">
              <a:ext uri="{FF2B5EF4-FFF2-40B4-BE49-F238E27FC236}">
                <a16:creationId xmlns:a16="http://schemas.microsoft.com/office/drawing/2014/main" id="{C4C47D6A-6E3C-459A-988B-CA6F01CBC40A}"/>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huò dé lì rùn</a:t>
            </a:r>
          </a:p>
        </p:txBody>
      </p:sp>
      <p:sp>
        <p:nvSpPr>
          <p:cNvPr id="27" name="meaning-0">
            <a:extLst xmlns:a="http://schemas.openxmlformats.org/drawingml/2006/main">
              <a:ext uri="{FF2B5EF4-FFF2-40B4-BE49-F238E27FC236}">
                <a16:creationId xmlns:a16="http://schemas.microsoft.com/office/drawing/2014/main" id="{EB6E32C9-A593-4E8D-8AF1-86340DA788D7}"/>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이익을 내다</a:t>
            </a:r>
          </a:p>
        </p:txBody>
      </p:sp>
      <p:sp>
        <p:nvSpPr>
          <p:cNvPr id="28" name="vocab-0">
            <a:extLst xmlns:a="http://schemas.openxmlformats.org/drawingml/2006/main">
              <a:ext uri="{FF2B5EF4-FFF2-40B4-BE49-F238E27FC236}">
                <a16:creationId xmlns:a16="http://schemas.microsoft.com/office/drawing/2014/main" id="{CF14C128-62B3-4A6A-9935-C7018214FB9F}"/>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反思自己的判断</a:t>
            </a:r>
          </a:p>
        </p:txBody>
      </p:sp>
      <p:sp>
        <p:nvSpPr>
          <p:cNvPr id="29" name="vocab-pinyin-0">
            <a:extLst xmlns:a="http://schemas.openxmlformats.org/drawingml/2006/main">
              <a:ext uri="{FF2B5EF4-FFF2-40B4-BE49-F238E27FC236}">
                <a16:creationId xmlns:a16="http://schemas.microsoft.com/office/drawing/2014/main" id="{ACA26D68-6207-4148-A6F7-F5152F8B66B4}"/>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fǎn sī zì jǐ de pàn duàn</a:t>
            </a:r>
          </a:p>
        </p:txBody>
      </p:sp>
      <p:sp>
        <p:nvSpPr>
          <p:cNvPr id="30" name="meaning-0">
            <a:extLst xmlns:a="http://schemas.openxmlformats.org/drawingml/2006/main">
              <a:ext uri="{FF2B5EF4-FFF2-40B4-BE49-F238E27FC236}">
                <a16:creationId xmlns:a16="http://schemas.microsoft.com/office/drawing/2014/main" id="{E03F925A-7A68-4A64-916F-1104253EC87C}"/>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자신의 판단을 돌아보다</a:t>
            </a:r>
          </a:p>
        </p:txBody>
      </p:sp>
      <p:sp>
        <p:nvSpPr>
          <p:cNvPr id="31" name="vocab-0">
            <a:extLst xmlns:a="http://schemas.openxmlformats.org/drawingml/2006/main">
              <a:ext uri="{FF2B5EF4-FFF2-40B4-BE49-F238E27FC236}">
                <a16:creationId xmlns:a16="http://schemas.microsoft.com/office/drawing/2014/main" id="{3CCBBED7-DE01-4FF0-A285-D831A99CE01C}"/>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不确定性</a:t>
            </a:r>
          </a:p>
        </p:txBody>
      </p:sp>
      <p:sp>
        <p:nvSpPr>
          <p:cNvPr id="32" name="vocab-pinyin-0">
            <a:extLst xmlns:a="http://schemas.openxmlformats.org/drawingml/2006/main">
              <a:ext uri="{FF2B5EF4-FFF2-40B4-BE49-F238E27FC236}">
                <a16:creationId xmlns:a16="http://schemas.microsoft.com/office/drawing/2014/main" id="{AF0A6E40-367B-48A0-B35A-B3A78B9CF2AF}"/>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bù què dìng xìng</a:t>
            </a:r>
          </a:p>
        </p:txBody>
      </p:sp>
      <p:sp>
        <p:nvSpPr>
          <p:cNvPr id="33" name="meaning-0">
            <a:extLst xmlns:a="http://schemas.openxmlformats.org/drawingml/2006/main">
              <a:ext uri="{FF2B5EF4-FFF2-40B4-BE49-F238E27FC236}">
                <a16:creationId xmlns:a16="http://schemas.microsoft.com/office/drawing/2014/main" id="{7074FE4A-9591-4F29-BC7C-8F55FEE6388E}"/>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불확실성</a:t>
            </a:r>
          </a:p>
        </p:txBody>
      </p:sp>
    </p:spTree>
    <p:extLst>
      <p:ext uri="{BB962C8B-B14F-4D97-AF65-F5344CB8AC3E}">
        <p14:creationId xmlns:p14="http://schemas.microsoft.com/office/powerpoint/2010/main" val="115655667"/>
      </p:ext>
    </p:extLst>
  </p:cSld>
</p:sld>
</file>

<file path=ppt/slides/slide16.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4A5746FA-4A52-4FBC-A60A-4CC07B6CE9B4}"/>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Q16  최근 깊이 살펴본 산업</a:t>
            </a:r>
          </a:p>
        </p:txBody>
      </p:sp>
      <p:sp>
        <p:nvSpPr>
          <p:cNvPr id="2" name="language">
            <a:extLst xmlns:a="http://schemas.openxmlformats.org/drawingml/2006/main">
              <a:ext uri="{FF2B5EF4-FFF2-40B4-BE49-F238E27FC236}">
                <a16:creationId xmlns:a16="http://schemas.microsoft.com/office/drawing/2014/main" id="{728C6D3A-9778-44B0-83CB-97660840A74B}"/>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BC4CDDBB-454E-4088-BA90-B7DF38D8E048}"/>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확인된 관심 기반</a:t>
            </a:r>
          </a:p>
        </p:txBody>
      </p:sp>
      <p:sp>
        <p:nvSpPr>
          <p:cNvPr id="4" name="page">
            <a:extLst xmlns:a="http://schemas.openxmlformats.org/drawingml/2006/main">
              <a:ext uri="{FF2B5EF4-FFF2-40B4-BE49-F238E27FC236}">
                <a16:creationId xmlns:a16="http://schemas.microsoft.com/office/drawing/2014/main" id="{8A728927-A0D1-46BD-A5EC-8F9EB9238AD9}"/>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16 / 60</a:t>
            </a:r>
          </a:p>
        </p:txBody>
      </p:sp>
      <p:sp>
        <p:nvSpPr>
          <p:cNvPr id="5" name="section-label">
            <a:extLst xmlns:a="http://schemas.openxmlformats.org/drawingml/2006/main">
              <a:ext uri="{FF2B5EF4-FFF2-40B4-BE49-F238E27FC236}">
                <a16:creationId xmlns:a16="http://schemas.microsoft.com/office/drawing/2014/main" id="{52B29DF1-0B7B-4B25-8B5D-99FFD354AE9E}"/>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2750E886-636B-4379-9B58-F2A820CA5854}"/>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请说说你最近花时间研究的一个话题。</a:t>
            </a:r>
          </a:p>
        </p:txBody>
      </p:sp>
      <p:sp>
        <p:nvSpPr>
          <p:cNvPr id="7" name="pinyin">
            <a:extLst xmlns:a="http://schemas.openxmlformats.org/drawingml/2006/main">
              <a:ext uri="{FF2B5EF4-FFF2-40B4-BE49-F238E27FC236}">
                <a16:creationId xmlns:a16="http://schemas.microsoft.com/office/drawing/2014/main" id="{7066DA42-B958-4AD9-8977-E862A69E8F09}"/>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qǐng shuō shuō nǐ zuì jìn huā shí jiān yán jiū de yí gè huà tí。</a:t>
            </a:r>
          </a:p>
        </p:txBody>
      </p:sp>
      <p:sp>
        <p:nvSpPr>
          <p:cNvPr id="8" name="section-label">
            <a:extLst xmlns:a="http://schemas.openxmlformats.org/drawingml/2006/main">
              <a:ext uri="{FF2B5EF4-FFF2-40B4-BE49-F238E27FC236}">
                <a16:creationId xmlns:a16="http://schemas.microsoft.com/office/drawing/2014/main" id="{8F1FD105-5FA7-45C0-8146-C8EC5D50CB9A}"/>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EF539A03-1610-4DEC-93A6-570AE77AFC97}"/>
              </a:ext>
            </a:extLst>
          </p:cNvPr>
          <p:cNvSpPr>
            <a:spLocks xmlns:a="http://schemas.openxmlformats.org/drawingml/2006/main" noGrp="1"/>
          </p:cNvSpPr>
          <p:nvPr/>
        </p:nvSpPr>
        <p:spPr>
          <a:xfrm xmlns:a="http://schemas.openxmlformats.org/drawingml/2006/main">
            <a:off x="666750" y="2343150"/>
            <a:ext cx="13906500" cy="3393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138" b="0">
                <a:solidFill>
                  <a:srgbClr val="172938"/>
                </a:solidFill>
                <a:latin typeface="Microsoft YaHei"/>
                <a:ea typeface="Microsoft YaHei"/>
                <a:cs typeface="Microsoft YaHei"/>
              </a:defRPr>
            </a:pPr>
            <a:r>
              <a:rPr sz="2138" b="0">
                <a:solidFill>
                  <a:srgbClr val="172938"/>
                </a:solidFill>
                <a:latin typeface="Microsoft YaHei"/>
                <a:ea typeface="Microsoft YaHei"/>
                <a:cs typeface="Microsoft YaHei"/>
              </a:rPr>
              <a:t>最近，我对造船行业比较感兴趣。听起来好像离医学很远，但我喜欢研究技术、商业和全球贸易交织在一起的话题。</a:t>
            </a:r>
          </a:p>
        </p:txBody>
      </p:sp>
      <p:sp>
        <p:nvSpPr>
          <p:cNvPr id="10" name="pinyin">
            <a:extLst xmlns:a="http://schemas.openxmlformats.org/drawingml/2006/main">
              <a:ext uri="{FF2B5EF4-FFF2-40B4-BE49-F238E27FC236}">
                <a16:creationId xmlns:a16="http://schemas.microsoft.com/office/drawing/2014/main" id="{8EB669DA-0E4B-4165-968C-72A50ABD4CC8}"/>
              </a:ext>
            </a:extLst>
          </p:cNvPr>
          <p:cNvSpPr>
            <a:spLocks xmlns:a="http://schemas.openxmlformats.org/drawingml/2006/main" noGrp="1"/>
          </p:cNvSpPr>
          <p:nvPr/>
        </p:nvSpPr>
        <p:spPr>
          <a:xfrm xmlns:a="http://schemas.openxmlformats.org/drawingml/2006/main">
            <a:off x="666750" y="2682478"/>
            <a:ext cx="13906500" cy="2067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52" b="0">
                <a:solidFill>
                  <a:srgbClr val="65727C"/>
                </a:solidFill>
                <a:latin typeface="Arial"/>
                <a:ea typeface="Arial"/>
                <a:cs typeface="Arial"/>
              </a:defRPr>
            </a:pPr>
            <a:r>
              <a:rPr sz="1252" b="0">
                <a:solidFill>
                  <a:srgbClr val="65727C"/>
                </a:solidFill>
                <a:latin typeface="Arial"/>
                <a:ea typeface="Arial"/>
                <a:cs typeface="Arial"/>
              </a:rPr>
              <a:t>zuì jìn， wǒ duì zào chuán háng yè bǐ jiào gǎn xìng qù。 tīng qǐ lái hǎo xiàng lí yī xué hěn yuǎn， dàn wǒ xǐ huan yán jiū jì shù、 shāng yè hé quán qiú mào yì jiāo zhī zài yì qǐ de huà tí。</a:t>
            </a:r>
          </a:p>
        </p:txBody>
      </p:sp>
      <p:sp>
        <p:nvSpPr>
          <p:cNvPr id="11" name="hanzi">
            <a:extLst xmlns:a="http://schemas.openxmlformats.org/drawingml/2006/main">
              <a:ext uri="{FF2B5EF4-FFF2-40B4-BE49-F238E27FC236}">
                <a16:creationId xmlns:a16="http://schemas.microsoft.com/office/drawing/2014/main" id="{9BE260F8-2EA8-4692-A08E-A37FCE3776AD}"/>
              </a:ext>
            </a:extLst>
          </p:cNvPr>
          <p:cNvSpPr>
            <a:spLocks xmlns:a="http://schemas.openxmlformats.org/drawingml/2006/main" noGrp="1"/>
          </p:cNvSpPr>
          <p:nvPr/>
        </p:nvSpPr>
        <p:spPr>
          <a:xfrm xmlns:a="http://schemas.openxmlformats.org/drawingml/2006/main">
            <a:off x="666750" y="3041666"/>
            <a:ext cx="13906500" cy="3393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138" b="0">
                <a:solidFill>
                  <a:srgbClr val="172938"/>
                </a:solidFill>
                <a:latin typeface="Microsoft YaHei"/>
                <a:ea typeface="Microsoft YaHei"/>
                <a:cs typeface="Microsoft YaHei"/>
              </a:defRPr>
            </a:pPr>
            <a:r>
              <a:rPr sz="2138" b="0">
                <a:solidFill>
                  <a:srgbClr val="172938"/>
                </a:solidFill>
                <a:latin typeface="Microsoft YaHei"/>
                <a:ea typeface="Microsoft YaHei"/>
                <a:cs typeface="Microsoft YaHei"/>
              </a:rPr>
              <a:t>我正在思考的一个问题是，如果很多旧船需要更换，但船厂不能马上扩大产量，会发生什么？</a:t>
            </a:r>
          </a:p>
        </p:txBody>
      </p:sp>
      <p:sp>
        <p:nvSpPr>
          <p:cNvPr id="12" name="pinyin">
            <a:extLst xmlns:a="http://schemas.openxmlformats.org/drawingml/2006/main">
              <a:ext uri="{FF2B5EF4-FFF2-40B4-BE49-F238E27FC236}">
                <a16:creationId xmlns:a16="http://schemas.microsoft.com/office/drawing/2014/main" id="{557F952B-597B-401B-85B4-D86BAEDD58A6}"/>
              </a:ext>
            </a:extLst>
          </p:cNvPr>
          <p:cNvSpPr>
            <a:spLocks xmlns:a="http://schemas.openxmlformats.org/drawingml/2006/main" noGrp="1"/>
          </p:cNvSpPr>
          <p:nvPr/>
        </p:nvSpPr>
        <p:spPr>
          <a:xfrm xmlns:a="http://schemas.openxmlformats.org/drawingml/2006/main">
            <a:off x="666750" y="3380994"/>
            <a:ext cx="13906500" cy="2067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52" b="0">
                <a:solidFill>
                  <a:srgbClr val="65727C"/>
                </a:solidFill>
                <a:latin typeface="Arial"/>
                <a:ea typeface="Arial"/>
                <a:cs typeface="Arial"/>
              </a:defRPr>
            </a:pPr>
            <a:r>
              <a:rPr sz="1252" b="0">
                <a:solidFill>
                  <a:srgbClr val="65727C"/>
                </a:solidFill>
                <a:latin typeface="Arial"/>
                <a:ea typeface="Arial"/>
                <a:cs typeface="Arial"/>
              </a:rPr>
              <a:t>wǒ zhèng zài sī kǎo de yí gè wèn tí shì， rú guǒ hěn duō jiù chuán xū yào gēng huàn， dàn chuán chǎng bù néng mǎ shàng kuò dà chǎn liàng， huì fā shēng shén me？</a:t>
            </a:r>
          </a:p>
        </p:txBody>
      </p:sp>
      <p:sp>
        <p:nvSpPr>
          <p:cNvPr id="13" name="hanzi">
            <a:extLst xmlns:a="http://schemas.openxmlformats.org/drawingml/2006/main">
              <a:ext uri="{FF2B5EF4-FFF2-40B4-BE49-F238E27FC236}">
                <a16:creationId xmlns:a16="http://schemas.microsoft.com/office/drawing/2014/main" id="{B90D6363-2D70-4BE5-AA9A-B5EDF7B08988}"/>
              </a:ext>
            </a:extLst>
          </p:cNvPr>
          <p:cNvSpPr>
            <a:spLocks xmlns:a="http://schemas.openxmlformats.org/drawingml/2006/main" noGrp="1"/>
          </p:cNvSpPr>
          <p:nvPr/>
        </p:nvSpPr>
        <p:spPr>
          <a:xfrm xmlns:a="http://schemas.openxmlformats.org/drawingml/2006/main">
            <a:off x="666750" y="3625882"/>
            <a:ext cx="13906500" cy="3393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138" b="0">
                <a:solidFill>
                  <a:srgbClr val="172938"/>
                </a:solidFill>
                <a:latin typeface="Microsoft YaHei"/>
                <a:ea typeface="Microsoft YaHei"/>
                <a:cs typeface="Microsoft YaHei"/>
              </a:defRPr>
            </a:pPr>
            <a:r>
              <a:rPr sz="2138" b="0">
                <a:solidFill>
                  <a:srgbClr val="172938"/>
                </a:solidFill>
                <a:latin typeface="Microsoft YaHei"/>
                <a:ea typeface="Microsoft YaHei"/>
                <a:cs typeface="Microsoft YaHei"/>
              </a:rPr>
              <a:t>需求强只是其中一部分，还要考虑生产能力、交付时间、成本，以及环保要求的变化。</a:t>
            </a:r>
          </a:p>
        </p:txBody>
      </p:sp>
      <p:sp>
        <p:nvSpPr>
          <p:cNvPr id="14" name="pinyin">
            <a:extLst xmlns:a="http://schemas.openxmlformats.org/drawingml/2006/main">
              <a:ext uri="{FF2B5EF4-FFF2-40B4-BE49-F238E27FC236}">
                <a16:creationId xmlns:a16="http://schemas.microsoft.com/office/drawing/2014/main" id="{8267E730-81A6-433D-8883-AEBA128B4E60}"/>
              </a:ext>
            </a:extLst>
          </p:cNvPr>
          <p:cNvSpPr>
            <a:spLocks xmlns:a="http://schemas.openxmlformats.org/drawingml/2006/main" noGrp="1"/>
          </p:cNvSpPr>
          <p:nvPr/>
        </p:nvSpPr>
        <p:spPr>
          <a:xfrm xmlns:a="http://schemas.openxmlformats.org/drawingml/2006/main">
            <a:off x="666750" y="3965210"/>
            <a:ext cx="13906500" cy="2067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52" b="0">
                <a:solidFill>
                  <a:srgbClr val="65727C"/>
                </a:solidFill>
                <a:latin typeface="Arial"/>
                <a:ea typeface="Arial"/>
                <a:cs typeface="Arial"/>
              </a:defRPr>
            </a:pPr>
            <a:r>
              <a:rPr sz="1252" b="0">
                <a:solidFill>
                  <a:srgbClr val="65727C"/>
                </a:solidFill>
                <a:latin typeface="Arial"/>
                <a:ea typeface="Arial"/>
                <a:cs typeface="Arial"/>
              </a:rPr>
              <a:t>xū qiú qiáng zhǐ shì qí zhōng yī bù fèn， hái yào kǎo lǜ shēng chǎn néng lì、 jiāo fù shí jiān、 chéng běn， yǐ jí huán bǎo yāo qiú de biàn huà。</a:t>
            </a:r>
          </a:p>
        </p:txBody>
      </p:sp>
      <p:sp>
        <p:nvSpPr>
          <p:cNvPr id="15" name="hanzi">
            <a:extLst xmlns:a="http://schemas.openxmlformats.org/drawingml/2006/main">
              <a:ext uri="{FF2B5EF4-FFF2-40B4-BE49-F238E27FC236}">
                <a16:creationId xmlns:a16="http://schemas.microsoft.com/office/drawing/2014/main" id="{184923A2-6D83-4850-95F5-95437C4BAED6}"/>
              </a:ext>
            </a:extLst>
          </p:cNvPr>
          <p:cNvSpPr>
            <a:spLocks xmlns:a="http://schemas.openxmlformats.org/drawingml/2006/main" noGrp="1"/>
          </p:cNvSpPr>
          <p:nvPr/>
        </p:nvSpPr>
        <p:spPr>
          <a:xfrm xmlns:a="http://schemas.openxmlformats.org/drawingml/2006/main">
            <a:off x="666750" y="4210098"/>
            <a:ext cx="13906500" cy="3393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138" b="0">
                <a:solidFill>
                  <a:srgbClr val="172938"/>
                </a:solidFill>
                <a:latin typeface="Microsoft YaHei"/>
                <a:ea typeface="Microsoft YaHei"/>
                <a:cs typeface="Microsoft YaHei"/>
              </a:defRPr>
            </a:pPr>
            <a:r>
              <a:rPr sz="2138" b="0">
                <a:solidFill>
                  <a:srgbClr val="172938"/>
                </a:solidFill>
                <a:latin typeface="Microsoft YaHei"/>
                <a:ea typeface="Microsoft YaHei"/>
                <a:cs typeface="Microsoft YaHei"/>
              </a:rPr>
              <a:t>所以事情没有一个简单的增长故事那么容易。</a:t>
            </a:r>
          </a:p>
        </p:txBody>
      </p:sp>
      <p:sp>
        <p:nvSpPr>
          <p:cNvPr id="16" name="pinyin">
            <a:extLst xmlns:a="http://schemas.openxmlformats.org/drawingml/2006/main">
              <a:ext uri="{FF2B5EF4-FFF2-40B4-BE49-F238E27FC236}">
                <a16:creationId xmlns:a16="http://schemas.microsoft.com/office/drawing/2014/main" id="{8A924093-FDC0-40D5-A330-6ED428E0C4DF}"/>
              </a:ext>
            </a:extLst>
          </p:cNvPr>
          <p:cNvSpPr>
            <a:spLocks xmlns:a="http://schemas.openxmlformats.org/drawingml/2006/main" noGrp="1"/>
          </p:cNvSpPr>
          <p:nvPr/>
        </p:nvSpPr>
        <p:spPr>
          <a:xfrm xmlns:a="http://schemas.openxmlformats.org/drawingml/2006/main">
            <a:off x="666750" y="4549426"/>
            <a:ext cx="13906500" cy="2067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52" b="0">
                <a:solidFill>
                  <a:srgbClr val="65727C"/>
                </a:solidFill>
                <a:latin typeface="Arial"/>
                <a:ea typeface="Arial"/>
                <a:cs typeface="Arial"/>
              </a:defRPr>
            </a:pPr>
            <a:r>
              <a:rPr sz="1252" b="0">
                <a:solidFill>
                  <a:srgbClr val="65727C"/>
                </a:solidFill>
                <a:latin typeface="Arial"/>
                <a:ea typeface="Arial"/>
                <a:cs typeface="Arial"/>
              </a:rPr>
              <a:t>suǒ yǐ shì qing méi yǒu yí gè jiǎn dān de zēng zhǎng gù shi nà me róng yì。</a:t>
            </a:r>
          </a:p>
        </p:txBody>
      </p:sp>
      <p:sp>
        <p:nvSpPr>
          <p:cNvPr id="17" name="hanzi">
            <a:extLst xmlns:a="http://schemas.openxmlformats.org/drawingml/2006/main">
              <a:ext uri="{FF2B5EF4-FFF2-40B4-BE49-F238E27FC236}">
                <a16:creationId xmlns:a16="http://schemas.microsoft.com/office/drawing/2014/main" id="{DBAF4D57-99E6-4D6E-A5B3-6D45A2E72441}"/>
              </a:ext>
            </a:extLst>
          </p:cNvPr>
          <p:cNvSpPr>
            <a:spLocks xmlns:a="http://schemas.openxmlformats.org/drawingml/2006/main" noGrp="1"/>
          </p:cNvSpPr>
          <p:nvPr/>
        </p:nvSpPr>
        <p:spPr>
          <a:xfrm xmlns:a="http://schemas.openxmlformats.org/drawingml/2006/main">
            <a:off x="666750" y="4908613"/>
            <a:ext cx="13906500" cy="3393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138" b="0">
                <a:solidFill>
                  <a:srgbClr val="172938"/>
                </a:solidFill>
                <a:latin typeface="Microsoft YaHei"/>
                <a:ea typeface="Microsoft YaHei"/>
                <a:cs typeface="Microsoft YaHei"/>
              </a:defRPr>
            </a:pPr>
            <a:r>
              <a:rPr sz="2138" b="0">
                <a:solidFill>
                  <a:srgbClr val="172938"/>
                </a:solidFill>
                <a:latin typeface="Microsoft YaHei"/>
                <a:ea typeface="Microsoft YaHei"/>
                <a:cs typeface="Microsoft YaHei"/>
              </a:rPr>
              <a:t>我喜欢比较几种可能的情况，而不是只相信一个预测。如果需求持续强劲会怎样？如果订单减少又会怎样？</a:t>
            </a:r>
          </a:p>
        </p:txBody>
      </p:sp>
      <p:sp>
        <p:nvSpPr>
          <p:cNvPr id="18" name="pinyin">
            <a:extLst xmlns:a="http://schemas.openxmlformats.org/drawingml/2006/main">
              <a:ext uri="{FF2B5EF4-FFF2-40B4-BE49-F238E27FC236}">
                <a16:creationId xmlns:a16="http://schemas.microsoft.com/office/drawing/2014/main" id="{F539192E-800C-4D20-92D9-2EBA1EC34282}"/>
              </a:ext>
            </a:extLst>
          </p:cNvPr>
          <p:cNvSpPr>
            <a:spLocks xmlns:a="http://schemas.openxmlformats.org/drawingml/2006/main" noGrp="1"/>
          </p:cNvSpPr>
          <p:nvPr/>
        </p:nvSpPr>
        <p:spPr>
          <a:xfrm xmlns:a="http://schemas.openxmlformats.org/drawingml/2006/main">
            <a:off x="666750" y="5247942"/>
            <a:ext cx="13906500" cy="2067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52" b="0">
                <a:solidFill>
                  <a:srgbClr val="65727C"/>
                </a:solidFill>
                <a:latin typeface="Arial"/>
                <a:ea typeface="Arial"/>
                <a:cs typeface="Arial"/>
              </a:defRPr>
            </a:pPr>
            <a:r>
              <a:rPr sz="1252" b="0">
                <a:solidFill>
                  <a:srgbClr val="65727C"/>
                </a:solidFill>
                <a:latin typeface="Arial"/>
                <a:ea typeface="Arial"/>
                <a:cs typeface="Arial"/>
              </a:rPr>
              <a:t>wǒ xǐ huan bǐ jiào jǐ zhǒng kě néng de qíng kuàng， ér bú shì zhǐ xiāng xìn yí gè yù cè。 rú guǒ xū qiú chí xù qiáng jìng huì zěn yàng？ rú guǒ dìng dān jiǎn shǎo yòu huì zěn yàng？</a:t>
            </a:r>
          </a:p>
        </p:txBody>
      </p:sp>
      <p:sp>
        <p:nvSpPr>
          <p:cNvPr id="19" name="hanzi">
            <a:extLst xmlns:a="http://schemas.openxmlformats.org/drawingml/2006/main">
              <a:ext uri="{FF2B5EF4-FFF2-40B4-BE49-F238E27FC236}">
                <a16:creationId xmlns:a16="http://schemas.microsoft.com/office/drawing/2014/main" id="{ABB67763-6B59-4F3D-BE59-77DE860E72FB}"/>
              </a:ext>
            </a:extLst>
          </p:cNvPr>
          <p:cNvSpPr>
            <a:spLocks xmlns:a="http://schemas.openxmlformats.org/drawingml/2006/main" noGrp="1"/>
          </p:cNvSpPr>
          <p:nvPr/>
        </p:nvSpPr>
        <p:spPr>
          <a:xfrm xmlns:a="http://schemas.openxmlformats.org/drawingml/2006/main">
            <a:off x="666750" y="5492829"/>
            <a:ext cx="13906500" cy="3393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138" b="0">
                <a:solidFill>
                  <a:srgbClr val="172938"/>
                </a:solidFill>
                <a:latin typeface="Microsoft YaHei"/>
                <a:ea typeface="Microsoft YaHei"/>
                <a:cs typeface="Microsoft YaHei"/>
              </a:defRPr>
            </a:pPr>
            <a:r>
              <a:rPr sz="2138" b="0">
                <a:solidFill>
                  <a:srgbClr val="172938"/>
                </a:solidFill>
                <a:latin typeface="Microsoft YaHei"/>
                <a:ea typeface="Microsoft YaHei"/>
                <a:cs typeface="Microsoft YaHei"/>
              </a:rPr>
              <a:t>我还没有最终答案。研究专业之外的领域，也让我意识到自己还有很多东西需要学习。</a:t>
            </a:r>
          </a:p>
        </p:txBody>
      </p:sp>
      <p:sp>
        <p:nvSpPr>
          <p:cNvPr id="20" name="pinyin">
            <a:extLst xmlns:a="http://schemas.openxmlformats.org/drawingml/2006/main">
              <a:ext uri="{FF2B5EF4-FFF2-40B4-BE49-F238E27FC236}">
                <a16:creationId xmlns:a16="http://schemas.microsoft.com/office/drawing/2014/main" id="{9842B48D-A404-4F25-A9C3-326E4CE61598}"/>
              </a:ext>
            </a:extLst>
          </p:cNvPr>
          <p:cNvSpPr>
            <a:spLocks xmlns:a="http://schemas.openxmlformats.org/drawingml/2006/main" noGrp="1"/>
          </p:cNvSpPr>
          <p:nvPr/>
        </p:nvSpPr>
        <p:spPr>
          <a:xfrm xmlns:a="http://schemas.openxmlformats.org/drawingml/2006/main">
            <a:off x="666750" y="5832158"/>
            <a:ext cx="13906500" cy="2067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52" b="0">
                <a:solidFill>
                  <a:srgbClr val="65727C"/>
                </a:solidFill>
                <a:latin typeface="Arial"/>
                <a:ea typeface="Arial"/>
                <a:cs typeface="Arial"/>
              </a:defRPr>
            </a:pPr>
            <a:r>
              <a:rPr sz="1252" b="0">
                <a:solidFill>
                  <a:srgbClr val="65727C"/>
                </a:solidFill>
                <a:latin typeface="Arial"/>
                <a:ea typeface="Arial"/>
                <a:cs typeface="Arial"/>
              </a:rPr>
              <a:t>wǒ hái méi yǒu zuì zhōng dá àn。 yán jiū zhuān yè zhī wài de lǐng yù， yě ràng wǒ yì shí dào zì jǐ hái yǒu hěn duō dōng xi xū yào xué xí。</a:t>
            </a:r>
          </a:p>
        </p:txBody>
      </p:sp>
      <p:sp>
        <p:nvSpPr>
          <p:cNvPr id="21" name="section-label">
            <a:extLst xmlns:a="http://schemas.openxmlformats.org/drawingml/2006/main">
              <a:ext uri="{FF2B5EF4-FFF2-40B4-BE49-F238E27FC236}">
                <a16:creationId xmlns:a16="http://schemas.microsoft.com/office/drawing/2014/main" id="{7FF8A77A-26A2-4505-8DB2-94B4C1A659BD}"/>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2957CC7E-1243-44F5-A263-13B59155F737}"/>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生产能力</a:t>
            </a:r>
          </a:p>
        </p:txBody>
      </p:sp>
      <p:sp>
        <p:nvSpPr>
          <p:cNvPr id="23" name="vocab-pinyin-0">
            <a:extLst xmlns:a="http://schemas.openxmlformats.org/drawingml/2006/main">
              <a:ext uri="{FF2B5EF4-FFF2-40B4-BE49-F238E27FC236}">
                <a16:creationId xmlns:a16="http://schemas.microsoft.com/office/drawing/2014/main" id="{73A68DA8-575B-4A86-B243-5C15423B4933}"/>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shēng chǎn néng lì</a:t>
            </a:r>
          </a:p>
        </p:txBody>
      </p:sp>
      <p:sp>
        <p:nvSpPr>
          <p:cNvPr id="24" name="meaning-0">
            <a:extLst xmlns:a="http://schemas.openxmlformats.org/drawingml/2006/main">
              <a:ext uri="{FF2B5EF4-FFF2-40B4-BE49-F238E27FC236}">
                <a16:creationId xmlns:a16="http://schemas.microsoft.com/office/drawing/2014/main" id="{F3D9CE4B-D454-4534-A0FD-30EBB7B50714}"/>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생산능력</a:t>
            </a:r>
          </a:p>
        </p:txBody>
      </p:sp>
      <p:sp>
        <p:nvSpPr>
          <p:cNvPr id="25" name="vocab-0">
            <a:extLst xmlns:a="http://schemas.openxmlformats.org/drawingml/2006/main">
              <a:ext uri="{FF2B5EF4-FFF2-40B4-BE49-F238E27FC236}">
                <a16:creationId xmlns:a16="http://schemas.microsoft.com/office/drawing/2014/main" id="{B9ACB1EA-A1CB-45B9-BAE7-B023A22AED9D}"/>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比较可能的结果</a:t>
            </a:r>
          </a:p>
        </p:txBody>
      </p:sp>
      <p:sp>
        <p:nvSpPr>
          <p:cNvPr id="26" name="vocab-pinyin-0">
            <a:extLst xmlns:a="http://schemas.openxmlformats.org/drawingml/2006/main">
              <a:ext uri="{FF2B5EF4-FFF2-40B4-BE49-F238E27FC236}">
                <a16:creationId xmlns:a16="http://schemas.microsoft.com/office/drawing/2014/main" id="{CDF910B6-EE4A-4A4C-BE24-6CA0B20C1062}"/>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bǐ jiào kě néng de jié guǒ</a:t>
            </a:r>
          </a:p>
        </p:txBody>
      </p:sp>
      <p:sp>
        <p:nvSpPr>
          <p:cNvPr id="27" name="meaning-0">
            <a:extLst xmlns:a="http://schemas.openxmlformats.org/drawingml/2006/main">
              <a:ext uri="{FF2B5EF4-FFF2-40B4-BE49-F238E27FC236}">
                <a16:creationId xmlns:a16="http://schemas.microsoft.com/office/drawing/2014/main" id="{BCF6E8C8-3679-4986-9666-25B47E070578}"/>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가능한 결과들을 비교하다</a:t>
            </a:r>
          </a:p>
        </p:txBody>
      </p:sp>
      <p:sp>
        <p:nvSpPr>
          <p:cNvPr id="28" name="vocab-0">
            <a:extLst xmlns:a="http://schemas.openxmlformats.org/drawingml/2006/main">
              <a:ext uri="{FF2B5EF4-FFF2-40B4-BE49-F238E27FC236}">
                <a16:creationId xmlns:a16="http://schemas.microsoft.com/office/drawing/2014/main" id="{D8AE3523-552A-4D7C-8EE4-BC1DBF2AF2B6}"/>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只依赖一个预测</a:t>
            </a:r>
          </a:p>
        </p:txBody>
      </p:sp>
      <p:sp>
        <p:nvSpPr>
          <p:cNvPr id="29" name="vocab-pinyin-0">
            <a:extLst xmlns:a="http://schemas.openxmlformats.org/drawingml/2006/main">
              <a:ext uri="{FF2B5EF4-FFF2-40B4-BE49-F238E27FC236}">
                <a16:creationId xmlns:a16="http://schemas.microsoft.com/office/drawing/2014/main" id="{74FBD5C2-636D-4D43-B9E5-09FB89C30B99}"/>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zhǐ yī lài yí gè yù cè</a:t>
            </a:r>
          </a:p>
        </p:txBody>
      </p:sp>
      <p:sp>
        <p:nvSpPr>
          <p:cNvPr id="30" name="meaning-0">
            <a:extLst xmlns:a="http://schemas.openxmlformats.org/drawingml/2006/main">
              <a:ext uri="{FF2B5EF4-FFF2-40B4-BE49-F238E27FC236}">
                <a16:creationId xmlns:a16="http://schemas.microsoft.com/office/drawing/2014/main" id="{24F311F4-C023-45CA-9CB4-88DF3C03FBE9}"/>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하나의 전망에 의존하다</a:t>
            </a:r>
          </a:p>
        </p:txBody>
      </p:sp>
      <p:sp>
        <p:nvSpPr>
          <p:cNvPr id="31" name="vocab-0">
            <a:extLst xmlns:a="http://schemas.openxmlformats.org/drawingml/2006/main">
              <a:ext uri="{FF2B5EF4-FFF2-40B4-BE49-F238E27FC236}">
                <a16:creationId xmlns:a16="http://schemas.microsoft.com/office/drawing/2014/main" id="{4B94D29F-939F-4F5B-A7D0-A7955A5EBEDD}"/>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产能</a:t>
            </a:r>
          </a:p>
        </p:txBody>
      </p:sp>
      <p:sp>
        <p:nvSpPr>
          <p:cNvPr id="32" name="vocab-pinyin-0">
            <a:extLst xmlns:a="http://schemas.openxmlformats.org/drawingml/2006/main">
              <a:ext uri="{FF2B5EF4-FFF2-40B4-BE49-F238E27FC236}">
                <a16:creationId xmlns:a16="http://schemas.microsoft.com/office/drawing/2014/main" id="{374264C9-EA73-4CDF-9D8B-D12831F2CF2F}"/>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chǎn néng</a:t>
            </a:r>
          </a:p>
        </p:txBody>
      </p:sp>
      <p:sp>
        <p:nvSpPr>
          <p:cNvPr id="33" name="meaning-0">
            <a:extLst xmlns:a="http://schemas.openxmlformats.org/drawingml/2006/main">
              <a:ext uri="{FF2B5EF4-FFF2-40B4-BE49-F238E27FC236}">
                <a16:creationId xmlns:a16="http://schemas.microsoft.com/office/drawing/2014/main" id="{FFE81B1E-8582-4F8B-8500-711EF6853D53}"/>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생산능력</a:t>
            </a:r>
          </a:p>
        </p:txBody>
      </p:sp>
    </p:spTree>
    <p:extLst>
      <p:ext uri="{BB962C8B-B14F-4D97-AF65-F5344CB8AC3E}">
        <p14:creationId xmlns:p14="http://schemas.microsoft.com/office/powerpoint/2010/main" val="1774196330"/>
      </p:ext>
    </p:extLst>
  </p:cSld>
</p:sld>
</file>

<file path=ppt/slides/slide17.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2" name="topic">
            <a:extLst xmlns:a="http://schemas.openxmlformats.org/drawingml/2006/main">
              <a:ext uri="{FF2B5EF4-FFF2-40B4-BE49-F238E27FC236}">
                <a16:creationId xmlns:a16="http://schemas.microsoft.com/office/drawing/2014/main" id="{18EFE93D-8A4B-4702-BB8D-A24C4C07EC29}"/>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Q17  읽고 싶은 역사책과 독서 습관</a:t>
            </a:r>
          </a:p>
        </p:txBody>
      </p:sp>
      <p:sp>
        <p:nvSpPr>
          <p:cNvPr id="2" name="language">
            <a:extLst xmlns:a="http://schemas.openxmlformats.org/drawingml/2006/main">
              <a:ext uri="{FF2B5EF4-FFF2-40B4-BE49-F238E27FC236}">
                <a16:creationId xmlns:a16="http://schemas.microsoft.com/office/drawing/2014/main" id="{52C42542-61BB-4B6F-946C-FB44A37B49C5}"/>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C98A4D00-0FBB-4762-BC47-BB1C740BE9C3}"/>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확인된 관심 기반</a:t>
            </a:r>
          </a:p>
        </p:txBody>
      </p:sp>
      <p:sp>
        <p:nvSpPr>
          <p:cNvPr id="4" name="page">
            <a:extLst xmlns:a="http://schemas.openxmlformats.org/drawingml/2006/main">
              <a:ext uri="{FF2B5EF4-FFF2-40B4-BE49-F238E27FC236}">
                <a16:creationId xmlns:a16="http://schemas.microsoft.com/office/drawing/2014/main" id="{C4583138-C73D-426D-AB06-5D341046565E}"/>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17 / 60</a:t>
            </a:r>
          </a:p>
        </p:txBody>
      </p:sp>
      <p:sp>
        <p:nvSpPr>
          <p:cNvPr id="5" name="section-label">
            <a:extLst xmlns:a="http://schemas.openxmlformats.org/drawingml/2006/main">
              <a:ext uri="{FF2B5EF4-FFF2-40B4-BE49-F238E27FC236}">
                <a16:creationId xmlns:a16="http://schemas.microsoft.com/office/drawing/2014/main" id="{C14B8DB4-A26E-4C33-A5B3-27C7146E8524}"/>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196EC2C6-33EF-488A-8F30-4D2A3863701C}"/>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你对什么类型的书感兴趣？请介绍一本你想读的书。</a:t>
            </a:r>
          </a:p>
        </p:txBody>
      </p:sp>
      <p:sp>
        <p:nvSpPr>
          <p:cNvPr id="7" name="pinyin">
            <a:extLst xmlns:a="http://schemas.openxmlformats.org/drawingml/2006/main">
              <a:ext uri="{FF2B5EF4-FFF2-40B4-BE49-F238E27FC236}">
                <a16:creationId xmlns:a16="http://schemas.microsoft.com/office/drawing/2014/main" id="{3EAE8DB8-DEA9-48ED-81D8-ADE1E9F5327D}"/>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nǐ duì shén me lèi xíng de shū gǎn xìng qù？ qǐng jiè shào yī běn nǐ xiǎng dú de shū。</a:t>
            </a:r>
          </a:p>
        </p:txBody>
      </p:sp>
      <p:sp>
        <p:nvSpPr>
          <p:cNvPr id="8" name="section-label">
            <a:extLst xmlns:a="http://schemas.openxmlformats.org/drawingml/2006/main">
              <a:ext uri="{FF2B5EF4-FFF2-40B4-BE49-F238E27FC236}">
                <a16:creationId xmlns:a16="http://schemas.microsoft.com/office/drawing/2014/main" id="{512425DD-DABA-4B9F-8AA0-229EA26E31CC}"/>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25B6E883-2242-4A1B-B95C-4BF185B7F801}"/>
              </a:ext>
            </a:extLst>
          </p:cNvPr>
          <p:cNvSpPr>
            <a:spLocks xmlns:a="http://schemas.openxmlformats.org/drawingml/2006/main" noGrp="1"/>
          </p:cNvSpPr>
          <p:nvPr/>
        </p:nvSpPr>
        <p:spPr>
          <a:xfrm xmlns:a="http://schemas.openxmlformats.org/drawingml/2006/main">
            <a:off x="666750" y="2343150"/>
            <a:ext cx="13906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100" b="0">
                <a:solidFill>
                  <a:srgbClr val="172938"/>
                </a:solidFill>
                <a:latin typeface="Microsoft YaHei"/>
                <a:ea typeface="Microsoft YaHei"/>
                <a:cs typeface="Microsoft YaHei"/>
              </a:defRPr>
            </a:pPr>
            <a:r>
              <a:rPr sz="2100" b="0">
                <a:solidFill>
                  <a:srgbClr val="172938"/>
                </a:solidFill>
                <a:latin typeface="Microsoft YaHei"/>
                <a:ea typeface="Microsoft YaHei"/>
                <a:cs typeface="Microsoft YaHei"/>
              </a:rPr>
              <a:t>我对帮助理解个人和社会变化的书比较感兴趣。尤其是历史，因为它能提供比每日新闻更长远的视角。</a:t>
            </a:r>
          </a:p>
        </p:txBody>
      </p:sp>
      <p:sp>
        <p:nvSpPr>
          <p:cNvPr id="10" name="pinyin">
            <a:extLst xmlns:a="http://schemas.openxmlformats.org/drawingml/2006/main">
              <a:ext uri="{FF2B5EF4-FFF2-40B4-BE49-F238E27FC236}">
                <a16:creationId xmlns:a16="http://schemas.microsoft.com/office/drawing/2014/main" id="{64FD1371-0385-493C-8C83-F85E023916F5}"/>
              </a:ext>
            </a:extLst>
          </p:cNvPr>
          <p:cNvSpPr>
            <a:spLocks xmlns:a="http://schemas.openxmlformats.org/drawingml/2006/main" noGrp="1"/>
          </p:cNvSpPr>
          <p:nvPr/>
        </p:nvSpPr>
        <p:spPr>
          <a:xfrm xmlns:a="http://schemas.openxmlformats.org/drawingml/2006/main">
            <a:off x="666750" y="2676525"/>
            <a:ext cx="13906500" cy="2036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34" b="0">
                <a:solidFill>
                  <a:srgbClr val="65727C"/>
                </a:solidFill>
                <a:latin typeface="Arial"/>
                <a:ea typeface="Arial"/>
                <a:cs typeface="Arial"/>
              </a:defRPr>
            </a:pPr>
            <a:r>
              <a:rPr sz="1234" b="0">
                <a:solidFill>
                  <a:srgbClr val="65727C"/>
                </a:solidFill>
                <a:latin typeface="Arial"/>
                <a:ea typeface="Arial"/>
                <a:cs typeface="Arial"/>
              </a:rPr>
              <a:t>wǒ duì bāng zhù lǐ jiě gè rén hé shè huì biàn huà de shū bǐ jiào gǎn xìng qù。 yóu qí shì lì shǐ， yīn wèi tā néng tí gōng bǐ měi rì xīn wén gèng cháng yuǎn de shì jiǎo。</a:t>
            </a:r>
          </a:p>
        </p:txBody>
      </p:sp>
      <p:sp>
        <p:nvSpPr>
          <p:cNvPr id="11" name="hanzi">
            <a:extLst xmlns:a="http://schemas.openxmlformats.org/drawingml/2006/main">
              <a:ext uri="{FF2B5EF4-FFF2-40B4-BE49-F238E27FC236}">
                <a16:creationId xmlns:a16="http://schemas.microsoft.com/office/drawing/2014/main" id="{B6BFF7BE-CE38-40CE-B0A6-C34F2320A9B8}"/>
              </a:ext>
            </a:extLst>
          </p:cNvPr>
          <p:cNvSpPr>
            <a:spLocks xmlns:a="http://schemas.openxmlformats.org/drawingml/2006/main" noGrp="1"/>
          </p:cNvSpPr>
          <p:nvPr/>
        </p:nvSpPr>
        <p:spPr>
          <a:xfrm xmlns:a="http://schemas.openxmlformats.org/drawingml/2006/main">
            <a:off x="666750" y="3032617"/>
            <a:ext cx="13906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100" b="0">
                <a:solidFill>
                  <a:srgbClr val="172938"/>
                </a:solidFill>
                <a:latin typeface="Microsoft YaHei"/>
                <a:ea typeface="Microsoft YaHei"/>
                <a:cs typeface="Microsoft YaHei"/>
              </a:defRPr>
            </a:pPr>
            <a:r>
              <a:rPr sz="2100" b="0">
                <a:solidFill>
                  <a:srgbClr val="172938"/>
                </a:solidFill>
                <a:latin typeface="Microsoft YaHei"/>
                <a:ea typeface="Microsoft YaHei"/>
                <a:cs typeface="Microsoft YaHei"/>
              </a:rPr>
              <a:t>我想多花一点时间读的一本书，是杜兰特夫妇的《历史的教训》。我对书里关于人类行为和社会变化的问题很感兴趣。</a:t>
            </a:r>
          </a:p>
        </p:txBody>
      </p:sp>
      <p:sp>
        <p:nvSpPr>
          <p:cNvPr id="12" name="pinyin">
            <a:extLst xmlns:a="http://schemas.openxmlformats.org/drawingml/2006/main">
              <a:ext uri="{FF2B5EF4-FFF2-40B4-BE49-F238E27FC236}">
                <a16:creationId xmlns:a16="http://schemas.microsoft.com/office/drawing/2014/main" id="{3A610119-A1B6-47BF-9278-5B6406DDA80C}"/>
              </a:ext>
            </a:extLst>
          </p:cNvPr>
          <p:cNvSpPr>
            <a:spLocks xmlns:a="http://schemas.openxmlformats.org/drawingml/2006/main" noGrp="1"/>
          </p:cNvSpPr>
          <p:nvPr/>
        </p:nvSpPr>
        <p:spPr>
          <a:xfrm xmlns:a="http://schemas.openxmlformats.org/drawingml/2006/main">
            <a:off x="666750" y="3365992"/>
            <a:ext cx="13906500" cy="2036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34" b="0">
                <a:solidFill>
                  <a:srgbClr val="65727C"/>
                </a:solidFill>
                <a:latin typeface="Arial"/>
                <a:ea typeface="Arial"/>
                <a:cs typeface="Arial"/>
              </a:defRPr>
            </a:pPr>
            <a:r>
              <a:rPr sz="1234" b="0">
                <a:solidFill>
                  <a:srgbClr val="65727C"/>
                </a:solidFill>
                <a:latin typeface="Arial"/>
                <a:ea typeface="Arial"/>
                <a:cs typeface="Arial"/>
              </a:rPr>
              <a:t>wǒ xiǎng duō huā yì diǎn shí jiān dú de yī běn shū， shì dù lán tè fū fù de 《lì shǐ de jiào xùn》。 wǒ duì shū lǐ guān yú rén lèi xíng wéi hé shè huì biàn huà de wèn tí hěn gǎn xìng qù。</a:t>
            </a:r>
          </a:p>
        </p:txBody>
      </p:sp>
      <p:sp>
        <p:nvSpPr>
          <p:cNvPr id="13" name="hanzi">
            <a:extLst xmlns:a="http://schemas.openxmlformats.org/drawingml/2006/main">
              <a:ext uri="{FF2B5EF4-FFF2-40B4-BE49-F238E27FC236}">
                <a16:creationId xmlns:a16="http://schemas.microsoft.com/office/drawing/2014/main" id="{8FD6EC1F-3420-4E46-8040-058D43E3E310}"/>
              </a:ext>
            </a:extLst>
          </p:cNvPr>
          <p:cNvSpPr>
            <a:spLocks xmlns:a="http://schemas.openxmlformats.org/drawingml/2006/main" noGrp="1"/>
          </p:cNvSpPr>
          <p:nvPr/>
        </p:nvSpPr>
        <p:spPr>
          <a:xfrm xmlns:a="http://schemas.openxmlformats.org/drawingml/2006/main">
            <a:off x="666750" y="3607784"/>
            <a:ext cx="13906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100" b="0">
                <a:solidFill>
                  <a:srgbClr val="172938"/>
                </a:solidFill>
                <a:latin typeface="Microsoft YaHei"/>
                <a:ea typeface="Microsoft YaHei"/>
                <a:cs typeface="Microsoft YaHei"/>
              </a:defRPr>
            </a:pPr>
            <a:r>
              <a:rPr sz="2100" b="0">
                <a:solidFill>
                  <a:srgbClr val="172938"/>
                </a:solidFill>
                <a:latin typeface="Microsoft YaHei"/>
                <a:ea typeface="Microsoft YaHei"/>
                <a:cs typeface="Microsoft YaHei"/>
              </a:rPr>
              <a:t>我不认为历史能提供准确预测未来的公式，但它可以帮助我们把今天的事情放到更大的背景里理解。</a:t>
            </a:r>
          </a:p>
        </p:txBody>
      </p:sp>
      <p:sp>
        <p:nvSpPr>
          <p:cNvPr id="14" name="pinyin">
            <a:extLst xmlns:a="http://schemas.openxmlformats.org/drawingml/2006/main">
              <a:ext uri="{FF2B5EF4-FFF2-40B4-BE49-F238E27FC236}">
                <a16:creationId xmlns:a16="http://schemas.microsoft.com/office/drawing/2014/main" id="{F9289B82-5DF8-41C7-B7C4-0629FDF9FD7B}"/>
              </a:ext>
            </a:extLst>
          </p:cNvPr>
          <p:cNvSpPr>
            <a:spLocks xmlns:a="http://schemas.openxmlformats.org/drawingml/2006/main" noGrp="1"/>
          </p:cNvSpPr>
          <p:nvPr/>
        </p:nvSpPr>
        <p:spPr>
          <a:xfrm xmlns:a="http://schemas.openxmlformats.org/drawingml/2006/main">
            <a:off x="666750" y="3941159"/>
            <a:ext cx="13906500" cy="2036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34" b="0">
                <a:solidFill>
                  <a:srgbClr val="65727C"/>
                </a:solidFill>
                <a:latin typeface="Arial"/>
                <a:ea typeface="Arial"/>
                <a:cs typeface="Arial"/>
              </a:defRPr>
            </a:pPr>
            <a:r>
              <a:rPr sz="1234" b="0">
                <a:solidFill>
                  <a:srgbClr val="65727C"/>
                </a:solidFill>
                <a:latin typeface="Arial"/>
                <a:ea typeface="Arial"/>
                <a:cs typeface="Arial"/>
              </a:rPr>
              <a:t>wǒ bù rèn wéi lì shǐ néng tí gōng zhǔn què yù cè wèi lái de gōng shì， dàn tā kě yǐ bāng zhù wǒ men bǎ jīn tiān de shì qing fàng dào gèng dà de bèi jǐng lǐ lǐ jiě。</a:t>
            </a:r>
          </a:p>
        </p:txBody>
      </p:sp>
      <p:sp>
        <p:nvSpPr>
          <p:cNvPr id="15" name="hanzi">
            <a:extLst xmlns:a="http://schemas.openxmlformats.org/drawingml/2006/main">
              <a:ext uri="{FF2B5EF4-FFF2-40B4-BE49-F238E27FC236}">
                <a16:creationId xmlns:a16="http://schemas.microsoft.com/office/drawing/2014/main" id="{B231AD93-975C-4B8F-8C40-CBC10904EC82}"/>
              </a:ext>
            </a:extLst>
          </p:cNvPr>
          <p:cNvSpPr>
            <a:spLocks xmlns:a="http://schemas.openxmlformats.org/drawingml/2006/main" noGrp="1"/>
          </p:cNvSpPr>
          <p:nvPr/>
        </p:nvSpPr>
        <p:spPr>
          <a:xfrm xmlns:a="http://schemas.openxmlformats.org/drawingml/2006/main">
            <a:off x="666750" y="4297251"/>
            <a:ext cx="13906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100" b="0">
                <a:solidFill>
                  <a:srgbClr val="172938"/>
                </a:solidFill>
                <a:latin typeface="Microsoft YaHei"/>
                <a:ea typeface="Microsoft YaHei"/>
                <a:cs typeface="Microsoft YaHei"/>
              </a:defRPr>
            </a:pPr>
            <a:r>
              <a:rPr sz="2100" b="0">
                <a:solidFill>
                  <a:srgbClr val="172938"/>
                </a:solidFill>
                <a:latin typeface="Microsoft YaHei"/>
                <a:ea typeface="Microsoft YaHei"/>
                <a:cs typeface="Microsoft YaHei"/>
              </a:rPr>
              <a:t>平时比较忙，我不一定能连续读很久。对我来说，一个可行的方法是先读一小段，再写下一个问题，</a:t>
            </a:r>
          </a:p>
        </p:txBody>
      </p:sp>
      <p:sp>
        <p:nvSpPr>
          <p:cNvPr id="16" name="pinyin">
            <a:extLst xmlns:a="http://schemas.openxmlformats.org/drawingml/2006/main">
              <a:ext uri="{FF2B5EF4-FFF2-40B4-BE49-F238E27FC236}">
                <a16:creationId xmlns:a16="http://schemas.microsoft.com/office/drawing/2014/main" id="{491B5221-F593-4608-8E88-841952367C66}"/>
              </a:ext>
            </a:extLst>
          </p:cNvPr>
          <p:cNvSpPr>
            <a:spLocks xmlns:a="http://schemas.openxmlformats.org/drawingml/2006/main" noGrp="1"/>
          </p:cNvSpPr>
          <p:nvPr/>
        </p:nvSpPr>
        <p:spPr>
          <a:xfrm xmlns:a="http://schemas.openxmlformats.org/drawingml/2006/main">
            <a:off x="666750" y="4630626"/>
            <a:ext cx="13906500" cy="2036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34" b="0">
                <a:solidFill>
                  <a:srgbClr val="65727C"/>
                </a:solidFill>
                <a:latin typeface="Arial"/>
                <a:ea typeface="Arial"/>
                <a:cs typeface="Arial"/>
              </a:defRPr>
            </a:pPr>
            <a:r>
              <a:rPr sz="1234" b="0">
                <a:solidFill>
                  <a:srgbClr val="65727C"/>
                </a:solidFill>
                <a:latin typeface="Arial"/>
                <a:ea typeface="Arial"/>
                <a:cs typeface="Arial"/>
              </a:rPr>
              <a:t>píng shí bǐ jiào máng， wǒ bù yí dìng néng lián xù dú hěn jiǔ。 duì wǒ lái shuō， yí gè kě xíng de fāng fǎ shì xiān dú yī xiǎo duàn， zài xiě xià yí gè wèn tí，</a:t>
            </a:r>
          </a:p>
        </p:txBody>
      </p:sp>
      <p:sp>
        <p:nvSpPr>
          <p:cNvPr id="17" name="hanzi">
            <a:extLst xmlns:a="http://schemas.openxmlformats.org/drawingml/2006/main">
              <a:ext uri="{FF2B5EF4-FFF2-40B4-BE49-F238E27FC236}">
                <a16:creationId xmlns:a16="http://schemas.microsoft.com/office/drawing/2014/main" id="{8B72A786-704D-43A6-A54B-FFEC65BCB64A}"/>
              </a:ext>
            </a:extLst>
          </p:cNvPr>
          <p:cNvSpPr>
            <a:spLocks xmlns:a="http://schemas.openxmlformats.org/drawingml/2006/main" noGrp="1"/>
          </p:cNvSpPr>
          <p:nvPr/>
        </p:nvSpPr>
        <p:spPr>
          <a:xfrm xmlns:a="http://schemas.openxmlformats.org/drawingml/2006/main">
            <a:off x="666750" y="4872419"/>
            <a:ext cx="13906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100" b="0">
                <a:solidFill>
                  <a:srgbClr val="172938"/>
                </a:solidFill>
                <a:latin typeface="Microsoft YaHei"/>
                <a:ea typeface="Microsoft YaHei"/>
                <a:cs typeface="Microsoft YaHei"/>
              </a:defRPr>
            </a:pPr>
            <a:r>
              <a:rPr sz="2100" b="0">
                <a:solidFill>
                  <a:srgbClr val="172938"/>
                </a:solidFill>
                <a:latin typeface="Microsoft YaHei"/>
                <a:ea typeface="Microsoft YaHei"/>
                <a:cs typeface="Microsoft YaHei"/>
              </a:rPr>
              <a:t>然后想想它和工作或者投资研究有什么联系。我希望阅读能影响我的思考方式，而不只是增加读过的书的数量。</a:t>
            </a:r>
          </a:p>
        </p:txBody>
      </p:sp>
      <p:sp>
        <p:nvSpPr>
          <p:cNvPr id="18" name="pinyin">
            <a:extLst xmlns:a="http://schemas.openxmlformats.org/drawingml/2006/main">
              <a:ext uri="{FF2B5EF4-FFF2-40B4-BE49-F238E27FC236}">
                <a16:creationId xmlns:a16="http://schemas.microsoft.com/office/drawing/2014/main" id="{A92BFE5A-68A4-496B-B085-0604D8EC19EB}"/>
              </a:ext>
            </a:extLst>
          </p:cNvPr>
          <p:cNvSpPr>
            <a:spLocks xmlns:a="http://schemas.openxmlformats.org/drawingml/2006/main" noGrp="1"/>
          </p:cNvSpPr>
          <p:nvPr/>
        </p:nvSpPr>
        <p:spPr>
          <a:xfrm xmlns:a="http://schemas.openxmlformats.org/drawingml/2006/main">
            <a:off x="666750" y="5205794"/>
            <a:ext cx="13906500" cy="2036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34" b="0">
                <a:solidFill>
                  <a:srgbClr val="65727C"/>
                </a:solidFill>
                <a:latin typeface="Arial"/>
                <a:ea typeface="Arial"/>
                <a:cs typeface="Arial"/>
              </a:defRPr>
            </a:pPr>
            <a:r>
              <a:rPr sz="1234" b="0">
                <a:solidFill>
                  <a:srgbClr val="65727C"/>
                </a:solidFill>
                <a:latin typeface="Arial"/>
                <a:ea typeface="Arial"/>
                <a:cs typeface="Arial"/>
              </a:rPr>
              <a:t>rán hòu xiǎng xiǎng tā hé gōng zuò huò zhě tóu zī yán jiū yǒu shén me lián xì。 wǒ xī wàng yuè dú néng yǐng xiǎng wǒ de sī kǎo fāng shì， ér bù zhǐ shì zēng jiā dú guò de shū de shù liàng。</a:t>
            </a:r>
          </a:p>
        </p:txBody>
      </p:sp>
      <p:sp>
        <p:nvSpPr>
          <p:cNvPr id="19" name="section-label">
            <a:extLst xmlns:a="http://schemas.openxmlformats.org/drawingml/2006/main">
              <a:ext uri="{FF2B5EF4-FFF2-40B4-BE49-F238E27FC236}">
                <a16:creationId xmlns:a16="http://schemas.microsoft.com/office/drawing/2014/main" id="{46E9F52E-285F-4DE8-98DC-E1878D295333}"/>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0" name="vocab-0">
            <a:extLst xmlns:a="http://schemas.openxmlformats.org/drawingml/2006/main">
              <a:ext uri="{FF2B5EF4-FFF2-40B4-BE49-F238E27FC236}">
                <a16:creationId xmlns:a16="http://schemas.microsoft.com/office/drawing/2014/main" id="{BBFE2B95-1A8D-48EA-A3B1-B4641D0802F3}"/>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更长远的视角</a:t>
            </a:r>
          </a:p>
        </p:txBody>
      </p:sp>
      <p:sp>
        <p:nvSpPr>
          <p:cNvPr id="21" name="vocab-pinyin-0">
            <a:extLst xmlns:a="http://schemas.openxmlformats.org/drawingml/2006/main">
              <a:ext uri="{FF2B5EF4-FFF2-40B4-BE49-F238E27FC236}">
                <a16:creationId xmlns:a16="http://schemas.microsoft.com/office/drawing/2014/main" id="{9ADCBE44-05DD-4BC0-9506-26E5F665E2E7}"/>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gèng cháng yuǎn de shì jiǎo</a:t>
            </a:r>
          </a:p>
        </p:txBody>
      </p:sp>
      <p:sp>
        <p:nvSpPr>
          <p:cNvPr id="22" name="meaning-0">
            <a:extLst xmlns:a="http://schemas.openxmlformats.org/drawingml/2006/main">
              <a:ext uri="{FF2B5EF4-FFF2-40B4-BE49-F238E27FC236}">
                <a16:creationId xmlns:a16="http://schemas.microsoft.com/office/drawing/2014/main" id="{FEA6E2FC-7F44-4B3B-95A3-2716536A5BA9}"/>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더 장기적인 관점</a:t>
            </a:r>
          </a:p>
        </p:txBody>
      </p:sp>
      <p:sp>
        <p:nvSpPr>
          <p:cNvPr id="23" name="vocab-0">
            <a:extLst xmlns:a="http://schemas.openxmlformats.org/drawingml/2006/main">
              <a:ext uri="{FF2B5EF4-FFF2-40B4-BE49-F238E27FC236}">
                <a16:creationId xmlns:a16="http://schemas.microsoft.com/office/drawing/2014/main" id="{3A614056-A935-4B44-8F91-FE9FA99A93A0}"/>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放到背景里理解</a:t>
            </a:r>
          </a:p>
        </p:txBody>
      </p:sp>
      <p:sp>
        <p:nvSpPr>
          <p:cNvPr id="24" name="vocab-pinyin-0">
            <a:extLst xmlns:a="http://schemas.openxmlformats.org/drawingml/2006/main">
              <a:ext uri="{FF2B5EF4-FFF2-40B4-BE49-F238E27FC236}">
                <a16:creationId xmlns:a16="http://schemas.microsoft.com/office/drawing/2014/main" id="{952009A0-E977-4B55-AC36-0AFE3E7B930C}"/>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fàng dào bèi jǐng lǐ lǐ jiě</a:t>
            </a:r>
          </a:p>
        </p:txBody>
      </p:sp>
      <p:sp>
        <p:nvSpPr>
          <p:cNvPr id="25" name="meaning-0">
            <a:extLst xmlns:a="http://schemas.openxmlformats.org/drawingml/2006/main">
              <a:ext uri="{FF2B5EF4-FFF2-40B4-BE49-F238E27FC236}">
                <a16:creationId xmlns:a16="http://schemas.microsoft.com/office/drawing/2014/main" id="{5929B80B-95EF-4DCB-8752-57796AD31E0D}"/>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맥락 속에서 이해하다</a:t>
            </a:r>
          </a:p>
        </p:txBody>
      </p:sp>
      <p:sp>
        <p:nvSpPr>
          <p:cNvPr id="26" name="vocab-0">
            <a:extLst xmlns:a="http://schemas.openxmlformats.org/drawingml/2006/main">
              <a:ext uri="{FF2B5EF4-FFF2-40B4-BE49-F238E27FC236}">
                <a16:creationId xmlns:a16="http://schemas.microsoft.com/office/drawing/2014/main" id="{39670F27-0CDB-498C-B50F-D9567E741C12}"/>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写下一个问题</a:t>
            </a:r>
          </a:p>
        </p:txBody>
      </p:sp>
      <p:sp>
        <p:nvSpPr>
          <p:cNvPr id="27" name="vocab-pinyin-0">
            <a:extLst xmlns:a="http://schemas.openxmlformats.org/drawingml/2006/main">
              <a:ext uri="{FF2B5EF4-FFF2-40B4-BE49-F238E27FC236}">
                <a16:creationId xmlns:a16="http://schemas.microsoft.com/office/drawing/2014/main" id="{0C3AA447-CEC7-48C0-851F-F22AB4551681}"/>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xiě xià yí gè wèn tí</a:t>
            </a:r>
          </a:p>
        </p:txBody>
      </p:sp>
      <p:sp>
        <p:nvSpPr>
          <p:cNvPr id="28" name="meaning-0">
            <a:extLst xmlns:a="http://schemas.openxmlformats.org/drawingml/2006/main">
              <a:ext uri="{FF2B5EF4-FFF2-40B4-BE49-F238E27FC236}">
                <a16:creationId xmlns:a16="http://schemas.microsoft.com/office/drawing/2014/main" id="{165806F9-4080-4721-BAFC-51506BE31CBE}"/>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질문 하나를 적어 두다</a:t>
            </a:r>
          </a:p>
        </p:txBody>
      </p:sp>
      <p:sp>
        <p:nvSpPr>
          <p:cNvPr id="29" name="vocab-0">
            <a:extLst xmlns:a="http://schemas.openxmlformats.org/drawingml/2006/main">
              <a:ext uri="{FF2B5EF4-FFF2-40B4-BE49-F238E27FC236}">
                <a16:creationId xmlns:a16="http://schemas.microsoft.com/office/drawing/2014/main" id="{0C026D77-C6A2-4B05-A1FD-93584B023616}"/>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背景</a:t>
            </a:r>
          </a:p>
        </p:txBody>
      </p:sp>
      <p:sp>
        <p:nvSpPr>
          <p:cNvPr id="30" name="vocab-pinyin-0">
            <a:extLst xmlns:a="http://schemas.openxmlformats.org/drawingml/2006/main">
              <a:ext uri="{FF2B5EF4-FFF2-40B4-BE49-F238E27FC236}">
                <a16:creationId xmlns:a16="http://schemas.microsoft.com/office/drawing/2014/main" id="{CC845449-0376-459F-AD03-096138AD39AD}"/>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bèi jǐng</a:t>
            </a:r>
          </a:p>
        </p:txBody>
      </p:sp>
      <p:sp>
        <p:nvSpPr>
          <p:cNvPr id="31" name="meaning-0">
            <a:extLst xmlns:a="http://schemas.openxmlformats.org/drawingml/2006/main">
              <a:ext uri="{FF2B5EF4-FFF2-40B4-BE49-F238E27FC236}">
                <a16:creationId xmlns:a16="http://schemas.microsoft.com/office/drawing/2014/main" id="{D804FF49-FB8B-4ACF-824C-192BACBFF64E}"/>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맥락</a:t>
            </a:r>
          </a:p>
        </p:txBody>
      </p:sp>
    </p:spTree>
    <p:extLst>
      <p:ext uri="{BB962C8B-B14F-4D97-AF65-F5344CB8AC3E}">
        <p14:creationId xmlns:p14="http://schemas.microsoft.com/office/powerpoint/2010/main" val="1521652639"/>
      </p:ext>
    </p:extLst>
  </p:cSld>
</p:sld>
</file>

<file path=ppt/slides/slide18.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D386C894-096F-4599-985D-15B2D71ADC52}"/>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Q18  앞으로 5년의 목표</a:t>
            </a:r>
          </a:p>
        </p:txBody>
      </p:sp>
      <p:sp>
        <p:nvSpPr>
          <p:cNvPr id="2" name="language">
            <a:extLst xmlns:a="http://schemas.openxmlformats.org/drawingml/2006/main">
              <a:ext uri="{FF2B5EF4-FFF2-40B4-BE49-F238E27FC236}">
                <a16:creationId xmlns:a16="http://schemas.microsoft.com/office/drawing/2014/main" id="{8A848BFE-157D-4E02-9702-D20445BF1064}"/>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55659255-A2BC-44E5-84A0-378A9DF092A6}"/>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확인된 희망 기반</a:t>
            </a:r>
          </a:p>
        </p:txBody>
      </p:sp>
      <p:sp>
        <p:nvSpPr>
          <p:cNvPr id="4" name="page">
            <a:extLst xmlns:a="http://schemas.openxmlformats.org/drawingml/2006/main">
              <a:ext uri="{FF2B5EF4-FFF2-40B4-BE49-F238E27FC236}">
                <a16:creationId xmlns:a16="http://schemas.microsoft.com/office/drawing/2014/main" id="{3178ECAA-7D00-4E04-95B7-21E92D17DFA3}"/>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18 / 60</a:t>
            </a:r>
          </a:p>
        </p:txBody>
      </p:sp>
      <p:sp>
        <p:nvSpPr>
          <p:cNvPr id="5" name="section-label">
            <a:extLst xmlns:a="http://schemas.openxmlformats.org/drawingml/2006/main">
              <a:ext uri="{FF2B5EF4-FFF2-40B4-BE49-F238E27FC236}">
                <a16:creationId xmlns:a16="http://schemas.microsoft.com/office/drawing/2014/main" id="{573311B9-4912-4811-99C3-AB1672C4E14B}"/>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CE921EC7-F220-4728-8A16-1595C6042959}"/>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五年以后，你希望自己是什么样的状态？</a:t>
            </a:r>
          </a:p>
        </p:txBody>
      </p:sp>
      <p:sp>
        <p:nvSpPr>
          <p:cNvPr id="7" name="pinyin">
            <a:extLst xmlns:a="http://schemas.openxmlformats.org/drawingml/2006/main">
              <a:ext uri="{FF2B5EF4-FFF2-40B4-BE49-F238E27FC236}">
                <a16:creationId xmlns:a16="http://schemas.microsoft.com/office/drawing/2014/main" id="{084CA62A-EAE2-4795-90AF-ECE8BC46D75F}"/>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wǔ nián yǐ hòu， nǐ xī wàng zì jǐ shì shén me yàng de zhuàng tài？</a:t>
            </a:r>
          </a:p>
        </p:txBody>
      </p:sp>
      <p:sp>
        <p:nvSpPr>
          <p:cNvPr id="8" name="section-label">
            <a:extLst xmlns:a="http://schemas.openxmlformats.org/drawingml/2006/main">
              <a:ext uri="{FF2B5EF4-FFF2-40B4-BE49-F238E27FC236}">
                <a16:creationId xmlns:a16="http://schemas.microsoft.com/office/drawing/2014/main" id="{A07140EE-2B34-44CB-A2FB-830C450E763C}"/>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85976CFE-E72B-4674-9F4B-AB372E95BA51}"/>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五年以后，我希望自己的医生经验和人工智能工作能够结合得更深入。我做过临床工作，</a:t>
            </a:r>
          </a:p>
        </p:txBody>
      </p:sp>
      <p:sp>
        <p:nvSpPr>
          <p:cNvPr id="10" name="pinyin">
            <a:extLst xmlns:a="http://schemas.openxmlformats.org/drawingml/2006/main">
              <a:ext uri="{FF2B5EF4-FFF2-40B4-BE49-F238E27FC236}">
                <a16:creationId xmlns:a16="http://schemas.microsoft.com/office/drawing/2014/main" id="{5BBA3B8A-9463-4748-9190-B29B54F9F76D}"/>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wǔ nián yǐ hòu， wǒ xī wàng zì jǐ de yī shēng jīng yàn hé rén gōng zhì néng gōng zuò néng gòu jié hé de gēng shēn rù。 wǒ zuò guò lín chuáng gōng zuò，</a:t>
            </a:r>
          </a:p>
        </p:txBody>
      </p:sp>
      <p:sp>
        <p:nvSpPr>
          <p:cNvPr id="11" name="hanzi">
            <a:extLst xmlns:a="http://schemas.openxmlformats.org/drawingml/2006/main">
              <a:ext uri="{FF2B5EF4-FFF2-40B4-BE49-F238E27FC236}">
                <a16:creationId xmlns:a16="http://schemas.microsoft.com/office/drawing/2014/main" id="{93F6157E-F83D-44AA-80AE-7834F1B65A5B}"/>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在中国参与过医疗服务，也在韩国从事数字医疗。现在，我希望把这些经历连接得更完整。</a:t>
            </a:r>
          </a:p>
        </p:txBody>
      </p:sp>
      <p:sp>
        <p:nvSpPr>
          <p:cNvPr id="12" name="pinyin">
            <a:extLst xmlns:a="http://schemas.openxmlformats.org/drawingml/2006/main">
              <a:ext uri="{FF2B5EF4-FFF2-40B4-BE49-F238E27FC236}">
                <a16:creationId xmlns:a16="http://schemas.microsoft.com/office/drawing/2014/main" id="{B339E9D5-D8F5-4809-B016-F3D38A492B18}"/>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zài zhōng guó cān yù guò yī liáo fú wù， yě zài hán guó cóng shì shù zì yī liáo。 xiàn zài， wǒ xī wàng bǎ zhè xiē jīng lì lián jiē de gèng wán zhěng。</a:t>
            </a:r>
          </a:p>
        </p:txBody>
      </p:sp>
      <p:sp>
        <p:nvSpPr>
          <p:cNvPr id="13" name="hanzi">
            <a:extLst xmlns:a="http://schemas.openxmlformats.org/drawingml/2006/main">
              <a:ext uri="{FF2B5EF4-FFF2-40B4-BE49-F238E27FC236}">
                <a16:creationId xmlns:a16="http://schemas.microsoft.com/office/drawing/2014/main" id="{5D0AACCC-1324-4E31-B1C9-CC2243C22287}"/>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一个目标是在博士研究中取得实质进展，另一个目标是帮助开发医生真正愿意使用的工具，</a:t>
            </a:r>
          </a:p>
        </p:txBody>
      </p:sp>
      <p:sp>
        <p:nvSpPr>
          <p:cNvPr id="14" name="pinyin">
            <a:extLst xmlns:a="http://schemas.openxmlformats.org/drawingml/2006/main">
              <a:ext uri="{FF2B5EF4-FFF2-40B4-BE49-F238E27FC236}">
                <a16:creationId xmlns:a16="http://schemas.microsoft.com/office/drawing/2014/main" id="{B518F08D-8E19-4791-8B57-35AE374E3A19}"/>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yí gè mù biāo shì zài bó shì yán jiū zhōng qǔ dé shí zhì jìn zhǎn， lìng yí gè mù biāo shì bāng zhù kāi fā yī shēng zhēn zhèng yuàn yì shǐ yòng de gōng jù，</a:t>
            </a:r>
          </a:p>
        </p:txBody>
      </p:sp>
      <p:sp>
        <p:nvSpPr>
          <p:cNvPr id="15" name="hanzi">
            <a:extLst xmlns:a="http://schemas.openxmlformats.org/drawingml/2006/main">
              <a:ext uri="{FF2B5EF4-FFF2-40B4-BE49-F238E27FC236}">
                <a16:creationId xmlns:a16="http://schemas.microsoft.com/office/drawing/2014/main" id="{3CE2146C-8B3A-452F-9A36-6D6E8B636CF8}"/>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因为它们确实解决了问题。相比一场听起来很精彩的演讲，我更希望看到产品改善日常工作。</a:t>
            </a:r>
          </a:p>
        </p:txBody>
      </p:sp>
      <p:sp>
        <p:nvSpPr>
          <p:cNvPr id="16" name="pinyin">
            <a:extLst xmlns:a="http://schemas.openxmlformats.org/drawingml/2006/main">
              <a:ext uri="{FF2B5EF4-FFF2-40B4-BE49-F238E27FC236}">
                <a16:creationId xmlns:a16="http://schemas.microsoft.com/office/drawing/2014/main" id="{25165AF0-E86B-4B15-9195-2FC968ACA494}"/>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yīn wèi tā men què shí jiě jué le wèn tí。 xiāng bǐ yī cháng tīng qǐ lái hěn jīng cǎi de yǎn jiǎng， wǒ gèng xī wàng kàn dào chǎn pǐn gǎi shàn rì cháng gōng zuò。</a:t>
            </a:r>
          </a:p>
        </p:txBody>
      </p:sp>
      <p:sp>
        <p:nvSpPr>
          <p:cNvPr id="17" name="hanzi">
            <a:extLst xmlns:a="http://schemas.openxmlformats.org/drawingml/2006/main">
              <a:ext uri="{FF2B5EF4-FFF2-40B4-BE49-F238E27FC236}">
                <a16:creationId xmlns:a16="http://schemas.microsoft.com/office/drawing/2014/main" id="{C45EC8E9-5686-4F68-A7B7-33D52D91CBDF}"/>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我也想保持健康，享受这个过程。网球和耐力运动方面的兴趣，也是这个目标的一部分。</a:t>
            </a:r>
          </a:p>
        </p:txBody>
      </p:sp>
      <p:sp>
        <p:nvSpPr>
          <p:cNvPr id="18" name="pinyin">
            <a:extLst xmlns:a="http://schemas.openxmlformats.org/drawingml/2006/main">
              <a:ext uri="{FF2B5EF4-FFF2-40B4-BE49-F238E27FC236}">
                <a16:creationId xmlns:a16="http://schemas.microsoft.com/office/drawing/2014/main" id="{39865B45-6635-4FDC-8308-59D049BA0B6F}"/>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yě xiǎng bǎo chí jiàn kāng， xiǎng shòu zhè ge guò chéng。 wǎng qiú hé nài lì yùn dòng fāng miàn de xìng qù， yě shì zhè ge mù biāo de yī bù fèn。</a:t>
            </a:r>
          </a:p>
        </p:txBody>
      </p:sp>
      <p:sp>
        <p:nvSpPr>
          <p:cNvPr id="19" name="hanzi">
            <a:extLst xmlns:a="http://schemas.openxmlformats.org/drawingml/2006/main">
              <a:ext uri="{FF2B5EF4-FFF2-40B4-BE49-F238E27FC236}">
                <a16:creationId xmlns:a16="http://schemas.microsoft.com/office/drawing/2014/main" id="{CAF56177-888F-4F38-91BC-BB28BF484EB3}"/>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计划可能会变化，所以我并不只盯着某个职位。我更在意持续学习，并成为能把不同领域连接起来的人。</a:t>
            </a:r>
          </a:p>
        </p:txBody>
      </p:sp>
      <p:sp>
        <p:nvSpPr>
          <p:cNvPr id="20" name="pinyin">
            <a:extLst xmlns:a="http://schemas.openxmlformats.org/drawingml/2006/main">
              <a:ext uri="{FF2B5EF4-FFF2-40B4-BE49-F238E27FC236}">
                <a16:creationId xmlns:a16="http://schemas.microsoft.com/office/drawing/2014/main" id="{0D906437-3291-46F1-9002-83CE0E02C5F7}"/>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jì huà kě néng huì biàn huà， suǒ yǐ wǒ bìng bù zhǐ dīng zhe mǒu gè zhí wèi。 wǒ gèng zài yì chí xù xué xí， bìng chéng wéi néng bǎ bù tóng lǐng yù lián jiē qǐ lái de rén。</a:t>
            </a:r>
          </a:p>
        </p:txBody>
      </p:sp>
      <p:sp>
        <p:nvSpPr>
          <p:cNvPr id="21" name="section-label">
            <a:extLst xmlns:a="http://schemas.openxmlformats.org/drawingml/2006/main">
              <a:ext uri="{FF2B5EF4-FFF2-40B4-BE49-F238E27FC236}">
                <a16:creationId xmlns:a16="http://schemas.microsoft.com/office/drawing/2014/main" id="{34CE9A4B-8D3D-4CB0-B001-C7CED099FD20}"/>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8CD14833-BFD2-4777-94B2-8CF8245C90B8}"/>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取得实质进展</a:t>
            </a:r>
          </a:p>
        </p:txBody>
      </p:sp>
      <p:sp>
        <p:nvSpPr>
          <p:cNvPr id="23" name="vocab-pinyin-0">
            <a:extLst xmlns:a="http://schemas.openxmlformats.org/drawingml/2006/main">
              <a:ext uri="{FF2B5EF4-FFF2-40B4-BE49-F238E27FC236}">
                <a16:creationId xmlns:a16="http://schemas.microsoft.com/office/drawing/2014/main" id="{D8218347-C367-4C91-941C-AB152C32ED81}"/>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qǔ dé shí zhì jìn zhǎn</a:t>
            </a:r>
          </a:p>
        </p:txBody>
      </p:sp>
      <p:sp>
        <p:nvSpPr>
          <p:cNvPr id="24" name="meaning-0">
            <a:extLst xmlns:a="http://schemas.openxmlformats.org/drawingml/2006/main">
              <a:ext uri="{FF2B5EF4-FFF2-40B4-BE49-F238E27FC236}">
                <a16:creationId xmlns:a16="http://schemas.microsoft.com/office/drawing/2014/main" id="{7C74D8BD-3D56-49AD-B47B-5E8B6153A968}"/>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의미 있는 진전을 이루다</a:t>
            </a:r>
          </a:p>
        </p:txBody>
      </p:sp>
      <p:sp>
        <p:nvSpPr>
          <p:cNvPr id="25" name="vocab-0">
            <a:extLst xmlns:a="http://schemas.openxmlformats.org/drawingml/2006/main">
              <a:ext uri="{FF2B5EF4-FFF2-40B4-BE49-F238E27FC236}">
                <a16:creationId xmlns:a16="http://schemas.microsoft.com/office/drawing/2014/main" id="{2EF90C8F-D75A-48FA-B5F3-A8DF5727518A}"/>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执着于某个职位</a:t>
            </a:r>
          </a:p>
        </p:txBody>
      </p:sp>
      <p:sp>
        <p:nvSpPr>
          <p:cNvPr id="26" name="vocab-pinyin-0">
            <a:extLst xmlns:a="http://schemas.openxmlformats.org/drawingml/2006/main">
              <a:ext uri="{FF2B5EF4-FFF2-40B4-BE49-F238E27FC236}">
                <a16:creationId xmlns:a16="http://schemas.microsoft.com/office/drawing/2014/main" id="{217FA0B2-0D55-4B45-AB19-015798A60696}"/>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zhí zhuó yú mǒu gè zhí wèi</a:t>
            </a:r>
          </a:p>
        </p:txBody>
      </p:sp>
      <p:sp>
        <p:nvSpPr>
          <p:cNvPr id="27" name="meaning-0">
            <a:extLst xmlns:a="http://schemas.openxmlformats.org/drawingml/2006/main">
              <a:ext uri="{FF2B5EF4-FFF2-40B4-BE49-F238E27FC236}">
                <a16:creationId xmlns:a16="http://schemas.microsoft.com/office/drawing/2014/main" id="{4B1DFBE3-C659-4C71-8C8D-6879B9523D7B}"/>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직함에 집착하다</a:t>
            </a:r>
          </a:p>
        </p:txBody>
      </p:sp>
      <p:sp>
        <p:nvSpPr>
          <p:cNvPr id="28" name="vocab-0">
            <a:extLst xmlns:a="http://schemas.openxmlformats.org/drawingml/2006/main">
              <a:ext uri="{FF2B5EF4-FFF2-40B4-BE49-F238E27FC236}">
                <a16:creationId xmlns:a16="http://schemas.microsoft.com/office/drawing/2014/main" id="{02F24FDA-8E14-46BC-8AFE-175E0493B938}"/>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享受这个过程</a:t>
            </a:r>
          </a:p>
        </p:txBody>
      </p:sp>
      <p:sp>
        <p:nvSpPr>
          <p:cNvPr id="29" name="vocab-pinyin-0">
            <a:extLst xmlns:a="http://schemas.openxmlformats.org/drawingml/2006/main">
              <a:ext uri="{FF2B5EF4-FFF2-40B4-BE49-F238E27FC236}">
                <a16:creationId xmlns:a16="http://schemas.microsoft.com/office/drawing/2014/main" id="{15E5D3B2-E9EB-4C2C-A67E-3CB218C84AA4}"/>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xiǎng shòu zhè ge guò chéng</a:t>
            </a:r>
          </a:p>
        </p:txBody>
      </p:sp>
      <p:sp>
        <p:nvSpPr>
          <p:cNvPr id="30" name="meaning-0">
            <a:extLst xmlns:a="http://schemas.openxmlformats.org/drawingml/2006/main">
              <a:ext uri="{FF2B5EF4-FFF2-40B4-BE49-F238E27FC236}">
                <a16:creationId xmlns:a16="http://schemas.microsoft.com/office/drawing/2014/main" id="{19D4AE11-F0DA-4FA7-A1BD-89B5655C4C46}"/>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과정을 즐기다</a:t>
            </a:r>
          </a:p>
        </p:txBody>
      </p:sp>
      <p:sp>
        <p:nvSpPr>
          <p:cNvPr id="31" name="vocab-0">
            <a:extLst xmlns:a="http://schemas.openxmlformats.org/drawingml/2006/main">
              <a:ext uri="{FF2B5EF4-FFF2-40B4-BE49-F238E27FC236}">
                <a16:creationId xmlns:a16="http://schemas.microsoft.com/office/drawing/2014/main" id="{2FBEEA7D-194B-4F43-BC17-C4B00106F293}"/>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成就</a:t>
            </a:r>
          </a:p>
        </p:txBody>
      </p:sp>
      <p:sp>
        <p:nvSpPr>
          <p:cNvPr id="32" name="vocab-pinyin-0">
            <a:extLst xmlns:a="http://schemas.openxmlformats.org/drawingml/2006/main">
              <a:ext uri="{FF2B5EF4-FFF2-40B4-BE49-F238E27FC236}">
                <a16:creationId xmlns:a16="http://schemas.microsoft.com/office/drawing/2014/main" id="{1DC3F1B5-5E53-4134-8004-345A236CCC05}"/>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chéng jiù</a:t>
            </a:r>
          </a:p>
        </p:txBody>
      </p:sp>
      <p:sp>
        <p:nvSpPr>
          <p:cNvPr id="33" name="meaning-0">
            <a:extLst xmlns:a="http://schemas.openxmlformats.org/drawingml/2006/main">
              <a:ext uri="{FF2B5EF4-FFF2-40B4-BE49-F238E27FC236}">
                <a16:creationId xmlns:a16="http://schemas.microsoft.com/office/drawing/2014/main" id="{EA2CB9F2-C4DF-4F53-AEA6-E73F1467651C}"/>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성취</a:t>
            </a:r>
          </a:p>
        </p:txBody>
      </p:sp>
    </p:spTree>
    <p:extLst>
      <p:ext uri="{BB962C8B-B14F-4D97-AF65-F5344CB8AC3E}">
        <p14:creationId xmlns:p14="http://schemas.microsoft.com/office/powerpoint/2010/main" val="827169796"/>
      </p:ext>
    </p:extLst>
  </p:cSld>
</p:sld>
</file>

<file path=ppt/slides/slide19.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3403423D-DD95-400D-8323-B9680BEBE494}"/>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Q19  최근 시작한 테니스</a:t>
            </a:r>
          </a:p>
        </p:txBody>
      </p:sp>
      <p:sp>
        <p:nvSpPr>
          <p:cNvPr id="2" name="language">
            <a:extLst xmlns:a="http://schemas.openxmlformats.org/drawingml/2006/main">
              <a:ext uri="{FF2B5EF4-FFF2-40B4-BE49-F238E27FC236}">
                <a16:creationId xmlns:a16="http://schemas.microsoft.com/office/drawing/2014/main" id="{03B44015-D1A7-45CA-9ACB-A1A3F048A917}"/>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813F04AC-0FE8-48FC-9BD1-C991104BDE4D}"/>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확인된 취미 기반</a:t>
            </a:r>
          </a:p>
        </p:txBody>
      </p:sp>
      <p:sp>
        <p:nvSpPr>
          <p:cNvPr id="4" name="page">
            <a:extLst xmlns:a="http://schemas.openxmlformats.org/drawingml/2006/main">
              <a:ext uri="{FF2B5EF4-FFF2-40B4-BE49-F238E27FC236}">
                <a16:creationId xmlns:a16="http://schemas.microsoft.com/office/drawing/2014/main" id="{0E5CF325-0178-4FF7-B0BE-A32AE135A099}"/>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19 / 60</a:t>
            </a:r>
          </a:p>
        </p:txBody>
      </p:sp>
      <p:sp>
        <p:nvSpPr>
          <p:cNvPr id="5" name="section-label">
            <a:extLst xmlns:a="http://schemas.openxmlformats.org/drawingml/2006/main">
              <a:ext uri="{FF2B5EF4-FFF2-40B4-BE49-F238E27FC236}">
                <a16:creationId xmlns:a16="http://schemas.microsoft.com/office/drawing/2014/main" id="{3353589F-6E58-48E8-905B-6F26BFC88416}"/>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19B6C10F-632A-4A21-A766-D0D01D602987}"/>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你最近对什么运动感兴趣？请具体说一说。</a:t>
            </a:r>
          </a:p>
        </p:txBody>
      </p:sp>
      <p:sp>
        <p:nvSpPr>
          <p:cNvPr id="7" name="pinyin">
            <a:extLst xmlns:a="http://schemas.openxmlformats.org/drawingml/2006/main">
              <a:ext uri="{FF2B5EF4-FFF2-40B4-BE49-F238E27FC236}">
                <a16:creationId xmlns:a16="http://schemas.microsoft.com/office/drawing/2014/main" id="{55765A16-3B21-4A25-B822-499B4B478477}"/>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nǐ zuì jìn duì shén me yùn dòng gǎn xìng qù？ qǐng jù tǐ shuō yī shuō。</a:t>
            </a:r>
          </a:p>
        </p:txBody>
      </p:sp>
      <p:sp>
        <p:nvSpPr>
          <p:cNvPr id="8" name="section-label">
            <a:extLst xmlns:a="http://schemas.openxmlformats.org/drawingml/2006/main">
              <a:ext uri="{FF2B5EF4-FFF2-40B4-BE49-F238E27FC236}">
                <a16:creationId xmlns:a16="http://schemas.microsoft.com/office/drawing/2014/main" id="{C405007E-01DE-4562-9565-0F8C45918D32}"/>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ADEC624A-CE7C-4AC4-9297-08FED0A36CC8}"/>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我最近开始对网球感兴趣。二零二六年夏天才开始打，所以现在还是初学者。我喜欢它的一点，</a:t>
            </a:r>
          </a:p>
        </p:txBody>
      </p:sp>
      <p:sp>
        <p:nvSpPr>
          <p:cNvPr id="10" name="pinyin">
            <a:extLst xmlns:a="http://schemas.openxmlformats.org/drawingml/2006/main">
              <a:ext uri="{FF2B5EF4-FFF2-40B4-BE49-F238E27FC236}">
                <a16:creationId xmlns:a16="http://schemas.microsoft.com/office/drawing/2014/main" id="{4E77D709-9F99-4715-8776-9CFA9A6F5BBF}"/>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zuì jìn kāi shǐ duì wǎng qiú gǎn xìng qù。 èr líng èr liù nián xià tiān cái kāi shǐ dǎ， suǒ yǐ xiàn zài hái shì chū xué zhě。 wǒ xǐ huan tā de yì diǎn，</a:t>
            </a:r>
          </a:p>
        </p:txBody>
      </p:sp>
      <p:sp>
        <p:nvSpPr>
          <p:cNvPr id="11" name="hanzi">
            <a:extLst xmlns:a="http://schemas.openxmlformats.org/drawingml/2006/main">
              <a:ext uri="{FF2B5EF4-FFF2-40B4-BE49-F238E27FC236}">
                <a16:creationId xmlns:a16="http://schemas.microsoft.com/office/drawing/2014/main" id="{B93AC6AE-1F25-4C2F-AB29-EA1E88C5B10A}"/>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是打球时必须专注在眼前。</a:t>
            </a:r>
          </a:p>
        </p:txBody>
      </p:sp>
      <p:sp>
        <p:nvSpPr>
          <p:cNvPr id="12" name="pinyin">
            <a:extLst xmlns:a="http://schemas.openxmlformats.org/drawingml/2006/main">
              <a:ext uri="{FF2B5EF4-FFF2-40B4-BE49-F238E27FC236}">
                <a16:creationId xmlns:a16="http://schemas.microsoft.com/office/drawing/2014/main" id="{F91FE6B3-1FC2-47CF-9FEA-4DB9FAA05CA0}"/>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shì dǎ qiú shí bì xū zhuān zhù zài yǎn qián。</a:t>
            </a:r>
          </a:p>
        </p:txBody>
      </p:sp>
      <p:sp>
        <p:nvSpPr>
          <p:cNvPr id="13" name="hanzi">
            <a:extLst xmlns:a="http://schemas.openxmlformats.org/drawingml/2006/main">
              <a:ext uri="{FF2B5EF4-FFF2-40B4-BE49-F238E27FC236}">
                <a16:creationId xmlns:a16="http://schemas.microsoft.com/office/drawing/2014/main" id="{A04779DF-8812-4ABB-8ABA-C5351DEE97C2}"/>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工作的时候，我脑子里常常同时想着好几个问题。但在球场上，下一个球飞过来，就必须马上注意。</a:t>
            </a:r>
          </a:p>
        </p:txBody>
      </p:sp>
      <p:sp>
        <p:nvSpPr>
          <p:cNvPr id="14" name="pinyin">
            <a:extLst xmlns:a="http://schemas.openxmlformats.org/drawingml/2006/main">
              <a:ext uri="{FF2B5EF4-FFF2-40B4-BE49-F238E27FC236}">
                <a16:creationId xmlns:a16="http://schemas.microsoft.com/office/drawing/2014/main" id="{A203D62F-CC2F-4838-9596-7B9A2ACF41EE}"/>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gōng zuò de shí hou， wǒ nǎo zi lǐ cháng cháng tóng shí xiǎng zhe hǎo jǐ gè wèn tí。 dàn zài qiú chǎng shàng， xià yí gè qiú fēi guò lái， jiù bì xū mǎ shàng zhù yì。</a:t>
            </a:r>
          </a:p>
        </p:txBody>
      </p:sp>
      <p:sp>
        <p:nvSpPr>
          <p:cNvPr id="15" name="hanzi">
            <a:extLst xmlns:a="http://schemas.openxmlformats.org/drawingml/2006/main">
              <a:ext uri="{FF2B5EF4-FFF2-40B4-BE49-F238E27FC236}">
                <a16:creationId xmlns:a16="http://schemas.microsoft.com/office/drawing/2014/main" id="{8F1B6918-51AD-4F45-91C5-7805F5C6B395}"/>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即使只是简单对打，也需要掌握时间、脚步和击球力量。自己打起来，比看熟练的人打要难得多。</a:t>
            </a:r>
          </a:p>
        </p:txBody>
      </p:sp>
      <p:sp>
        <p:nvSpPr>
          <p:cNvPr id="16" name="pinyin">
            <a:extLst xmlns:a="http://schemas.openxmlformats.org/drawingml/2006/main">
              <a:ext uri="{FF2B5EF4-FFF2-40B4-BE49-F238E27FC236}">
                <a16:creationId xmlns:a16="http://schemas.microsoft.com/office/drawing/2014/main" id="{E3528D6A-AB01-462F-9C06-548E070FA044}"/>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jí shǐ zhǐ shì jiǎn dān duì dǎ， yě xū yào zhǎng wò shí jiān、 jiǎo bù hé jī qiú lì liàng。 zì jǐ dǎ qǐ lái， bǐ kàn shú liàn de rén dǎ yào nán de duō。</a:t>
            </a:r>
          </a:p>
        </p:txBody>
      </p:sp>
      <p:sp>
        <p:nvSpPr>
          <p:cNvPr id="17" name="hanzi">
            <a:extLst xmlns:a="http://schemas.openxmlformats.org/drawingml/2006/main">
              <a:ext uri="{FF2B5EF4-FFF2-40B4-BE49-F238E27FC236}">
                <a16:creationId xmlns:a16="http://schemas.microsoft.com/office/drawing/2014/main" id="{16BF1BB3-716A-4D9F-96BF-C94C88A68C28}"/>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我还找过可以对着墙练习的地方，没有球友的时候也能练。我不期待马上打得很好。目前只要击球更稳定、</a:t>
            </a:r>
          </a:p>
        </p:txBody>
      </p:sp>
      <p:sp>
        <p:nvSpPr>
          <p:cNvPr id="18" name="pinyin">
            <a:extLst xmlns:a="http://schemas.openxmlformats.org/drawingml/2006/main">
              <a:ext uri="{FF2B5EF4-FFF2-40B4-BE49-F238E27FC236}">
                <a16:creationId xmlns:a16="http://schemas.microsoft.com/office/drawing/2014/main" id="{11EC2544-02BE-4174-A4CD-422C13AD7537}"/>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hái zhǎo guò kě yǐ duì zhe qiáng liàn xí de dì fang， méi yǒu qiú yǒu de shí hou yě néng liàn。 wǒ bù qī dài mǎ shàng dǎ de hěn hǎo。 mù qián zhǐ yào jī qiú gèng wěn dìng、</a:t>
            </a:r>
          </a:p>
        </p:txBody>
      </p:sp>
      <p:sp>
        <p:nvSpPr>
          <p:cNvPr id="19" name="hanzi">
            <a:extLst xmlns:a="http://schemas.openxmlformats.org/drawingml/2006/main">
              <a:ext uri="{FF2B5EF4-FFF2-40B4-BE49-F238E27FC236}">
                <a16:creationId xmlns:a16="http://schemas.microsoft.com/office/drawing/2014/main" id="{816CD085-0F63-4E9B-9B7D-DE9937B75C7B}"/>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移动更舒服一点，我就会觉得有进步，也有动力继续。</a:t>
            </a:r>
          </a:p>
        </p:txBody>
      </p:sp>
      <p:sp>
        <p:nvSpPr>
          <p:cNvPr id="20" name="pinyin">
            <a:extLst xmlns:a="http://schemas.openxmlformats.org/drawingml/2006/main">
              <a:ext uri="{FF2B5EF4-FFF2-40B4-BE49-F238E27FC236}">
                <a16:creationId xmlns:a16="http://schemas.microsoft.com/office/drawing/2014/main" id="{A46EDB85-10D0-422C-AEF1-7B5701653076}"/>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yí dòng gèng shū fu yì diǎn， wǒ jiù huì jué de yǒu jìn bù， yě yǒu dòng lì jì xù。</a:t>
            </a:r>
          </a:p>
        </p:txBody>
      </p:sp>
      <p:sp>
        <p:nvSpPr>
          <p:cNvPr id="21" name="section-label">
            <a:extLst xmlns:a="http://schemas.openxmlformats.org/drawingml/2006/main">
              <a:ext uri="{FF2B5EF4-FFF2-40B4-BE49-F238E27FC236}">
                <a16:creationId xmlns:a16="http://schemas.microsoft.com/office/drawing/2014/main" id="{B1467249-1B6E-4427-95EB-CB35C22D93FB}"/>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3C851B36-6D2E-4D9D-9581-8F87EAEF44B5}"/>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对着墙练习</a:t>
            </a:r>
          </a:p>
        </p:txBody>
      </p:sp>
      <p:sp>
        <p:nvSpPr>
          <p:cNvPr id="23" name="vocab-pinyin-0">
            <a:extLst xmlns:a="http://schemas.openxmlformats.org/drawingml/2006/main">
              <a:ext uri="{FF2B5EF4-FFF2-40B4-BE49-F238E27FC236}">
                <a16:creationId xmlns:a16="http://schemas.microsoft.com/office/drawing/2014/main" id="{D41A0055-1398-4827-9B66-FE97CBBB67AE}"/>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duì zhe qiáng liàn xí</a:t>
            </a:r>
          </a:p>
        </p:txBody>
      </p:sp>
      <p:sp>
        <p:nvSpPr>
          <p:cNvPr id="24" name="meaning-0">
            <a:extLst xmlns:a="http://schemas.openxmlformats.org/drawingml/2006/main">
              <a:ext uri="{FF2B5EF4-FFF2-40B4-BE49-F238E27FC236}">
                <a16:creationId xmlns:a16="http://schemas.microsoft.com/office/drawing/2014/main" id="{A28A0BE0-E6D6-45C4-9DDA-9EE189BF3BA1}"/>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벽치기 연습을 하다</a:t>
            </a:r>
          </a:p>
        </p:txBody>
      </p:sp>
      <p:sp>
        <p:nvSpPr>
          <p:cNvPr id="25" name="vocab-0">
            <a:extLst xmlns:a="http://schemas.openxmlformats.org/drawingml/2006/main">
              <a:ext uri="{FF2B5EF4-FFF2-40B4-BE49-F238E27FC236}">
                <a16:creationId xmlns:a16="http://schemas.microsoft.com/office/drawing/2014/main" id="{BEA13A86-754F-4E3F-8820-BB47DD7C6AA1}"/>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简单对打</a:t>
            </a:r>
          </a:p>
        </p:txBody>
      </p:sp>
      <p:sp>
        <p:nvSpPr>
          <p:cNvPr id="26" name="vocab-pinyin-0">
            <a:extLst xmlns:a="http://schemas.openxmlformats.org/drawingml/2006/main">
              <a:ext uri="{FF2B5EF4-FFF2-40B4-BE49-F238E27FC236}">
                <a16:creationId xmlns:a16="http://schemas.microsoft.com/office/drawing/2014/main" id="{45228ECF-89B2-4CF8-8BF5-A44AA425D25B}"/>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jiǎn dān duì dǎ</a:t>
            </a:r>
          </a:p>
        </p:txBody>
      </p:sp>
      <p:sp>
        <p:nvSpPr>
          <p:cNvPr id="27" name="meaning-0">
            <a:extLst xmlns:a="http://schemas.openxmlformats.org/drawingml/2006/main">
              <a:ext uri="{FF2B5EF4-FFF2-40B4-BE49-F238E27FC236}">
                <a16:creationId xmlns:a16="http://schemas.microsoft.com/office/drawing/2014/main" id="{ADD591D1-20CE-4650-9598-AF7F2207C69C}"/>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기본 랠리</a:t>
            </a:r>
          </a:p>
        </p:txBody>
      </p:sp>
      <p:sp>
        <p:nvSpPr>
          <p:cNvPr id="28" name="vocab-0">
            <a:extLst xmlns:a="http://schemas.openxmlformats.org/drawingml/2006/main">
              <a:ext uri="{FF2B5EF4-FFF2-40B4-BE49-F238E27FC236}">
                <a16:creationId xmlns:a16="http://schemas.microsoft.com/office/drawing/2014/main" id="{D8867989-3282-4DB3-8FD7-68F3B16712FC}"/>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击球更稳定</a:t>
            </a:r>
          </a:p>
        </p:txBody>
      </p:sp>
      <p:sp>
        <p:nvSpPr>
          <p:cNvPr id="29" name="vocab-pinyin-0">
            <a:extLst xmlns:a="http://schemas.openxmlformats.org/drawingml/2006/main">
              <a:ext uri="{FF2B5EF4-FFF2-40B4-BE49-F238E27FC236}">
                <a16:creationId xmlns:a16="http://schemas.microsoft.com/office/drawing/2014/main" id="{B5D81923-266B-45CC-A694-3102BCA90502}"/>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jī qiú gèng wěn dìng</a:t>
            </a:r>
          </a:p>
        </p:txBody>
      </p:sp>
      <p:sp>
        <p:nvSpPr>
          <p:cNvPr id="30" name="meaning-0">
            <a:extLst xmlns:a="http://schemas.openxmlformats.org/drawingml/2006/main">
              <a:ext uri="{FF2B5EF4-FFF2-40B4-BE49-F238E27FC236}">
                <a16:creationId xmlns:a16="http://schemas.microsoft.com/office/drawing/2014/main" id="{6DB3C802-A4FA-4302-A10F-27F615C4BA0B}"/>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더 안정적으로 공을 맞히다</a:t>
            </a:r>
          </a:p>
        </p:txBody>
      </p:sp>
      <p:sp>
        <p:nvSpPr>
          <p:cNvPr id="31" name="vocab-0">
            <a:extLst xmlns:a="http://schemas.openxmlformats.org/drawingml/2006/main">
              <a:ext uri="{FF2B5EF4-FFF2-40B4-BE49-F238E27FC236}">
                <a16:creationId xmlns:a16="http://schemas.microsoft.com/office/drawing/2014/main" id="{98B44195-4D50-4044-B782-4E4FFCC56610}"/>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步法</a:t>
            </a:r>
          </a:p>
        </p:txBody>
      </p:sp>
      <p:sp>
        <p:nvSpPr>
          <p:cNvPr id="32" name="vocab-pinyin-0">
            <a:extLst xmlns:a="http://schemas.openxmlformats.org/drawingml/2006/main">
              <a:ext uri="{FF2B5EF4-FFF2-40B4-BE49-F238E27FC236}">
                <a16:creationId xmlns:a16="http://schemas.microsoft.com/office/drawing/2014/main" id="{DC73EEEF-545D-4FA4-8638-43E9D3EB08A4}"/>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bù fǎ</a:t>
            </a:r>
          </a:p>
        </p:txBody>
      </p:sp>
      <p:sp>
        <p:nvSpPr>
          <p:cNvPr id="33" name="meaning-0">
            <a:extLst xmlns:a="http://schemas.openxmlformats.org/drawingml/2006/main">
              <a:ext uri="{FF2B5EF4-FFF2-40B4-BE49-F238E27FC236}">
                <a16:creationId xmlns:a16="http://schemas.microsoft.com/office/drawing/2014/main" id="{238A80B0-7E80-41AB-89C3-A538DBC080BA}"/>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발놀림</a:t>
            </a:r>
          </a:p>
        </p:txBody>
      </p:sp>
    </p:spTree>
    <p:extLst>
      <p:ext uri="{BB962C8B-B14F-4D97-AF65-F5344CB8AC3E}">
        <p14:creationId xmlns:p14="http://schemas.microsoft.com/office/powerpoint/2010/main" val="1535920736"/>
      </p:ext>
    </p:extLst>
  </p:cSld>
</p:sld>
</file>

<file path=ppt/slides/slide20.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6754329F-07A4-45BC-9209-87509D15597B}"/>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Q20  첫 테니스 레슨의 작은 깨달음</a:t>
            </a:r>
          </a:p>
        </p:txBody>
      </p:sp>
      <p:sp>
        <p:nvSpPr>
          <p:cNvPr id="2" name="language">
            <a:extLst xmlns:a="http://schemas.openxmlformats.org/drawingml/2006/main">
              <a:ext uri="{FF2B5EF4-FFF2-40B4-BE49-F238E27FC236}">
                <a16:creationId xmlns:a16="http://schemas.microsoft.com/office/drawing/2014/main" id="{95078EC8-C42C-49DA-8D80-D82D71DB5298}"/>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CE0F5C6E-F241-4A8D-B7C7-4A9B420F3F28}"/>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취미 기반 연습 상황</a:t>
            </a:r>
          </a:p>
        </p:txBody>
      </p:sp>
      <p:sp>
        <p:nvSpPr>
          <p:cNvPr id="4" name="page">
            <a:extLst xmlns:a="http://schemas.openxmlformats.org/drawingml/2006/main">
              <a:ext uri="{FF2B5EF4-FFF2-40B4-BE49-F238E27FC236}">
                <a16:creationId xmlns:a16="http://schemas.microsoft.com/office/drawing/2014/main" id="{F3EDE369-5F96-46FC-92F9-14D8B27DC787}"/>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20 / 60</a:t>
            </a:r>
          </a:p>
        </p:txBody>
      </p:sp>
      <p:sp>
        <p:nvSpPr>
          <p:cNvPr id="5" name="section-label">
            <a:extLst xmlns:a="http://schemas.openxmlformats.org/drawingml/2006/main">
              <a:ext uri="{FF2B5EF4-FFF2-40B4-BE49-F238E27FC236}">
                <a16:creationId xmlns:a16="http://schemas.microsoft.com/office/drawing/2014/main" id="{0BCAA58B-8233-4128-9789-0CBC80E2FD14}"/>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FF6ACCB9-826E-4056-9457-28AFD687853F}"/>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请说说学习运动时一次难忘的经历。</a:t>
            </a:r>
          </a:p>
        </p:txBody>
      </p:sp>
      <p:sp>
        <p:nvSpPr>
          <p:cNvPr id="7" name="pinyin">
            <a:extLst xmlns:a="http://schemas.openxmlformats.org/drawingml/2006/main">
              <a:ext uri="{FF2B5EF4-FFF2-40B4-BE49-F238E27FC236}">
                <a16:creationId xmlns:a16="http://schemas.microsoft.com/office/drawing/2014/main" id="{37D0B9DD-A5BE-42CC-97A9-ECD7FF8FE7A4}"/>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qǐng shuō shuō xué xí yùn dòng shí yī cì nán wàng de jīng lì。</a:t>
            </a:r>
          </a:p>
        </p:txBody>
      </p:sp>
      <p:sp>
        <p:nvSpPr>
          <p:cNvPr id="8" name="section-label">
            <a:extLst xmlns:a="http://schemas.openxmlformats.org/drawingml/2006/main">
              <a:ext uri="{FF2B5EF4-FFF2-40B4-BE49-F238E27FC236}">
                <a16:creationId xmlns:a16="http://schemas.microsoft.com/office/drawing/2014/main" id="{1E339E2C-52D0-4235-BCA4-D31BFD0D3DA0}"/>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B7B2CA14-EEAD-43AE-A77B-F423FCB333E0}"/>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让我印象很深的一次经历，是刚开始学网球时的一堂课。当时我总想把球打得更有力，以为力量大就会打得好。</a:t>
            </a:r>
          </a:p>
        </p:txBody>
      </p:sp>
      <p:sp>
        <p:nvSpPr>
          <p:cNvPr id="10" name="pinyin">
            <a:extLst xmlns:a="http://schemas.openxmlformats.org/drawingml/2006/main">
              <a:ext uri="{FF2B5EF4-FFF2-40B4-BE49-F238E27FC236}">
                <a16:creationId xmlns:a16="http://schemas.microsoft.com/office/drawing/2014/main" id="{97C00F7C-2B1D-4356-BA8B-F244BF8220B3}"/>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ràng wǒ yìn xiàng hěn shēn de yī cì jīng lì， shì gāng kāi shǐ xué wǎng qiú shí de yī táng kè。 dāng shí wǒ zǒng xiǎng bǎ qiú dǎ de gèng yǒu lì， yǐ wéi lì liàng dà jiù huì dǎ de hǎo。</a:t>
            </a:r>
          </a:p>
        </p:txBody>
      </p:sp>
      <p:sp>
        <p:nvSpPr>
          <p:cNvPr id="11" name="hanzi">
            <a:extLst xmlns:a="http://schemas.openxmlformats.org/drawingml/2006/main">
              <a:ext uri="{FF2B5EF4-FFF2-40B4-BE49-F238E27FC236}">
                <a16:creationId xmlns:a16="http://schemas.microsoft.com/office/drawing/2014/main" id="{30CAA9C6-F323-432B-A766-8658570AA21A}"/>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结果球一直往不该去的方向飞，我也越来越着急。</a:t>
            </a:r>
          </a:p>
        </p:txBody>
      </p:sp>
      <p:sp>
        <p:nvSpPr>
          <p:cNvPr id="12" name="pinyin">
            <a:extLst xmlns:a="http://schemas.openxmlformats.org/drawingml/2006/main">
              <a:ext uri="{FF2B5EF4-FFF2-40B4-BE49-F238E27FC236}">
                <a16:creationId xmlns:a16="http://schemas.microsoft.com/office/drawing/2014/main" id="{61E4F91A-1D48-4305-94B6-1575CEB8EB2F}"/>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jié guǒ qiú yì zhí wǎng bù gāi qù de fāng xiàng fēi， wǒ yě yuè lái yuè zháo jí。</a:t>
            </a:r>
          </a:p>
        </p:txBody>
      </p:sp>
      <p:sp>
        <p:nvSpPr>
          <p:cNvPr id="13" name="hanzi">
            <a:extLst xmlns:a="http://schemas.openxmlformats.org/drawingml/2006/main">
              <a:ext uri="{FF2B5EF4-FFF2-40B4-BE49-F238E27FC236}">
                <a16:creationId xmlns:a16="http://schemas.microsoft.com/office/drawing/2014/main" id="{FF7FC27F-EDE3-4E6E-903A-874F29428630}"/>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教练让我慢一点，先注意脚步。我把挥拍动作缩小，也尽量提前站好位置。试了几次以后，</a:t>
            </a:r>
          </a:p>
        </p:txBody>
      </p:sp>
      <p:sp>
        <p:nvSpPr>
          <p:cNvPr id="14" name="pinyin">
            <a:extLst xmlns:a="http://schemas.openxmlformats.org/drawingml/2006/main">
              <a:ext uri="{FF2B5EF4-FFF2-40B4-BE49-F238E27FC236}">
                <a16:creationId xmlns:a16="http://schemas.microsoft.com/office/drawing/2014/main" id="{B9E90DBC-8B09-49F3-AB95-D2BC05EB3651}"/>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jiào liàn ràng wǒ màn yì diǎn， xiān zhù yì jiǎo bù。 wǒ bǎ huī pāi dòng zuò suō xiǎo， yě jǐn liàng tí qián zhàn hǎo wèi zhì。 shì le jǐ cì yǐ hòu，</a:t>
            </a:r>
          </a:p>
        </p:txBody>
      </p:sp>
      <p:sp>
        <p:nvSpPr>
          <p:cNvPr id="15" name="hanzi">
            <a:extLst xmlns:a="http://schemas.openxmlformats.org/drawingml/2006/main">
              <a:ext uri="{FF2B5EF4-FFF2-40B4-BE49-F238E27FC236}">
                <a16:creationId xmlns:a16="http://schemas.microsoft.com/office/drawing/2014/main" id="{789D78BA-6A97-4D0E-B012-125D2A45F357}"/>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终于能比较稳定地对打几个球了。虽然不是什么精彩的击球，但感觉比猛打一球、接着失误三次好多了。</a:t>
            </a:r>
          </a:p>
        </p:txBody>
      </p:sp>
      <p:sp>
        <p:nvSpPr>
          <p:cNvPr id="16" name="pinyin">
            <a:extLst xmlns:a="http://schemas.openxmlformats.org/drawingml/2006/main">
              <a:ext uri="{FF2B5EF4-FFF2-40B4-BE49-F238E27FC236}">
                <a16:creationId xmlns:a16="http://schemas.microsoft.com/office/drawing/2014/main" id="{011483C0-CDED-4E86-8812-73D444100831}"/>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zhōng yú néng bǐ jiào wěn dìng de duì dǎ jǐ gè qiú le。 suī rán bú shì shén me jīng cǎi de jī qiú， dàn gǎn jué bǐ měng dǎ yī qiú、 jiē zhe shī wù sān cì hǎo duō le。</a:t>
            </a:r>
          </a:p>
        </p:txBody>
      </p:sp>
      <p:sp>
        <p:nvSpPr>
          <p:cNvPr id="17" name="hanzi">
            <a:extLst xmlns:a="http://schemas.openxmlformats.org/drawingml/2006/main">
              <a:ext uri="{FF2B5EF4-FFF2-40B4-BE49-F238E27FC236}">
                <a16:creationId xmlns:a16="http://schemas.microsoft.com/office/drawing/2014/main" id="{245F4C68-B46D-4675-9BE9-3DE3BCAF849B}"/>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我松了一口气，因为终于知道自己应该先练什么。这次经历让我明白，初学的时候，把简单的动作做稳定，</a:t>
            </a:r>
          </a:p>
        </p:txBody>
      </p:sp>
      <p:sp>
        <p:nvSpPr>
          <p:cNvPr id="18" name="pinyin">
            <a:extLst xmlns:a="http://schemas.openxmlformats.org/drawingml/2006/main">
              <a:ext uri="{FF2B5EF4-FFF2-40B4-BE49-F238E27FC236}">
                <a16:creationId xmlns:a16="http://schemas.microsoft.com/office/drawing/2014/main" id="{539D07F6-4A68-48A2-BA97-7BE92C429464}"/>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sōng le yì kǒu qì， yīn wèi zhōng yú zhī dào zì jǐ yīng gāi xiān liàn shén me。 zhè cì jīng lì ràng wǒ míng bai， chū xué de shí hou， bǎ jiǎn dān de dòng zuò zuò wěn dìng，</a:t>
            </a:r>
          </a:p>
        </p:txBody>
      </p:sp>
      <p:sp>
        <p:nvSpPr>
          <p:cNvPr id="19" name="hanzi">
            <a:extLst xmlns:a="http://schemas.openxmlformats.org/drawingml/2006/main">
              <a:ext uri="{FF2B5EF4-FFF2-40B4-BE49-F238E27FC236}">
                <a16:creationId xmlns:a16="http://schemas.microsoft.com/office/drawing/2014/main" id="{90DB55D7-21EE-41E1-87AE-9AB4D92AD60B}"/>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比急着表现得很熟练更有用。学外语也是一样。</a:t>
            </a:r>
          </a:p>
        </p:txBody>
      </p:sp>
      <p:sp>
        <p:nvSpPr>
          <p:cNvPr id="20" name="pinyin">
            <a:extLst xmlns:a="http://schemas.openxmlformats.org/drawingml/2006/main">
              <a:ext uri="{FF2B5EF4-FFF2-40B4-BE49-F238E27FC236}">
                <a16:creationId xmlns:a16="http://schemas.microsoft.com/office/drawing/2014/main" id="{22478CD1-9C12-4C3D-818A-7279275C3E94}"/>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bǐ jí zhe biǎo xiàn de hěn shú liàn gèng yǒu yòng。 xué wài yǔ yě shì yī yàng。</a:t>
            </a:r>
          </a:p>
        </p:txBody>
      </p:sp>
      <p:sp>
        <p:nvSpPr>
          <p:cNvPr id="21" name="section-label">
            <a:extLst xmlns:a="http://schemas.openxmlformats.org/drawingml/2006/main">
              <a:ext uri="{FF2B5EF4-FFF2-40B4-BE49-F238E27FC236}">
                <a16:creationId xmlns:a16="http://schemas.microsoft.com/office/drawing/2014/main" id="{D936ED39-7F0D-4F4D-AADB-1B2AAFC0EA21}"/>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30998D16-E823-48E7-A62F-E65BEC934EE6}"/>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提前站好位置</a:t>
            </a:r>
          </a:p>
        </p:txBody>
      </p:sp>
      <p:sp>
        <p:nvSpPr>
          <p:cNvPr id="23" name="vocab-pinyin-0">
            <a:extLst xmlns:a="http://schemas.openxmlformats.org/drawingml/2006/main">
              <a:ext uri="{FF2B5EF4-FFF2-40B4-BE49-F238E27FC236}">
                <a16:creationId xmlns:a16="http://schemas.microsoft.com/office/drawing/2014/main" id="{84CE9B20-3996-459C-933E-9B4F7BBD0827}"/>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tí qián zhàn hǎo wèi zhì</a:t>
            </a:r>
          </a:p>
        </p:txBody>
      </p:sp>
      <p:sp>
        <p:nvSpPr>
          <p:cNvPr id="24" name="meaning-0">
            <a:extLst xmlns:a="http://schemas.openxmlformats.org/drawingml/2006/main">
              <a:ext uri="{FF2B5EF4-FFF2-40B4-BE49-F238E27FC236}">
                <a16:creationId xmlns:a16="http://schemas.microsoft.com/office/drawing/2014/main" id="{C539E986-D229-49E2-9755-8731807CC12B}"/>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자리를 잡다</a:t>
            </a:r>
          </a:p>
        </p:txBody>
      </p:sp>
      <p:sp>
        <p:nvSpPr>
          <p:cNvPr id="25" name="vocab-0">
            <a:extLst xmlns:a="http://schemas.openxmlformats.org/drawingml/2006/main">
              <a:ext uri="{FF2B5EF4-FFF2-40B4-BE49-F238E27FC236}">
                <a16:creationId xmlns:a16="http://schemas.microsoft.com/office/drawing/2014/main" id="{28926DCA-9852-40A5-AC13-5BC1DC684737}"/>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把挥拍动作缩小</a:t>
            </a:r>
          </a:p>
        </p:txBody>
      </p:sp>
      <p:sp>
        <p:nvSpPr>
          <p:cNvPr id="26" name="vocab-pinyin-0">
            <a:extLst xmlns:a="http://schemas.openxmlformats.org/drawingml/2006/main">
              <a:ext uri="{FF2B5EF4-FFF2-40B4-BE49-F238E27FC236}">
                <a16:creationId xmlns:a16="http://schemas.microsoft.com/office/drawing/2014/main" id="{A786E70D-BFEA-4D4A-90BD-2057C01D2037}"/>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bǎ huī pāi dòng zuò suō xiǎo</a:t>
            </a:r>
          </a:p>
        </p:txBody>
      </p:sp>
      <p:sp>
        <p:nvSpPr>
          <p:cNvPr id="27" name="meaning-0">
            <a:extLst xmlns:a="http://schemas.openxmlformats.org/drawingml/2006/main">
              <a:ext uri="{FF2B5EF4-FFF2-40B4-BE49-F238E27FC236}">
                <a16:creationId xmlns:a16="http://schemas.microsoft.com/office/drawing/2014/main" id="{D51E611D-320E-4E6E-9CA0-B0C85261D515}"/>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스윙을 작게 하다</a:t>
            </a:r>
          </a:p>
        </p:txBody>
      </p:sp>
      <p:sp>
        <p:nvSpPr>
          <p:cNvPr id="28" name="vocab-0">
            <a:extLst xmlns:a="http://schemas.openxmlformats.org/drawingml/2006/main">
              <a:ext uri="{FF2B5EF4-FFF2-40B4-BE49-F238E27FC236}">
                <a16:creationId xmlns:a16="http://schemas.microsoft.com/office/drawing/2014/main" id="{F9856366-828D-42C8-880B-0947DB10C72E}"/>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松了一口气</a:t>
            </a:r>
          </a:p>
        </p:txBody>
      </p:sp>
      <p:sp>
        <p:nvSpPr>
          <p:cNvPr id="29" name="vocab-pinyin-0">
            <a:extLst xmlns:a="http://schemas.openxmlformats.org/drawingml/2006/main">
              <a:ext uri="{FF2B5EF4-FFF2-40B4-BE49-F238E27FC236}">
                <a16:creationId xmlns:a16="http://schemas.microsoft.com/office/drawing/2014/main" id="{A23E5725-D3EC-4FDB-9F42-BA733371D128}"/>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sōng le yì kǒu qì</a:t>
            </a:r>
          </a:p>
        </p:txBody>
      </p:sp>
      <p:sp>
        <p:nvSpPr>
          <p:cNvPr id="30" name="meaning-0">
            <a:extLst xmlns:a="http://schemas.openxmlformats.org/drawingml/2006/main">
              <a:ext uri="{FF2B5EF4-FFF2-40B4-BE49-F238E27FC236}">
                <a16:creationId xmlns:a16="http://schemas.microsoft.com/office/drawing/2014/main" id="{F8EBE082-7B11-4A8B-8E14-4ECB813E92C4}"/>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안도하다</a:t>
            </a:r>
          </a:p>
        </p:txBody>
      </p:sp>
      <p:sp>
        <p:nvSpPr>
          <p:cNvPr id="31" name="vocab-0">
            <a:extLst xmlns:a="http://schemas.openxmlformats.org/drawingml/2006/main">
              <a:ext uri="{FF2B5EF4-FFF2-40B4-BE49-F238E27FC236}">
                <a16:creationId xmlns:a16="http://schemas.microsoft.com/office/drawing/2014/main" id="{7EFB8FB1-71CC-4C28-89C8-DC99B3FC9DCF}"/>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稳定性</a:t>
            </a:r>
          </a:p>
        </p:txBody>
      </p:sp>
      <p:sp>
        <p:nvSpPr>
          <p:cNvPr id="32" name="vocab-pinyin-0">
            <a:extLst xmlns:a="http://schemas.openxmlformats.org/drawingml/2006/main">
              <a:ext uri="{FF2B5EF4-FFF2-40B4-BE49-F238E27FC236}">
                <a16:creationId xmlns:a16="http://schemas.microsoft.com/office/drawing/2014/main" id="{992C8653-53DF-44F6-839F-6FA091872E83}"/>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wěn dìng xìng</a:t>
            </a:r>
          </a:p>
        </p:txBody>
      </p:sp>
      <p:sp>
        <p:nvSpPr>
          <p:cNvPr id="33" name="meaning-0">
            <a:extLst xmlns:a="http://schemas.openxmlformats.org/drawingml/2006/main">
              <a:ext uri="{FF2B5EF4-FFF2-40B4-BE49-F238E27FC236}">
                <a16:creationId xmlns:a16="http://schemas.microsoft.com/office/drawing/2014/main" id="{3AF066CB-C943-4E68-A527-495F6795871D}"/>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꾸준함과 안정성</a:t>
            </a:r>
          </a:p>
        </p:txBody>
      </p:sp>
    </p:spTree>
    <p:extLst>
      <p:ext uri="{BB962C8B-B14F-4D97-AF65-F5344CB8AC3E}">
        <p14:creationId xmlns:p14="http://schemas.microsoft.com/office/powerpoint/2010/main" val="1063763626"/>
      </p:ext>
    </p:extLst>
  </p:cSld>
</p:sld>
</file>

<file path=ppt/slides/slide21.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BCF96AF3-D941-4997-B079-E7FCB2B1CD89}"/>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Q21  운동 습관의 변화</a:t>
            </a:r>
          </a:p>
        </p:txBody>
      </p:sp>
      <p:sp>
        <p:nvSpPr>
          <p:cNvPr id="2" name="language">
            <a:extLst xmlns:a="http://schemas.openxmlformats.org/drawingml/2006/main">
              <a:ext uri="{FF2B5EF4-FFF2-40B4-BE49-F238E27FC236}">
                <a16:creationId xmlns:a16="http://schemas.microsoft.com/office/drawing/2014/main" id="{2B82274C-ED77-4F77-953D-D38E58A68E96}"/>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067ECC6F-6CB0-412F-B7B8-AFAC59500EFD}"/>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확인된 관심 기반 일상 초안</a:t>
            </a:r>
          </a:p>
        </p:txBody>
      </p:sp>
      <p:sp>
        <p:nvSpPr>
          <p:cNvPr id="4" name="page">
            <a:extLst xmlns:a="http://schemas.openxmlformats.org/drawingml/2006/main">
              <a:ext uri="{FF2B5EF4-FFF2-40B4-BE49-F238E27FC236}">
                <a16:creationId xmlns:a16="http://schemas.microsoft.com/office/drawing/2014/main" id="{A05A515E-BB3B-4790-AF35-5CC7764F4901}"/>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21 / 60</a:t>
            </a:r>
          </a:p>
        </p:txBody>
      </p:sp>
      <p:sp>
        <p:nvSpPr>
          <p:cNvPr id="5" name="section-label">
            <a:extLst xmlns:a="http://schemas.openxmlformats.org/drawingml/2006/main">
              <a:ext uri="{FF2B5EF4-FFF2-40B4-BE49-F238E27FC236}">
                <a16:creationId xmlns:a16="http://schemas.microsoft.com/office/drawing/2014/main" id="{EB9A58A1-09EC-4D66-ADA0-73B91F9F878F}"/>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0D8CB82A-DD40-4E27-BC77-FD07C0395E12}"/>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你的运动习惯这些年有什么变化？</a:t>
            </a:r>
          </a:p>
        </p:txBody>
      </p:sp>
      <p:sp>
        <p:nvSpPr>
          <p:cNvPr id="7" name="pinyin">
            <a:extLst xmlns:a="http://schemas.openxmlformats.org/drawingml/2006/main">
              <a:ext uri="{FF2B5EF4-FFF2-40B4-BE49-F238E27FC236}">
                <a16:creationId xmlns:a16="http://schemas.microsoft.com/office/drawing/2014/main" id="{A1767280-86DF-4EFE-B2A0-56F76C1E7C4E}"/>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nǐ de yùn dòng xí guàn zhè xiē nián yǒu shén me biàn huà？</a:t>
            </a:r>
          </a:p>
        </p:txBody>
      </p:sp>
      <p:sp>
        <p:nvSpPr>
          <p:cNvPr id="8" name="section-label">
            <a:extLst xmlns:a="http://schemas.openxmlformats.org/drawingml/2006/main">
              <a:ext uri="{FF2B5EF4-FFF2-40B4-BE49-F238E27FC236}">
                <a16:creationId xmlns:a16="http://schemas.microsoft.com/office/drawing/2014/main" id="{BA14CFBA-93AC-4E91-93F4-5576D92E6160}"/>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735AC032-D89B-4163-9DF7-9705E11A7E4E}"/>
              </a:ext>
            </a:extLst>
          </p:cNvPr>
          <p:cNvSpPr>
            <a:spLocks xmlns:a="http://schemas.openxmlformats.org/drawingml/2006/main" noGrp="1"/>
          </p:cNvSpPr>
          <p:nvPr/>
        </p:nvSpPr>
        <p:spPr>
          <a:xfrm xmlns:a="http://schemas.openxmlformats.org/drawingml/2006/main">
            <a:off x="666750" y="2343150"/>
            <a:ext cx="13906500" cy="32742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063" b="0">
                <a:solidFill>
                  <a:srgbClr val="172938"/>
                </a:solidFill>
                <a:latin typeface="Microsoft YaHei"/>
                <a:ea typeface="Microsoft YaHei"/>
                <a:cs typeface="Microsoft YaHei"/>
              </a:defRPr>
            </a:pPr>
            <a:r>
              <a:rPr sz="2063" b="0">
                <a:solidFill>
                  <a:srgbClr val="172938"/>
                </a:solidFill>
                <a:latin typeface="Microsoft YaHei"/>
                <a:ea typeface="Microsoft YaHei"/>
                <a:cs typeface="Microsoft YaHei"/>
              </a:rPr>
              <a:t>我对运动的看法发生了一些变化。以前更容易关注一次训练有多累，现在更在意能不能恢复好，能不能长期坚持。</a:t>
            </a:r>
          </a:p>
        </p:txBody>
      </p:sp>
      <p:sp>
        <p:nvSpPr>
          <p:cNvPr id="10" name="pinyin">
            <a:extLst xmlns:a="http://schemas.openxmlformats.org/drawingml/2006/main">
              <a:ext uri="{FF2B5EF4-FFF2-40B4-BE49-F238E27FC236}">
                <a16:creationId xmlns:a16="http://schemas.microsoft.com/office/drawing/2014/main" id="{7173F7AF-38EC-488B-A225-45881C0BB1F2}"/>
              </a:ext>
            </a:extLst>
          </p:cNvPr>
          <p:cNvSpPr>
            <a:spLocks xmlns:a="http://schemas.openxmlformats.org/drawingml/2006/main" noGrp="1"/>
          </p:cNvSpPr>
          <p:nvPr/>
        </p:nvSpPr>
        <p:spPr>
          <a:xfrm xmlns:a="http://schemas.openxmlformats.org/drawingml/2006/main">
            <a:off x="666750" y="2670572"/>
            <a:ext cx="13906500" cy="20059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15" b="0">
                <a:solidFill>
                  <a:srgbClr val="65727C"/>
                </a:solidFill>
                <a:latin typeface="Arial"/>
                <a:ea typeface="Arial"/>
                <a:cs typeface="Arial"/>
              </a:defRPr>
            </a:pPr>
            <a:r>
              <a:rPr sz="1215" b="0">
                <a:solidFill>
                  <a:srgbClr val="65727C"/>
                </a:solidFill>
                <a:latin typeface="Arial"/>
                <a:ea typeface="Arial"/>
                <a:cs typeface="Arial"/>
              </a:rPr>
              <a:t>wǒ duì yùn dòng de kàn fǎ fā shēng le yī xiē biàn huà。 yǐ qián gèng róng yì guān zhù yī cì xùn liàn yǒu duō lèi， xiàn zài gèng zài yì néng bù néng huī fù hǎo， néng bù néng cháng qī jiān chí。</a:t>
            </a:r>
          </a:p>
        </p:txBody>
      </p:sp>
      <p:sp>
        <p:nvSpPr>
          <p:cNvPr id="11" name="hanzi">
            <a:extLst xmlns:a="http://schemas.openxmlformats.org/drawingml/2006/main">
              <a:ext uri="{FF2B5EF4-FFF2-40B4-BE49-F238E27FC236}">
                <a16:creationId xmlns:a16="http://schemas.microsoft.com/office/drawing/2014/main" id="{85324B9E-7B77-4211-8F60-6A8D8CA26B47}"/>
              </a:ext>
            </a:extLst>
          </p:cNvPr>
          <p:cNvSpPr>
            <a:spLocks xmlns:a="http://schemas.openxmlformats.org/drawingml/2006/main" noGrp="1"/>
          </p:cNvSpPr>
          <p:nvPr/>
        </p:nvSpPr>
        <p:spPr>
          <a:xfrm xmlns:a="http://schemas.openxmlformats.org/drawingml/2006/main">
            <a:off x="666750" y="3023568"/>
            <a:ext cx="13906500" cy="32742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063" b="0">
                <a:solidFill>
                  <a:srgbClr val="172938"/>
                </a:solidFill>
                <a:latin typeface="Microsoft YaHei"/>
                <a:ea typeface="Microsoft YaHei"/>
                <a:cs typeface="Microsoft YaHei"/>
              </a:defRPr>
            </a:pPr>
            <a:r>
              <a:rPr sz="2063" b="0">
                <a:solidFill>
                  <a:srgbClr val="172938"/>
                </a:solidFill>
                <a:latin typeface="Microsoft YaHei"/>
                <a:ea typeface="Microsoft YaHei"/>
                <a:cs typeface="Microsoft YaHei"/>
              </a:rPr>
              <a:t>我对跑步、骑车、游泳和网球都感兴趣，但也开始重视关节活动能力和基础力量。如果一个动作感觉不太对，</a:t>
            </a:r>
          </a:p>
        </p:txBody>
      </p:sp>
      <p:sp>
        <p:nvSpPr>
          <p:cNvPr id="12" name="pinyin">
            <a:extLst xmlns:a="http://schemas.openxmlformats.org/drawingml/2006/main">
              <a:ext uri="{FF2B5EF4-FFF2-40B4-BE49-F238E27FC236}">
                <a16:creationId xmlns:a16="http://schemas.microsoft.com/office/drawing/2014/main" id="{41EF74F0-C65F-4802-876D-B10BE84095FC}"/>
              </a:ext>
            </a:extLst>
          </p:cNvPr>
          <p:cNvSpPr>
            <a:spLocks xmlns:a="http://schemas.openxmlformats.org/drawingml/2006/main" noGrp="1"/>
          </p:cNvSpPr>
          <p:nvPr/>
        </p:nvSpPr>
        <p:spPr>
          <a:xfrm xmlns:a="http://schemas.openxmlformats.org/drawingml/2006/main">
            <a:off x="666750" y="3350990"/>
            <a:ext cx="13906500" cy="20059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15" b="0">
                <a:solidFill>
                  <a:srgbClr val="65727C"/>
                </a:solidFill>
                <a:latin typeface="Arial"/>
                <a:ea typeface="Arial"/>
                <a:cs typeface="Arial"/>
              </a:defRPr>
            </a:pPr>
            <a:r>
              <a:rPr sz="1215" b="0">
                <a:solidFill>
                  <a:srgbClr val="65727C"/>
                </a:solidFill>
                <a:latin typeface="Arial"/>
                <a:ea typeface="Arial"/>
                <a:cs typeface="Arial"/>
              </a:rPr>
              <a:t>wǒ duì pǎo bù、 qí chē、 yóu yǒng hé wǎng qiú dōu gǎn xìng qù， dàn yě kāi shǐ zhòng shì guān jié huó dòng néng lì hé jī chǔ lì liàng。 rú guǒ yí gè dòng zuò gǎn jué bù tài duì，</a:t>
            </a:r>
          </a:p>
        </p:txBody>
      </p:sp>
      <p:sp>
        <p:nvSpPr>
          <p:cNvPr id="13" name="hanzi">
            <a:extLst xmlns:a="http://schemas.openxmlformats.org/drawingml/2006/main">
              <a:ext uri="{FF2B5EF4-FFF2-40B4-BE49-F238E27FC236}">
                <a16:creationId xmlns:a16="http://schemas.microsoft.com/office/drawing/2014/main" id="{FA89F0F3-C1F7-4FD8-8932-A93D7079BC5C}"/>
              </a:ext>
            </a:extLst>
          </p:cNvPr>
          <p:cNvSpPr>
            <a:spLocks xmlns:a="http://schemas.openxmlformats.org/drawingml/2006/main" noGrp="1"/>
          </p:cNvSpPr>
          <p:nvPr/>
        </p:nvSpPr>
        <p:spPr>
          <a:xfrm xmlns:a="http://schemas.openxmlformats.org/drawingml/2006/main">
            <a:off x="666750" y="3589687"/>
            <a:ext cx="13906500" cy="32742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063" b="0">
                <a:solidFill>
                  <a:srgbClr val="172938"/>
                </a:solidFill>
                <a:latin typeface="Microsoft YaHei"/>
                <a:ea typeface="Microsoft YaHei"/>
                <a:cs typeface="Microsoft YaHei"/>
              </a:defRPr>
            </a:pPr>
            <a:r>
              <a:rPr sz="2063" b="0">
                <a:solidFill>
                  <a:srgbClr val="172938"/>
                </a:solidFill>
                <a:latin typeface="Microsoft YaHei"/>
                <a:ea typeface="Microsoft YaHei"/>
                <a:cs typeface="Microsoft YaHei"/>
              </a:rPr>
              <a:t>我不想为了完成计划就忽略它。作为医生，我知道运动的重要性，但要把这些知识变成适合自己的习惯，</a:t>
            </a:r>
          </a:p>
        </p:txBody>
      </p:sp>
      <p:sp>
        <p:nvSpPr>
          <p:cNvPr id="14" name="pinyin">
            <a:extLst xmlns:a="http://schemas.openxmlformats.org/drawingml/2006/main">
              <a:ext uri="{FF2B5EF4-FFF2-40B4-BE49-F238E27FC236}">
                <a16:creationId xmlns:a16="http://schemas.microsoft.com/office/drawing/2014/main" id="{A1A046BA-9D14-4E29-974E-5F213D878E31}"/>
              </a:ext>
            </a:extLst>
          </p:cNvPr>
          <p:cNvSpPr>
            <a:spLocks xmlns:a="http://schemas.openxmlformats.org/drawingml/2006/main" noGrp="1"/>
          </p:cNvSpPr>
          <p:nvPr/>
        </p:nvSpPr>
        <p:spPr>
          <a:xfrm xmlns:a="http://schemas.openxmlformats.org/drawingml/2006/main">
            <a:off x="666750" y="3917109"/>
            <a:ext cx="13906500" cy="20059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15" b="0">
                <a:solidFill>
                  <a:srgbClr val="65727C"/>
                </a:solidFill>
                <a:latin typeface="Arial"/>
                <a:ea typeface="Arial"/>
                <a:cs typeface="Arial"/>
              </a:defRPr>
            </a:pPr>
            <a:r>
              <a:rPr sz="1215" b="0">
                <a:solidFill>
                  <a:srgbClr val="65727C"/>
                </a:solidFill>
                <a:latin typeface="Arial"/>
                <a:ea typeface="Arial"/>
                <a:cs typeface="Arial"/>
              </a:rPr>
              <a:t>wǒ bù xiǎng wèi le wán chéng jì huà jiù hū lüè tā。 zuò wéi yī shēng， wǒ zhī dào yùn dòng de zhòng yào xìng， dàn yào bǎ zhè xiē zhī shi biàn chéng shì hé zì jǐ de xí guàn，</a:t>
            </a:r>
          </a:p>
        </p:txBody>
      </p:sp>
      <p:sp>
        <p:nvSpPr>
          <p:cNvPr id="15" name="hanzi">
            <a:extLst xmlns:a="http://schemas.openxmlformats.org/drawingml/2006/main">
              <a:ext uri="{FF2B5EF4-FFF2-40B4-BE49-F238E27FC236}">
                <a16:creationId xmlns:a16="http://schemas.microsoft.com/office/drawing/2014/main" id="{B9341FAC-3681-468D-A7D9-28CF3ABEFDA6}"/>
              </a:ext>
            </a:extLst>
          </p:cNvPr>
          <p:cNvSpPr>
            <a:spLocks xmlns:a="http://schemas.openxmlformats.org/drawingml/2006/main" noGrp="1"/>
          </p:cNvSpPr>
          <p:nvPr/>
        </p:nvSpPr>
        <p:spPr>
          <a:xfrm xmlns:a="http://schemas.openxmlformats.org/drawingml/2006/main">
            <a:off x="666750" y="4155805"/>
            <a:ext cx="13906500" cy="32742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063" b="0">
                <a:solidFill>
                  <a:srgbClr val="172938"/>
                </a:solidFill>
                <a:latin typeface="Microsoft YaHei"/>
                <a:ea typeface="Microsoft YaHei"/>
                <a:cs typeface="Microsoft YaHei"/>
              </a:defRPr>
            </a:pPr>
            <a:r>
              <a:rPr sz="2063" b="0">
                <a:solidFill>
                  <a:srgbClr val="172938"/>
                </a:solidFill>
                <a:latin typeface="Microsoft YaHei"/>
                <a:ea typeface="Microsoft YaHei"/>
                <a:cs typeface="Microsoft YaHei"/>
              </a:rPr>
              <a:t>还是需要努力。</a:t>
            </a:r>
          </a:p>
        </p:txBody>
      </p:sp>
      <p:sp>
        <p:nvSpPr>
          <p:cNvPr id="16" name="pinyin">
            <a:extLst xmlns:a="http://schemas.openxmlformats.org/drawingml/2006/main">
              <a:ext uri="{FF2B5EF4-FFF2-40B4-BE49-F238E27FC236}">
                <a16:creationId xmlns:a16="http://schemas.microsoft.com/office/drawing/2014/main" id="{E937FF29-16D8-4D60-A5E9-838C05E1BA04}"/>
              </a:ext>
            </a:extLst>
          </p:cNvPr>
          <p:cNvSpPr>
            <a:spLocks xmlns:a="http://schemas.openxmlformats.org/drawingml/2006/main" noGrp="1"/>
          </p:cNvSpPr>
          <p:nvPr/>
        </p:nvSpPr>
        <p:spPr>
          <a:xfrm xmlns:a="http://schemas.openxmlformats.org/drawingml/2006/main">
            <a:off x="666750" y="4483227"/>
            <a:ext cx="13906500" cy="20059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15" b="0">
                <a:solidFill>
                  <a:srgbClr val="65727C"/>
                </a:solidFill>
                <a:latin typeface="Arial"/>
                <a:ea typeface="Arial"/>
                <a:cs typeface="Arial"/>
              </a:defRPr>
            </a:pPr>
            <a:r>
              <a:rPr sz="1215" b="0">
                <a:solidFill>
                  <a:srgbClr val="65727C"/>
                </a:solidFill>
                <a:latin typeface="Arial"/>
                <a:ea typeface="Arial"/>
                <a:cs typeface="Arial"/>
              </a:rPr>
              <a:t>hái shì xū yào nǔ lì。</a:t>
            </a:r>
          </a:p>
        </p:txBody>
      </p:sp>
      <p:sp>
        <p:nvSpPr>
          <p:cNvPr id="17" name="hanzi">
            <a:extLst xmlns:a="http://schemas.openxmlformats.org/drawingml/2006/main">
              <a:ext uri="{FF2B5EF4-FFF2-40B4-BE49-F238E27FC236}">
                <a16:creationId xmlns:a16="http://schemas.microsoft.com/office/drawing/2014/main" id="{DAC44787-08EC-43AF-9A29-8ED9CA8346BE}"/>
              </a:ext>
            </a:extLst>
          </p:cNvPr>
          <p:cNvSpPr>
            <a:spLocks xmlns:a="http://schemas.openxmlformats.org/drawingml/2006/main" noGrp="1"/>
          </p:cNvSpPr>
          <p:nvPr/>
        </p:nvSpPr>
        <p:spPr>
          <a:xfrm xmlns:a="http://schemas.openxmlformats.org/drawingml/2006/main">
            <a:off x="666750" y="4836224"/>
            <a:ext cx="13906500" cy="32742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063" b="0">
                <a:solidFill>
                  <a:srgbClr val="172938"/>
                </a:solidFill>
                <a:latin typeface="Microsoft YaHei"/>
                <a:ea typeface="Microsoft YaHei"/>
                <a:cs typeface="Microsoft YaHei"/>
              </a:defRPr>
            </a:pPr>
            <a:r>
              <a:rPr sz="2063" b="0">
                <a:solidFill>
                  <a:srgbClr val="172938"/>
                </a:solidFill>
                <a:latin typeface="Microsoft YaHei"/>
                <a:ea typeface="Microsoft YaHei"/>
                <a:cs typeface="Microsoft YaHei"/>
              </a:rPr>
              <a:t>理想的运动不一定要很长。忙的时候，短一点也有价值。我希望建立一种即使工作很忙，之后也能继续的习惯。</a:t>
            </a:r>
          </a:p>
        </p:txBody>
      </p:sp>
      <p:sp>
        <p:nvSpPr>
          <p:cNvPr id="18" name="pinyin">
            <a:extLst xmlns:a="http://schemas.openxmlformats.org/drawingml/2006/main">
              <a:ext uri="{FF2B5EF4-FFF2-40B4-BE49-F238E27FC236}">
                <a16:creationId xmlns:a16="http://schemas.microsoft.com/office/drawing/2014/main" id="{48839C52-22A5-46F0-BFAA-72EDAA269A31}"/>
              </a:ext>
            </a:extLst>
          </p:cNvPr>
          <p:cNvSpPr>
            <a:spLocks xmlns:a="http://schemas.openxmlformats.org/drawingml/2006/main" noGrp="1"/>
          </p:cNvSpPr>
          <p:nvPr/>
        </p:nvSpPr>
        <p:spPr>
          <a:xfrm xmlns:a="http://schemas.openxmlformats.org/drawingml/2006/main">
            <a:off x="666750" y="5163645"/>
            <a:ext cx="13906500" cy="20059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15" b="0">
                <a:solidFill>
                  <a:srgbClr val="65727C"/>
                </a:solidFill>
                <a:latin typeface="Arial"/>
                <a:ea typeface="Arial"/>
                <a:cs typeface="Arial"/>
              </a:defRPr>
            </a:pPr>
            <a:r>
              <a:rPr sz="1215" b="0">
                <a:solidFill>
                  <a:srgbClr val="65727C"/>
                </a:solidFill>
                <a:latin typeface="Arial"/>
                <a:ea typeface="Arial"/>
                <a:cs typeface="Arial"/>
              </a:rPr>
              <a:t>lǐ xiǎng de yùn dòng bù yí dìng yào hěn cháng。 máng de shí hou， duǎn yì diǎn yě yǒu jià zhí。 wǒ xī wàng jiàn lì yī zhǒng jí shǐ gōng zuò hěn máng， zhī hòu yě néng jì xù de xí guàn。</a:t>
            </a:r>
          </a:p>
        </p:txBody>
      </p:sp>
      <p:sp>
        <p:nvSpPr>
          <p:cNvPr id="19" name="hanzi">
            <a:extLst xmlns:a="http://schemas.openxmlformats.org/drawingml/2006/main">
              <a:ext uri="{FF2B5EF4-FFF2-40B4-BE49-F238E27FC236}">
                <a16:creationId xmlns:a16="http://schemas.microsoft.com/office/drawing/2014/main" id="{66C2E6EF-39B1-4801-A8A7-31FF7979DB0C}"/>
              </a:ext>
            </a:extLst>
          </p:cNvPr>
          <p:cNvSpPr>
            <a:spLocks xmlns:a="http://schemas.openxmlformats.org/drawingml/2006/main" noGrp="1"/>
          </p:cNvSpPr>
          <p:nvPr/>
        </p:nvSpPr>
        <p:spPr>
          <a:xfrm xmlns:a="http://schemas.openxmlformats.org/drawingml/2006/main">
            <a:off x="666750" y="5402342"/>
            <a:ext cx="13906500" cy="32742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063" b="0">
                <a:solidFill>
                  <a:srgbClr val="172938"/>
                </a:solidFill>
                <a:latin typeface="Microsoft YaHei"/>
                <a:ea typeface="Microsoft YaHei"/>
                <a:cs typeface="Microsoft YaHei"/>
              </a:defRPr>
            </a:pPr>
            <a:r>
              <a:rPr sz="2063" b="0">
                <a:solidFill>
                  <a:srgbClr val="172938"/>
                </a:solidFill>
                <a:latin typeface="Microsoft YaHei"/>
                <a:ea typeface="Microsoft YaHei"/>
                <a:cs typeface="Microsoft YaHei"/>
              </a:rPr>
              <a:t>最大的变化，是从追求一次练得很累，转向长期坚持。</a:t>
            </a:r>
          </a:p>
        </p:txBody>
      </p:sp>
      <p:sp>
        <p:nvSpPr>
          <p:cNvPr id="20" name="pinyin">
            <a:extLst xmlns:a="http://schemas.openxmlformats.org/drawingml/2006/main">
              <a:ext uri="{FF2B5EF4-FFF2-40B4-BE49-F238E27FC236}">
                <a16:creationId xmlns:a16="http://schemas.microsoft.com/office/drawing/2014/main" id="{A2E1DE93-AFDD-40EA-8B32-67A99776D489}"/>
              </a:ext>
            </a:extLst>
          </p:cNvPr>
          <p:cNvSpPr>
            <a:spLocks xmlns:a="http://schemas.openxmlformats.org/drawingml/2006/main" noGrp="1"/>
          </p:cNvSpPr>
          <p:nvPr/>
        </p:nvSpPr>
        <p:spPr>
          <a:xfrm xmlns:a="http://schemas.openxmlformats.org/drawingml/2006/main">
            <a:off x="666750" y="5729764"/>
            <a:ext cx="13906500" cy="20059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15" b="0">
                <a:solidFill>
                  <a:srgbClr val="65727C"/>
                </a:solidFill>
                <a:latin typeface="Arial"/>
                <a:ea typeface="Arial"/>
                <a:cs typeface="Arial"/>
              </a:defRPr>
            </a:pPr>
            <a:r>
              <a:rPr sz="1215" b="0">
                <a:solidFill>
                  <a:srgbClr val="65727C"/>
                </a:solidFill>
                <a:latin typeface="Arial"/>
                <a:ea typeface="Arial"/>
                <a:cs typeface="Arial"/>
              </a:rPr>
              <a:t>zuì dà de biàn huà， shì cóng zhuī qiú yī cì liàn de hěn lèi， zhuǎn xiàng cháng qī jiān chí。</a:t>
            </a:r>
          </a:p>
        </p:txBody>
      </p:sp>
      <p:sp>
        <p:nvSpPr>
          <p:cNvPr id="21" name="section-label">
            <a:extLst xmlns:a="http://schemas.openxmlformats.org/drawingml/2006/main">
              <a:ext uri="{FF2B5EF4-FFF2-40B4-BE49-F238E27FC236}">
                <a16:creationId xmlns:a16="http://schemas.microsoft.com/office/drawing/2014/main" id="{EF711109-658E-4FBC-93BF-FDD500CB4288}"/>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04BD083F-B083-414C-9036-2AA2C6832453}"/>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恢复得好</a:t>
            </a:r>
          </a:p>
        </p:txBody>
      </p:sp>
      <p:sp>
        <p:nvSpPr>
          <p:cNvPr id="23" name="vocab-pinyin-0">
            <a:extLst xmlns:a="http://schemas.openxmlformats.org/drawingml/2006/main">
              <a:ext uri="{FF2B5EF4-FFF2-40B4-BE49-F238E27FC236}">
                <a16:creationId xmlns:a16="http://schemas.microsoft.com/office/drawing/2014/main" id="{88442CEF-2867-4173-9DEB-17982B1DFD45}"/>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huī fù de hǎo</a:t>
            </a:r>
          </a:p>
        </p:txBody>
      </p:sp>
      <p:sp>
        <p:nvSpPr>
          <p:cNvPr id="24" name="meaning-0">
            <a:extLst xmlns:a="http://schemas.openxmlformats.org/drawingml/2006/main">
              <a:ext uri="{FF2B5EF4-FFF2-40B4-BE49-F238E27FC236}">
                <a16:creationId xmlns:a16="http://schemas.microsoft.com/office/drawing/2014/main" id="{D18BE9AA-478C-4596-BF91-42B52F1C01CE}"/>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잘 회복하다</a:t>
            </a:r>
          </a:p>
        </p:txBody>
      </p:sp>
      <p:sp>
        <p:nvSpPr>
          <p:cNvPr id="25" name="vocab-0">
            <a:extLst xmlns:a="http://schemas.openxmlformats.org/drawingml/2006/main">
              <a:ext uri="{FF2B5EF4-FFF2-40B4-BE49-F238E27FC236}">
                <a16:creationId xmlns:a16="http://schemas.microsoft.com/office/drawing/2014/main" id="{BAF63DD1-466B-40BC-A41E-B736E46A6358}"/>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从长期来看</a:t>
            </a:r>
          </a:p>
        </p:txBody>
      </p:sp>
      <p:sp>
        <p:nvSpPr>
          <p:cNvPr id="26" name="vocab-pinyin-0">
            <a:extLst xmlns:a="http://schemas.openxmlformats.org/drawingml/2006/main">
              <a:ext uri="{FF2B5EF4-FFF2-40B4-BE49-F238E27FC236}">
                <a16:creationId xmlns:a16="http://schemas.microsoft.com/office/drawing/2014/main" id="{1DE8D38F-2D52-4FD6-A921-76C911D92474}"/>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cóng cháng qī lái kàn</a:t>
            </a:r>
          </a:p>
        </p:txBody>
      </p:sp>
      <p:sp>
        <p:nvSpPr>
          <p:cNvPr id="27" name="meaning-0">
            <a:extLst xmlns:a="http://schemas.openxmlformats.org/drawingml/2006/main">
              <a:ext uri="{FF2B5EF4-FFF2-40B4-BE49-F238E27FC236}">
                <a16:creationId xmlns:a16="http://schemas.microsoft.com/office/drawing/2014/main" id="{CCEF1A15-BFD3-4596-9423-182256E60006}"/>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장기적으로</a:t>
            </a:r>
          </a:p>
        </p:txBody>
      </p:sp>
      <p:sp>
        <p:nvSpPr>
          <p:cNvPr id="28" name="vocab-0">
            <a:extLst xmlns:a="http://schemas.openxmlformats.org/drawingml/2006/main">
              <a:ext uri="{FF2B5EF4-FFF2-40B4-BE49-F238E27FC236}">
                <a16:creationId xmlns:a16="http://schemas.microsoft.com/office/drawing/2014/main" id="{C7AD50C1-F14A-4A3E-B7D3-81001341E60E}"/>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能长期坚持的习惯</a:t>
            </a:r>
          </a:p>
        </p:txBody>
      </p:sp>
      <p:sp>
        <p:nvSpPr>
          <p:cNvPr id="29" name="vocab-pinyin-0">
            <a:extLst xmlns:a="http://schemas.openxmlformats.org/drawingml/2006/main">
              <a:ext uri="{FF2B5EF4-FFF2-40B4-BE49-F238E27FC236}">
                <a16:creationId xmlns:a16="http://schemas.microsoft.com/office/drawing/2014/main" id="{EEC3C36D-9AEA-4710-A9F9-F3C33B2F8035}"/>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néng cháng qī jiān chí de xí guàn</a:t>
            </a:r>
          </a:p>
        </p:txBody>
      </p:sp>
      <p:sp>
        <p:nvSpPr>
          <p:cNvPr id="30" name="meaning-0">
            <a:extLst xmlns:a="http://schemas.openxmlformats.org/drawingml/2006/main">
              <a:ext uri="{FF2B5EF4-FFF2-40B4-BE49-F238E27FC236}">
                <a16:creationId xmlns:a16="http://schemas.microsoft.com/office/drawing/2014/main" id="{7989DC59-16B5-4A0A-A3AE-8E83294B9D54}"/>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오래 지속하는 습관</a:t>
            </a:r>
          </a:p>
        </p:txBody>
      </p:sp>
      <p:sp>
        <p:nvSpPr>
          <p:cNvPr id="31" name="vocab-0">
            <a:extLst xmlns:a="http://schemas.openxmlformats.org/drawingml/2006/main">
              <a:ext uri="{FF2B5EF4-FFF2-40B4-BE49-F238E27FC236}">
                <a16:creationId xmlns:a16="http://schemas.microsoft.com/office/drawing/2014/main" id="{89B3C28F-336E-4466-8A4F-13951D7CB70F}"/>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关节活动能力</a:t>
            </a:r>
          </a:p>
        </p:txBody>
      </p:sp>
      <p:sp>
        <p:nvSpPr>
          <p:cNvPr id="32" name="vocab-pinyin-0">
            <a:extLst xmlns:a="http://schemas.openxmlformats.org/drawingml/2006/main">
              <a:ext uri="{FF2B5EF4-FFF2-40B4-BE49-F238E27FC236}">
                <a16:creationId xmlns:a16="http://schemas.microsoft.com/office/drawing/2014/main" id="{ADD95AA8-5B18-4E36-BF91-9EDC629D4196}"/>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guān jié huó dòng néng lì</a:t>
            </a:r>
          </a:p>
        </p:txBody>
      </p:sp>
      <p:sp>
        <p:nvSpPr>
          <p:cNvPr id="33" name="meaning-0">
            <a:extLst xmlns:a="http://schemas.openxmlformats.org/drawingml/2006/main">
              <a:ext uri="{FF2B5EF4-FFF2-40B4-BE49-F238E27FC236}">
                <a16:creationId xmlns:a16="http://schemas.microsoft.com/office/drawing/2014/main" id="{4F7D0685-FF7A-44D3-93FA-0EFC236271EC}"/>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관절 가동성</a:t>
            </a:r>
          </a:p>
        </p:txBody>
      </p:sp>
    </p:spTree>
    <p:extLst>
      <p:ext uri="{BB962C8B-B14F-4D97-AF65-F5344CB8AC3E}">
        <p14:creationId xmlns:p14="http://schemas.microsoft.com/office/powerpoint/2010/main" val="602615949"/>
      </p:ext>
    </p:extLst>
  </p:cSld>
</p:sld>
</file>

<file path=ppt/slides/slide22.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4AA7812A-EB30-42DA-88EC-FFD0A8C86249}"/>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Q22  무릎 불편과 운동 계획 조정</a:t>
            </a:r>
          </a:p>
        </p:txBody>
      </p:sp>
      <p:sp>
        <p:nvSpPr>
          <p:cNvPr id="2" name="language">
            <a:extLst xmlns:a="http://schemas.openxmlformats.org/drawingml/2006/main">
              <a:ext uri="{FF2B5EF4-FFF2-40B4-BE49-F238E27FC236}">
                <a16:creationId xmlns:a16="http://schemas.microsoft.com/office/drawing/2014/main" id="{8D37EDBD-F685-41F8-824A-23102AF0C53E}"/>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44040038-E9A4-4316-8D03-8BE0D5840FFB}"/>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확인 경험 기반 개인화 초안</a:t>
            </a:r>
          </a:p>
        </p:txBody>
      </p:sp>
      <p:sp>
        <p:nvSpPr>
          <p:cNvPr id="4" name="page">
            <a:extLst xmlns:a="http://schemas.openxmlformats.org/drawingml/2006/main">
              <a:ext uri="{FF2B5EF4-FFF2-40B4-BE49-F238E27FC236}">
                <a16:creationId xmlns:a16="http://schemas.microsoft.com/office/drawing/2014/main" id="{4F08CA87-D788-443A-9797-FB603E8AB0A2}"/>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22 / 60</a:t>
            </a:r>
          </a:p>
        </p:txBody>
      </p:sp>
      <p:sp>
        <p:nvSpPr>
          <p:cNvPr id="5" name="section-label">
            <a:extLst xmlns:a="http://schemas.openxmlformats.org/drawingml/2006/main">
              <a:ext uri="{FF2B5EF4-FFF2-40B4-BE49-F238E27FC236}">
                <a16:creationId xmlns:a16="http://schemas.microsoft.com/office/drawing/2014/main" id="{5CC005DD-860D-42DD-8D3F-94E49B027BD7}"/>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392FC90B-64FB-4B34-BEDA-5BD92C2D2287}"/>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请说说影响过你运动计划的一个困难。</a:t>
            </a:r>
          </a:p>
        </p:txBody>
      </p:sp>
      <p:sp>
        <p:nvSpPr>
          <p:cNvPr id="7" name="pinyin">
            <a:extLst xmlns:a="http://schemas.openxmlformats.org/drawingml/2006/main">
              <a:ext uri="{FF2B5EF4-FFF2-40B4-BE49-F238E27FC236}">
                <a16:creationId xmlns:a16="http://schemas.microsoft.com/office/drawing/2014/main" id="{CA5CFF06-887C-4205-BC88-0D0E90DB470C}"/>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qǐng shuō shuō yǐng xiǎng guò nǐ yùn dòng jì huà de yí gè kùn nán。</a:t>
            </a:r>
          </a:p>
        </p:txBody>
      </p:sp>
      <p:sp>
        <p:nvSpPr>
          <p:cNvPr id="8" name="section-label">
            <a:extLst xmlns:a="http://schemas.openxmlformats.org/drawingml/2006/main">
              <a:ext uri="{FF2B5EF4-FFF2-40B4-BE49-F238E27FC236}">
                <a16:creationId xmlns:a16="http://schemas.microsoft.com/office/drawing/2014/main" id="{61A3CDE6-54CD-4A28-A8EE-C43203831FE8}"/>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24633228-8DE6-4CEA-9E10-7596E613F13F}"/>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一个影响运动计划的困难，是右膝在某些动作中会有不舒服和不太稳定的感觉。这让我有点烦恼，</a:t>
            </a:r>
          </a:p>
        </p:txBody>
      </p:sp>
      <p:sp>
        <p:nvSpPr>
          <p:cNvPr id="10" name="pinyin">
            <a:extLst xmlns:a="http://schemas.openxmlformats.org/drawingml/2006/main">
              <a:ext uri="{FF2B5EF4-FFF2-40B4-BE49-F238E27FC236}">
                <a16:creationId xmlns:a16="http://schemas.microsoft.com/office/drawing/2014/main" id="{294D9A37-187E-4F92-8FF8-211A2CE1E899}"/>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yí gè yǐng xiǎng yùn dòng jì huà de kùn nán， shì yòu xī zài mǒu xiē dòng zuò zhōng huì yǒu bù shū fu hé bù tài wěn dìng de gǎn jué。 zhè ràng wǒ yǒu diǎn fán nǎo，</a:t>
            </a:r>
          </a:p>
        </p:txBody>
      </p:sp>
      <p:sp>
        <p:nvSpPr>
          <p:cNvPr id="11" name="hanzi">
            <a:extLst xmlns:a="http://schemas.openxmlformats.org/drawingml/2006/main">
              <a:ext uri="{FF2B5EF4-FFF2-40B4-BE49-F238E27FC236}">
                <a16:creationId xmlns:a16="http://schemas.microsoft.com/office/drawing/2014/main" id="{28CFC2ED-9714-4FB7-BB94-F8E1ADC10F08}"/>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因为我想保持活跃，也想尝试不同的运动，但同时必须注意身体的反应。</a:t>
            </a:r>
          </a:p>
        </p:txBody>
      </p:sp>
      <p:sp>
        <p:nvSpPr>
          <p:cNvPr id="12" name="pinyin">
            <a:extLst xmlns:a="http://schemas.openxmlformats.org/drawingml/2006/main">
              <a:ext uri="{FF2B5EF4-FFF2-40B4-BE49-F238E27FC236}">
                <a16:creationId xmlns:a16="http://schemas.microsoft.com/office/drawing/2014/main" id="{A9F0E951-781D-40E8-BE69-5162088021E7}"/>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yīn wèi wǒ xiǎng bǎo chí huó yuè， yě xiǎng cháng shì bù tóng de yùn dòng， dàn tóng shí bì xū zhù yì shēn tǐ de fǎn yìng。</a:t>
            </a:r>
          </a:p>
        </p:txBody>
      </p:sp>
      <p:sp>
        <p:nvSpPr>
          <p:cNvPr id="13" name="hanzi">
            <a:extLst xmlns:a="http://schemas.openxmlformats.org/drawingml/2006/main">
              <a:ext uri="{FF2B5EF4-FFF2-40B4-BE49-F238E27FC236}">
                <a16:creationId xmlns:a16="http://schemas.microsoft.com/office/drawing/2014/main" id="{D68ADBF8-EB4D-4186-9751-4F95AB91C210}"/>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这件事让我更认真地考虑动作质量。不能只问自己能不能完成训练，也要注意哪些动作容易出问题，</a:t>
            </a:r>
          </a:p>
        </p:txBody>
      </p:sp>
      <p:sp>
        <p:nvSpPr>
          <p:cNvPr id="14" name="pinyin">
            <a:extLst xmlns:a="http://schemas.openxmlformats.org/drawingml/2006/main">
              <a:ext uri="{FF2B5EF4-FFF2-40B4-BE49-F238E27FC236}">
                <a16:creationId xmlns:a16="http://schemas.microsoft.com/office/drawing/2014/main" id="{52343F60-6EE0-4002-A14E-44FAD6C113D7}"/>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zhè jiàn shì ràng wǒ gèng rèn zhēn de kǎo lǜ dòng zuò zhì liàng。 bù néng zhǐ wèn zì jǐ néng bù néng wán chéng xùn liàn， yě yào zhù yì nǎ xiē dòng zuò róng yì chū wèn tí，</a:t>
            </a:r>
          </a:p>
        </p:txBody>
      </p:sp>
      <p:sp>
        <p:nvSpPr>
          <p:cNvPr id="15" name="hanzi">
            <a:extLst xmlns:a="http://schemas.openxmlformats.org/drawingml/2006/main">
              <a:ext uri="{FF2B5EF4-FFF2-40B4-BE49-F238E27FC236}">
                <a16:creationId xmlns:a16="http://schemas.microsoft.com/office/drawing/2014/main" id="{5DFA35E4-D2B4-4680-96C5-5BBB3280CCC1}"/>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以及恢复得怎么样。我因此更关注关节活动能力、康复，以及身体不同部位怎样配合。</a:t>
            </a:r>
          </a:p>
        </p:txBody>
      </p:sp>
      <p:sp>
        <p:nvSpPr>
          <p:cNvPr id="16" name="pinyin">
            <a:extLst xmlns:a="http://schemas.openxmlformats.org/drawingml/2006/main">
              <a:ext uri="{FF2B5EF4-FFF2-40B4-BE49-F238E27FC236}">
                <a16:creationId xmlns:a16="http://schemas.microsoft.com/office/drawing/2014/main" id="{DBC5DC83-E419-434F-9A65-DEEF289FA385}"/>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yǐ jí huī fù de zěn me yàng。 wǒ yīn cǐ gèng guān zhù guān jié huó dòng néng lì、 kāng fù， yǐ jí shēn tǐ bù tóng bù wèi zěn yàng pèi hé。</a:t>
            </a:r>
          </a:p>
        </p:txBody>
      </p:sp>
      <p:sp>
        <p:nvSpPr>
          <p:cNvPr id="17" name="hanzi">
            <a:extLst xmlns:a="http://schemas.openxmlformats.org/drawingml/2006/main">
              <a:ext uri="{FF2B5EF4-FFF2-40B4-BE49-F238E27FC236}">
                <a16:creationId xmlns:a16="http://schemas.microsoft.com/office/drawing/2014/main" id="{23CF909E-9F0B-473B-8D23-4868B16F32D5}"/>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我不会说问题已经完全解决，但我的态度确实变了。我更愿意调整计划，而不是硬撑着完成。</a:t>
            </a:r>
          </a:p>
        </p:txBody>
      </p:sp>
      <p:sp>
        <p:nvSpPr>
          <p:cNvPr id="18" name="pinyin">
            <a:extLst xmlns:a="http://schemas.openxmlformats.org/drawingml/2006/main">
              <a:ext uri="{FF2B5EF4-FFF2-40B4-BE49-F238E27FC236}">
                <a16:creationId xmlns:a16="http://schemas.microsoft.com/office/drawing/2014/main" id="{AB4066AC-718A-48EB-BAE4-44768EDC9986}"/>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bú huì shuō wèn tí yǐ jīng wán quán jiě jué， dàn wǒ de tài dù què shí biàn le。 wǒ gèng yuàn yì tiáo zhěng jì huà， ér bú shì yìng chēng zhe wán chéng。</a:t>
            </a:r>
          </a:p>
        </p:txBody>
      </p:sp>
      <p:sp>
        <p:nvSpPr>
          <p:cNvPr id="19" name="hanzi">
            <a:extLst xmlns:a="http://schemas.openxmlformats.org/drawingml/2006/main">
              <a:ext uri="{FF2B5EF4-FFF2-40B4-BE49-F238E27FC236}">
                <a16:creationId xmlns:a16="http://schemas.microsoft.com/office/drawing/2014/main" id="{E19B102B-41C4-443D-8A71-08B857563B5F}"/>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虽然有动力的时候很难停下来，但我更希望稳定进步，而不是因为一次过于激进的训练而长时间不能运动。</a:t>
            </a:r>
          </a:p>
        </p:txBody>
      </p:sp>
      <p:sp>
        <p:nvSpPr>
          <p:cNvPr id="20" name="pinyin">
            <a:extLst xmlns:a="http://schemas.openxmlformats.org/drawingml/2006/main">
              <a:ext uri="{FF2B5EF4-FFF2-40B4-BE49-F238E27FC236}">
                <a16:creationId xmlns:a16="http://schemas.microsoft.com/office/drawing/2014/main" id="{E44D42D8-0624-496F-8EC8-0091C638114C}"/>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suī rán yǒu dòng lì de shí hou hěn nán tíng xià lái， dàn wǒ gèng xī wàng wěn dìng jìn bù， ér bú shì yīn wèi yī cì guò yú jī jìn de xùn liàn ér cháng shí jiān bù néng yùn dòng。</a:t>
            </a:r>
          </a:p>
        </p:txBody>
      </p:sp>
      <p:sp>
        <p:nvSpPr>
          <p:cNvPr id="21" name="section-label">
            <a:extLst xmlns:a="http://schemas.openxmlformats.org/drawingml/2006/main">
              <a:ext uri="{FF2B5EF4-FFF2-40B4-BE49-F238E27FC236}">
                <a16:creationId xmlns:a16="http://schemas.microsoft.com/office/drawing/2014/main" id="{640A677D-8E4D-463B-8D24-E57EF3ECC105}"/>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4F6FA395-F93D-4E3B-8955-305F495AD756}"/>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不太稳定的感觉</a:t>
            </a:r>
          </a:p>
        </p:txBody>
      </p:sp>
      <p:sp>
        <p:nvSpPr>
          <p:cNvPr id="23" name="vocab-pinyin-0">
            <a:extLst xmlns:a="http://schemas.openxmlformats.org/drawingml/2006/main">
              <a:ext uri="{FF2B5EF4-FFF2-40B4-BE49-F238E27FC236}">
                <a16:creationId xmlns:a16="http://schemas.microsoft.com/office/drawing/2014/main" id="{529E2115-D076-42DD-A1CB-EE4A8CD13F77}"/>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bù tài wěn dìng de gǎn jué</a:t>
            </a:r>
          </a:p>
        </p:txBody>
      </p:sp>
      <p:sp>
        <p:nvSpPr>
          <p:cNvPr id="24" name="meaning-0">
            <a:extLst xmlns:a="http://schemas.openxmlformats.org/drawingml/2006/main">
              <a:ext uri="{FF2B5EF4-FFF2-40B4-BE49-F238E27FC236}">
                <a16:creationId xmlns:a16="http://schemas.microsoft.com/office/drawing/2014/main" id="{6B65FA72-878D-47B7-868C-EA4FF3B9AEA3}"/>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불안정한 느낌</a:t>
            </a:r>
          </a:p>
        </p:txBody>
      </p:sp>
      <p:sp>
        <p:nvSpPr>
          <p:cNvPr id="25" name="vocab-0">
            <a:extLst xmlns:a="http://schemas.openxmlformats.org/drawingml/2006/main">
              <a:ext uri="{FF2B5EF4-FFF2-40B4-BE49-F238E27FC236}">
                <a16:creationId xmlns:a16="http://schemas.microsoft.com/office/drawing/2014/main" id="{87641079-37D3-4506-B45F-D4372D6640C0}"/>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调整计划</a:t>
            </a:r>
          </a:p>
        </p:txBody>
      </p:sp>
      <p:sp>
        <p:nvSpPr>
          <p:cNvPr id="26" name="vocab-pinyin-0">
            <a:extLst xmlns:a="http://schemas.openxmlformats.org/drawingml/2006/main">
              <a:ext uri="{FF2B5EF4-FFF2-40B4-BE49-F238E27FC236}">
                <a16:creationId xmlns:a16="http://schemas.microsoft.com/office/drawing/2014/main" id="{66F81BDD-CB1A-45B8-8ED8-5E16C9510C33}"/>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tiáo zhěng jì huà</a:t>
            </a:r>
          </a:p>
        </p:txBody>
      </p:sp>
      <p:sp>
        <p:nvSpPr>
          <p:cNvPr id="27" name="meaning-0">
            <a:extLst xmlns:a="http://schemas.openxmlformats.org/drawingml/2006/main">
              <a:ext uri="{FF2B5EF4-FFF2-40B4-BE49-F238E27FC236}">
                <a16:creationId xmlns:a16="http://schemas.microsoft.com/office/drawing/2014/main" id="{C7972BEC-6FF3-41FC-A17A-DC319FBB7353}"/>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계획을 조정하다</a:t>
            </a:r>
          </a:p>
        </p:txBody>
      </p:sp>
      <p:sp>
        <p:nvSpPr>
          <p:cNvPr id="28" name="vocab-0">
            <a:extLst xmlns:a="http://schemas.openxmlformats.org/drawingml/2006/main">
              <a:ext uri="{FF2B5EF4-FFF2-40B4-BE49-F238E27FC236}">
                <a16:creationId xmlns:a16="http://schemas.microsoft.com/office/drawing/2014/main" id="{204277D2-C25B-44F9-AC30-0204F4F6412C}"/>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硬撑着完成</a:t>
            </a:r>
          </a:p>
        </p:txBody>
      </p:sp>
      <p:sp>
        <p:nvSpPr>
          <p:cNvPr id="29" name="vocab-pinyin-0">
            <a:extLst xmlns:a="http://schemas.openxmlformats.org/drawingml/2006/main">
              <a:ext uri="{FF2B5EF4-FFF2-40B4-BE49-F238E27FC236}">
                <a16:creationId xmlns:a16="http://schemas.microsoft.com/office/drawing/2014/main" id="{781BDCF5-613B-4408-858C-BE5210D7A7AC}"/>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yìng chēng zhe wán chéng</a:t>
            </a:r>
          </a:p>
        </p:txBody>
      </p:sp>
      <p:sp>
        <p:nvSpPr>
          <p:cNvPr id="30" name="meaning-0">
            <a:extLst xmlns:a="http://schemas.openxmlformats.org/drawingml/2006/main">
              <a:ext uri="{FF2B5EF4-FFF2-40B4-BE49-F238E27FC236}">
                <a16:creationId xmlns:a16="http://schemas.microsoft.com/office/drawing/2014/main" id="{AB750553-6EA6-409E-80D2-571608AB4B8A}"/>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억지로 끝까지 하다</a:t>
            </a:r>
          </a:p>
        </p:txBody>
      </p:sp>
      <p:sp>
        <p:nvSpPr>
          <p:cNvPr id="31" name="vocab-0">
            <a:extLst xmlns:a="http://schemas.openxmlformats.org/drawingml/2006/main">
              <a:ext uri="{FF2B5EF4-FFF2-40B4-BE49-F238E27FC236}">
                <a16:creationId xmlns:a16="http://schemas.microsoft.com/office/drawing/2014/main" id="{B777293B-EFE1-4211-B7C7-4EF4887605E5}"/>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不适</a:t>
            </a:r>
          </a:p>
        </p:txBody>
      </p:sp>
      <p:sp>
        <p:nvSpPr>
          <p:cNvPr id="32" name="vocab-pinyin-0">
            <a:extLst xmlns:a="http://schemas.openxmlformats.org/drawingml/2006/main">
              <a:ext uri="{FF2B5EF4-FFF2-40B4-BE49-F238E27FC236}">
                <a16:creationId xmlns:a16="http://schemas.microsoft.com/office/drawing/2014/main" id="{8D54853C-2F6B-4130-8CEB-BA7726A56E81}"/>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bù shì</a:t>
            </a:r>
          </a:p>
        </p:txBody>
      </p:sp>
      <p:sp>
        <p:nvSpPr>
          <p:cNvPr id="33" name="meaning-0">
            <a:extLst xmlns:a="http://schemas.openxmlformats.org/drawingml/2006/main">
              <a:ext uri="{FF2B5EF4-FFF2-40B4-BE49-F238E27FC236}">
                <a16:creationId xmlns:a16="http://schemas.microsoft.com/office/drawing/2014/main" id="{64E0E98D-E18E-4C7A-A2DB-E729CA5A327E}"/>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불편감</a:t>
            </a:r>
          </a:p>
        </p:txBody>
      </p:sp>
    </p:spTree>
    <p:extLst>
      <p:ext uri="{BB962C8B-B14F-4D97-AF65-F5344CB8AC3E}">
        <p14:creationId xmlns:p14="http://schemas.microsoft.com/office/powerpoint/2010/main" val="474576641"/>
      </p:ext>
    </p:extLst>
  </p:cSld>
</p:sld>
</file>

<file path=ppt/slides/slide23.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3193F169-587B-4DBD-A5D2-9AE78D3AA15E}"/>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Q23  철인3종 도전 목표</a:t>
            </a:r>
          </a:p>
        </p:txBody>
      </p:sp>
      <p:sp>
        <p:nvSpPr>
          <p:cNvPr id="2" name="language">
            <a:extLst xmlns:a="http://schemas.openxmlformats.org/drawingml/2006/main">
              <a:ext uri="{FF2B5EF4-FFF2-40B4-BE49-F238E27FC236}">
                <a16:creationId xmlns:a16="http://schemas.microsoft.com/office/drawing/2014/main" id="{A01D89CE-33C0-497A-BAEF-59087D64CE04}"/>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95F04896-8140-4FDB-B20D-918DB907FFDA}"/>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확인된 목표</a:t>
            </a:r>
          </a:p>
        </p:txBody>
      </p:sp>
      <p:sp>
        <p:nvSpPr>
          <p:cNvPr id="4" name="page">
            <a:extLst xmlns:a="http://schemas.openxmlformats.org/drawingml/2006/main">
              <a:ext uri="{FF2B5EF4-FFF2-40B4-BE49-F238E27FC236}">
                <a16:creationId xmlns:a16="http://schemas.microsoft.com/office/drawing/2014/main" id="{FFA256BF-76BF-42AA-87FD-64087A7A7C1D}"/>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23 / 60</a:t>
            </a:r>
          </a:p>
        </p:txBody>
      </p:sp>
      <p:sp>
        <p:nvSpPr>
          <p:cNvPr id="5" name="section-label">
            <a:extLst xmlns:a="http://schemas.openxmlformats.org/drawingml/2006/main">
              <a:ext uri="{FF2B5EF4-FFF2-40B4-BE49-F238E27FC236}">
                <a16:creationId xmlns:a16="http://schemas.microsoft.com/office/drawing/2014/main" id="{207EB8AB-212D-4338-9F96-7915BB2E90DE}"/>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2A280D3A-6FFB-4B5E-BD56-4275FA4D4083}"/>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将来你想尝试什么体育挑战？</a:t>
            </a:r>
          </a:p>
        </p:txBody>
      </p:sp>
      <p:sp>
        <p:nvSpPr>
          <p:cNvPr id="7" name="pinyin">
            <a:extLst xmlns:a="http://schemas.openxmlformats.org/drawingml/2006/main">
              <a:ext uri="{FF2B5EF4-FFF2-40B4-BE49-F238E27FC236}">
                <a16:creationId xmlns:a16="http://schemas.microsoft.com/office/drawing/2014/main" id="{1B0516C3-317B-4A44-9F5F-CB44DC4E937E}"/>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jiāng lái nǐ xiǎng cháng shì shén me tǐ yù tiǎo zhàn？</a:t>
            </a:r>
          </a:p>
        </p:txBody>
      </p:sp>
      <p:sp>
        <p:nvSpPr>
          <p:cNvPr id="8" name="section-label">
            <a:extLst xmlns:a="http://schemas.openxmlformats.org/drawingml/2006/main">
              <a:ext uri="{FF2B5EF4-FFF2-40B4-BE49-F238E27FC236}">
                <a16:creationId xmlns:a16="http://schemas.microsoft.com/office/drawing/2014/main" id="{4C916310-C41D-4DB6-8033-B9D0E42E4034}"/>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19DA1E4F-9171-44D6-8498-038A6EF8ECD1}"/>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我想逐步挑战铁人三项。我还没有完成过，所以这是一个目标，不是已经取得的成绩。吸引我的是游泳、</a:t>
            </a:r>
          </a:p>
        </p:txBody>
      </p:sp>
      <p:sp>
        <p:nvSpPr>
          <p:cNvPr id="10" name="pinyin">
            <a:extLst xmlns:a="http://schemas.openxmlformats.org/drawingml/2006/main">
              <a:ext uri="{FF2B5EF4-FFF2-40B4-BE49-F238E27FC236}">
                <a16:creationId xmlns:a16="http://schemas.microsoft.com/office/drawing/2014/main" id="{D7FAAF95-3FAA-4513-9A80-DF49E3C1C2F9}"/>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xiǎng zhú bù tiǎo zhàn tiě rén sān xiàng。 wǒ hái méi yǒu wán chéng guò， suǒ yǐ zhè shì yí gè mù biāo， bú shì yǐ jīng qǔ dé de chéng jì。 xī yǐn wǒ de shì yóu yǒng、</a:t>
            </a:r>
          </a:p>
        </p:txBody>
      </p:sp>
      <p:sp>
        <p:nvSpPr>
          <p:cNvPr id="11" name="hanzi">
            <a:extLst xmlns:a="http://schemas.openxmlformats.org/drawingml/2006/main">
              <a:ext uri="{FF2B5EF4-FFF2-40B4-BE49-F238E27FC236}">
                <a16:creationId xmlns:a16="http://schemas.microsoft.com/office/drawing/2014/main" id="{889F7FC3-91BC-43FE-BEDB-2962DEAFB297}"/>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骑车和跑步的结合。它需要不同的体能，也需要合理分配精力。</a:t>
            </a:r>
          </a:p>
        </p:txBody>
      </p:sp>
      <p:sp>
        <p:nvSpPr>
          <p:cNvPr id="12" name="pinyin">
            <a:extLst xmlns:a="http://schemas.openxmlformats.org/drawingml/2006/main">
              <a:ext uri="{FF2B5EF4-FFF2-40B4-BE49-F238E27FC236}">
                <a16:creationId xmlns:a16="http://schemas.microsoft.com/office/drawing/2014/main" id="{BBA51EA3-6EEF-4649-A14C-4EA9736A0CF9}"/>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qí chē hé pǎo bù de jié hé。 tā xū yào bù tóng de tǐ néng， yě xū yào hé lǐ fēn pèi jīng lì。</a:t>
            </a:r>
          </a:p>
        </p:txBody>
      </p:sp>
      <p:sp>
        <p:nvSpPr>
          <p:cNvPr id="13" name="hanzi">
            <a:extLst xmlns:a="http://schemas.openxmlformats.org/drawingml/2006/main">
              <a:ext uri="{FF2B5EF4-FFF2-40B4-BE49-F238E27FC236}">
                <a16:creationId xmlns:a16="http://schemas.microsoft.com/office/drawing/2014/main" id="{08AC51B3-EC10-423D-B667-FCF5B8635621}"/>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对我来说，最大的困难应该是怎样在工作和家庭之间安排训练。我不可能像职业运动员那样训练，</a:t>
            </a:r>
          </a:p>
        </p:txBody>
      </p:sp>
      <p:sp>
        <p:nvSpPr>
          <p:cNvPr id="14" name="pinyin">
            <a:extLst xmlns:a="http://schemas.openxmlformats.org/drawingml/2006/main">
              <a:ext uri="{FF2B5EF4-FFF2-40B4-BE49-F238E27FC236}">
                <a16:creationId xmlns:a16="http://schemas.microsoft.com/office/drawing/2014/main" id="{FD932D2B-A622-48E5-A78C-144329A491AB}"/>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duì wǒ lái shuō， zuì dà de kùn nán yīng gāi shì zěn yàng zài gōng zuò hé jiā tíng zhī jiān ān pái xùn liàn。 wǒ bù kě néng xiàng zhí yè yùn dòng yuán nà yàng xùn liàn，</a:t>
            </a:r>
          </a:p>
        </p:txBody>
      </p:sp>
      <p:sp>
        <p:nvSpPr>
          <p:cNvPr id="15" name="hanzi">
            <a:extLst xmlns:a="http://schemas.openxmlformats.org/drawingml/2006/main">
              <a:ext uri="{FF2B5EF4-FFF2-40B4-BE49-F238E27FC236}">
                <a16:creationId xmlns:a16="http://schemas.microsoft.com/office/drawing/2014/main" id="{1A2A3AC0-B6FF-4903-A9CA-28DA641952AB}"/>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所以需要现实的计划，也要给恢复留出时间，尤其是身体状态不太好的时候。</a:t>
            </a:r>
          </a:p>
        </p:txBody>
      </p:sp>
      <p:sp>
        <p:nvSpPr>
          <p:cNvPr id="16" name="pinyin">
            <a:extLst xmlns:a="http://schemas.openxmlformats.org/drawingml/2006/main">
              <a:ext uri="{FF2B5EF4-FFF2-40B4-BE49-F238E27FC236}">
                <a16:creationId xmlns:a16="http://schemas.microsoft.com/office/drawing/2014/main" id="{78B6EB4E-2AE6-450D-9C5F-32398E2B75A9}"/>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suǒ yǐ xū yào xiàn shí de jì huà， yě yào gěi huī fù liú chū shí jiān， yóu qí shì shēn tǐ zhuàng tài bù tài hǎo de shí hou。</a:t>
            </a:r>
          </a:p>
        </p:txBody>
      </p:sp>
      <p:sp>
        <p:nvSpPr>
          <p:cNvPr id="17" name="hanzi">
            <a:extLst xmlns:a="http://schemas.openxmlformats.org/drawingml/2006/main">
              <a:ext uri="{FF2B5EF4-FFF2-40B4-BE49-F238E27FC236}">
                <a16:creationId xmlns:a16="http://schemas.microsoft.com/office/drawing/2014/main" id="{1784EB8A-6172-4E15-8F9D-956E0AD32824}"/>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我会先把几项运动分别练得更规律，而不是急着报名比赛。即使准备时间比预期长，我也觉得过程有价值。</a:t>
            </a:r>
          </a:p>
        </p:txBody>
      </p:sp>
      <p:sp>
        <p:nvSpPr>
          <p:cNvPr id="18" name="pinyin">
            <a:extLst xmlns:a="http://schemas.openxmlformats.org/drawingml/2006/main">
              <a:ext uri="{FF2B5EF4-FFF2-40B4-BE49-F238E27FC236}">
                <a16:creationId xmlns:a16="http://schemas.microsoft.com/office/drawing/2014/main" id="{502114C5-03E4-48E8-9DEB-F36643B2DAD2}"/>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huì xiān bǎ jǐ xiàng yùn dòng fēn bié liàn de gèng guī lǜ， ér bú shì jí zhe bào míng bǐ sài。 jí shǐ zhǔn bèi shí jiān bǐ yù qī cháng， wǒ yě jué de guò chéng yǒu jià zhí。</a:t>
            </a:r>
          </a:p>
        </p:txBody>
      </p:sp>
      <p:sp>
        <p:nvSpPr>
          <p:cNvPr id="19" name="hanzi">
            <a:extLst xmlns:a="http://schemas.openxmlformats.org/drawingml/2006/main">
              <a:ext uri="{FF2B5EF4-FFF2-40B4-BE49-F238E27FC236}">
                <a16:creationId xmlns:a16="http://schemas.microsoft.com/office/drawing/2014/main" id="{6CB77B3C-0F10-416A-BE3A-73CB096ABB16}"/>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有一个明确的运动目标，会提醒我在忙碌生活中为健康留出时间。</a:t>
            </a:r>
          </a:p>
        </p:txBody>
      </p:sp>
      <p:sp>
        <p:nvSpPr>
          <p:cNvPr id="20" name="pinyin">
            <a:extLst xmlns:a="http://schemas.openxmlformats.org/drawingml/2006/main">
              <a:ext uri="{FF2B5EF4-FFF2-40B4-BE49-F238E27FC236}">
                <a16:creationId xmlns:a16="http://schemas.microsoft.com/office/drawing/2014/main" id="{A8B4DDBF-161F-47B9-8C00-D95CFED917CB}"/>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yǒu yí gè míng què de yùn dòng mù biāo， huì tí xǐng wǒ zài máng lù shēng huó zhōng wèi jiàn kāng liú chū shí jiān。</a:t>
            </a:r>
          </a:p>
        </p:txBody>
      </p:sp>
      <p:sp>
        <p:nvSpPr>
          <p:cNvPr id="21" name="section-label">
            <a:extLst xmlns:a="http://schemas.openxmlformats.org/drawingml/2006/main">
              <a:ext uri="{FF2B5EF4-FFF2-40B4-BE49-F238E27FC236}">
                <a16:creationId xmlns:a16="http://schemas.microsoft.com/office/drawing/2014/main" id="{49694693-8F8B-4E87-AAA8-6F4D18C80175}"/>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F99D47FD-2A00-496D-820D-1BD7C117CB5D}"/>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逐步挑战铁人三项</a:t>
            </a:r>
          </a:p>
        </p:txBody>
      </p:sp>
      <p:sp>
        <p:nvSpPr>
          <p:cNvPr id="23" name="vocab-pinyin-0">
            <a:extLst xmlns:a="http://schemas.openxmlformats.org/drawingml/2006/main">
              <a:ext uri="{FF2B5EF4-FFF2-40B4-BE49-F238E27FC236}">
                <a16:creationId xmlns:a16="http://schemas.microsoft.com/office/drawing/2014/main" id="{9B8B7224-675A-4728-ADBE-012FAB0FFFFD}"/>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zhú bù tiǎo zhàn tiě rén sān xiàng</a:t>
            </a:r>
          </a:p>
        </p:txBody>
      </p:sp>
      <p:sp>
        <p:nvSpPr>
          <p:cNvPr id="24" name="meaning-0">
            <a:extLst xmlns:a="http://schemas.openxmlformats.org/drawingml/2006/main">
              <a:ext uri="{FF2B5EF4-FFF2-40B4-BE49-F238E27FC236}">
                <a16:creationId xmlns:a16="http://schemas.microsoft.com/office/drawing/2014/main" id="{5C914A8C-1FE8-4BEF-9B06-CEF292A95F55}"/>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철인3종을 목표로 준비하다</a:t>
            </a:r>
          </a:p>
        </p:txBody>
      </p:sp>
      <p:sp>
        <p:nvSpPr>
          <p:cNvPr id="25" name="vocab-0">
            <a:extLst xmlns:a="http://schemas.openxmlformats.org/drawingml/2006/main">
              <a:ext uri="{FF2B5EF4-FFF2-40B4-BE49-F238E27FC236}">
                <a16:creationId xmlns:a16="http://schemas.microsoft.com/office/drawing/2014/main" id="{18E611E3-8374-4102-A9F6-DCDBF480AAFA}"/>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保持规律</a:t>
            </a:r>
          </a:p>
        </p:txBody>
      </p:sp>
      <p:sp>
        <p:nvSpPr>
          <p:cNvPr id="26" name="vocab-pinyin-0">
            <a:extLst xmlns:a="http://schemas.openxmlformats.org/drawingml/2006/main">
              <a:ext uri="{FF2B5EF4-FFF2-40B4-BE49-F238E27FC236}">
                <a16:creationId xmlns:a16="http://schemas.microsoft.com/office/drawing/2014/main" id="{BD7FF32B-3E8C-46F4-8828-8B717C839E57}"/>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bǎo chí guī lǜ</a:t>
            </a:r>
          </a:p>
        </p:txBody>
      </p:sp>
      <p:sp>
        <p:nvSpPr>
          <p:cNvPr id="27" name="meaning-0">
            <a:extLst xmlns:a="http://schemas.openxmlformats.org/drawingml/2006/main">
              <a:ext uri="{FF2B5EF4-FFF2-40B4-BE49-F238E27FC236}">
                <a16:creationId xmlns:a16="http://schemas.microsoft.com/office/drawing/2014/main" id="{5D1A7EAD-3928-4278-B7C0-3A34E0A30ED6}"/>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꾸준함을 쌓다</a:t>
            </a:r>
          </a:p>
        </p:txBody>
      </p:sp>
      <p:sp>
        <p:nvSpPr>
          <p:cNvPr id="28" name="vocab-0">
            <a:extLst xmlns:a="http://schemas.openxmlformats.org/drawingml/2006/main">
              <a:ext uri="{FF2B5EF4-FFF2-40B4-BE49-F238E27FC236}">
                <a16:creationId xmlns:a16="http://schemas.microsoft.com/office/drawing/2014/main" id="{736F8BB8-B6CF-44AF-9B75-F466B87F89B7}"/>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合理分配精力</a:t>
            </a:r>
          </a:p>
        </p:txBody>
      </p:sp>
      <p:sp>
        <p:nvSpPr>
          <p:cNvPr id="29" name="vocab-pinyin-0">
            <a:extLst xmlns:a="http://schemas.openxmlformats.org/drawingml/2006/main">
              <a:ext uri="{FF2B5EF4-FFF2-40B4-BE49-F238E27FC236}">
                <a16:creationId xmlns:a16="http://schemas.microsoft.com/office/drawing/2014/main" id="{E92E9A72-E720-4976-8E10-529D797D50E5}"/>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hé lǐ fēn pèi jīng lì</a:t>
            </a:r>
          </a:p>
        </p:txBody>
      </p:sp>
      <p:sp>
        <p:nvSpPr>
          <p:cNvPr id="30" name="meaning-0">
            <a:extLst xmlns:a="http://schemas.openxmlformats.org/drawingml/2006/main">
              <a:ext uri="{FF2B5EF4-FFF2-40B4-BE49-F238E27FC236}">
                <a16:creationId xmlns:a16="http://schemas.microsoft.com/office/drawing/2014/main" id="{D2FC7C16-D5D9-4826-BB0E-EAF4B805F202}"/>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에너지를 배분하다</a:t>
            </a:r>
          </a:p>
        </p:txBody>
      </p:sp>
      <p:sp>
        <p:nvSpPr>
          <p:cNvPr id="31" name="vocab-0">
            <a:extLst xmlns:a="http://schemas.openxmlformats.org/drawingml/2006/main">
              <a:ext uri="{FF2B5EF4-FFF2-40B4-BE49-F238E27FC236}">
                <a16:creationId xmlns:a16="http://schemas.microsoft.com/office/drawing/2014/main" id="{EE0F8711-4B5E-415A-924E-F28906A51E72}"/>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耐力</a:t>
            </a:r>
          </a:p>
        </p:txBody>
      </p:sp>
      <p:sp>
        <p:nvSpPr>
          <p:cNvPr id="32" name="vocab-pinyin-0">
            <a:extLst xmlns:a="http://schemas.openxmlformats.org/drawingml/2006/main">
              <a:ext uri="{FF2B5EF4-FFF2-40B4-BE49-F238E27FC236}">
                <a16:creationId xmlns:a16="http://schemas.microsoft.com/office/drawing/2014/main" id="{D10DA4BB-C732-4907-8EAA-42A33B16A0EF}"/>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nài lì</a:t>
            </a:r>
          </a:p>
        </p:txBody>
      </p:sp>
      <p:sp>
        <p:nvSpPr>
          <p:cNvPr id="33" name="meaning-0">
            <a:extLst xmlns:a="http://schemas.openxmlformats.org/drawingml/2006/main">
              <a:ext uri="{FF2B5EF4-FFF2-40B4-BE49-F238E27FC236}">
                <a16:creationId xmlns:a16="http://schemas.microsoft.com/office/drawing/2014/main" id="{EEDDD324-CC1B-4E14-8BAE-FB46C0EB2620}"/>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지구력</a:t>
            </a:r>
          </a:p>
        </p:txBody>
      </p:sp>
    </p:spTree>
    <p:extLst>
      <p:ext uri="{BB962C8B-B14F-4D97-AF65-F5344CB8AC3E}">
        <p14:creationId xmlns:p14="http://schemas.microsoft.com/office/powerpoint/2010/main" val="2132279680"/>
      </p:ext>
    </p:extLst>
  </p:cSld>
</p:sld>
</file>

<file path=ppt/slides/slide24.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03B6EE75-BA90-4EAD-B07C-FF701644E77C}"/>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Q24  가민과 건강 데이터</a:t>
            </a:r>
          </a:p>
        </p:txBody>
      </p:sp>
      <p:sp>
        <p:nvSpPr>
          <p:cNvPr id="2" name="language">
            <a:extLst xmlns:a="http://schemas.openxmlformats.org/drawingml/2006/main">
              <a:ext uri="{FF2B5EF4-FFF2-40B4-BE49-F238E27FC236}">
                <a16:creationId xmlns:a16="http://schemas.microsoft.com/office/drawing/2014/main" id="{A2DA9F6B-4F2E-43BF-880D-CD3291C849BD}"/>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CC362BB3-1FE9-4E79-84E8-7558A27BE30E}"/>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확인된 사용 관심 기반</a:t>
            </a:r>
          </a:p>
        </p:txBody>
      </p:sp>
      <p:sp>
        <p:nvSpPr>
          <p:cNvPr id="4" name="page">
            <a:extLst xmlns:a="http://schemas.openxmlformats.org/drawingml/2006/main">
              <a:ext uri="{FF2B5EF4-FFF2-40B4-BE49-F238E27FC236}">
                <a16:creationId xmlns:a16="http://schemas.microsoft.com/office/drawing/2014/main" id="{6B628552-5D09-4472-BAFF-A2BEABE1B6F6}"/>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24 / 60</a:t>
            </a:r>
          </a:p>
        </p:txBody>
      </p:sp>
      <p:sp>
        <p:nvSpPr>
          <p:cNvPr id="5" name="section-label">
            <a:extLst xmlns:a="http://schemas.openxmlformats.org/drawingml/2006/main">
              <a:ext uri="{FF2B5EF4-FFF2-40B4-BE49-F238E27FC236}">
                <a16:creationId xmlns:a16="http://schemas.microsoft.com/office/drawing/2014/main" id="{0A1B8A93-D231-44B0-A8E1-CBD7FDA65A6B}"/>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1EC5CD32-B1F3-4FC6-9EFA-E197F854430F}"/>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请介绍一种帮助你了解日常状态的设备或者应用。</a:t>
            </a:r>
          </a:p>
        </p:txBody>
      </p:sp>
      <p:sp>
        <p:nvSpPr>
          <p:cNvPr id="7" name="pinyin">
            <a:extLst xmlns:a="http://schemas.openxmlformats.org/drawingml/2006/main">
              <a:ext uri="{FF2B5EF4-FFF2-40B4-BE49-F238E27FC236}">
                <a16:creationId xmlns:a16="http://schemas.microsoft.com/office/drawing/2014/main" id="{0E29B504-CD3C-4CC9-93C5-780612D74E13}"/>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qǐng jiè shào yī zhǒng bāng zhù nǐ liǎo jiě rì cháng zhuàng tài de shè bèi huò zhě yìng yòng。</a:t>
            </a:r>
          </a:p>
        </p:txBody>
      </p:sp>
      <p:sp>
        <p:nvSpPr>
          <p:cNvPr id="8" name="section-label">
            <a:extLst xmlns:a="http://schemas.openxmlformats.org/drawingml/2006/main">
              <a:ext uri="{FF2B5EF4-FFF2-40B4-BE49-F238E27FC236}">
                <a16:creationId xmlns:a16="http://schemas.microsoft.com/office/drawing/2014/main" id="{A822ACCD-26AC-4426-B99A-3EE2AF4CBBF6}"/>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A17555A1-8387-4C40-9D7A-B9B37DE06326}"/>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我对佳明设备提供的信息很感兴趣，尤其是运动、睡眠和恢复相关的数据。因为我从事数字医疗，</a:t>
            </a:r>
          </a:p>
        </p:txBody>
      </p:sp>
      <p:sp>
        <p:nvSpPr>
          <p:cNvPr id="10" name="pinyin">
            <a:extLst xmlns:a="http://schemas.openxmlformats.org/drawingml/2006/main">
              <a:ext uri="{FF2B5EF4-FFF2-40B4-BE49-F238E27FC236}">
                <a16:creationId xmlns:a16="http://schemas.microsoft.com/office/drawing/2014/main" id="{F1356E15-7928-41BD-B275-16BD51B6F2F9}"/>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duì jiā míng shè bèi tí gōng de xìn xī hěn gǎn xìng qù， yóu qí shì yùn dòng、 shuì mián hé huī fù xiāng guān de shù jù。 yīn wèi wǒ cóng shì shù zì yī liáo，</a:t>
            </a:r>
          </a:p>
        </p:txBody>
      </p:sp>
      <p:sp>
        <p:nvSpPr>
          <p:cNvPr id="11" name="hanzi">
            <a:extLst xmlns:a="http://schemas.openxmlformats.org/drawingml/2006/main">
              <a:ext uri="{FF2B5EF4-FFF2-40B4-BE49-F238E27FC236}">
                <a16:creationId xmlns:a16="http://schemas.microsoft.com/office/drawing/2014/main" id="{31E7AF5D-8242-42BC-B8EA-7D8B279B7C7C}"/>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所以很自然地想知道，这些数字能说明什么，又不能说明什么。</a:t>
            </a:r>
          </a:p>
        </p:txBody>
      </p:sp>
      <p:sp>
        <p:nvSpPr>
          <p:cNvPr id="12" name="pinyin">
            <a:extLst xmlns:a="http://schemas.openxmlformats.org/drawingml/2006/main">
              <a:ext uri="{FF2B5EF4-FFF2-40B4-BE49-F238E27FC236}">
                <a16:creationId xmlns:a16="http://schemas.microsoft.com/office/drawing/2014/main" id="{E877AA7B-FAD4-46D2-8375-5EB711E0C20A}"/>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suǒ yǐ hěn zì rán de xiǎng zhī dào， zhè xiē shù zì néng shuō míng shén me， yòu bù néng shuō míng shén me。</a:t>
            </a:r>
          </a:p>
        </p:txBody>
      </p:sp>
      <p:sp>
        <p:nvSpPr>
          <p:cNvPr id="13" name="hanzi">
            <a:extLst xmlns:a="http://schemas.openxmlformats.org/drawingml/2006/main">
              <a:ext uri="{FF2B5EF4-FFF2-40B4-BE49-F238E27FC236}">
                <a16:creationId xmlns:a16="http://schemas.microsoft.com/office/drawing/2014/main" id="{3004E37D-8CBA-4633-A7DB-6AFA1EFADD7C}"/>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比如，我会想比较工作很忙的一周以后，自己的感觉和设备显示的信息。是不是睡得更少了？虽然想运动，</a:t>
            </a:r>
          </a:p>
        </p:txBody>
      </p:sp>
      <p:sp>
        <p:nvSpPr>
          <p:cNvPr id="14" name="pinyin">
            <a:extLst xmlns:a="http://schemas.openxmlformats.org/drawingml/2006/main">
              <a:ext uri="{FF2B5EF4-FFF2-40B4-BE49-F238E27FC236}">
                <a16:creationId xmlns:a16="http://schemas.microsoft.com/office/drawing/2014/main" id="{8D133E9E-81D1-4C5F-8899-045FB04A5888}"/>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bǐ rú， wǒ huì xiǎng bǐ jiào gōng zuò hěn máng de yī zhōu yǐ hòu， zì jǐ de gǎn jué hé shè bèi xiǎn shì de xìn xī。 shì bú shì shuì de gèng shǎo le？ suī rán xiǎng yùn dòng，</a:t>
            </a:r>
          </a:p>
        </p:txBody>
      </p:sp>
      <p:sp>
        <p:nvSpPr>
          <p:cNvPr id="15" name="hanzi">
            <a:extLst xmlns:a="http://schemas.openxmlformats.org/drawingml/2006/main">
              <a:ext uri="{FF2B5EF4-FFF2-40B4-BE49-F238E27FC236}">
                <a16:creationId xmlns:a16="http://schemas.microsoft.com/office/drawing/2014/main" id="{081AF922-F60E-426C-A4E0-24FE7D377675}"/>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但身体是不是已经很累了？数据可以提醒我多留意一下，但我不想让某一个数字决定所有事情。</a:t>
            </a:r>
          </a:p>
        </p:txBody>
      </p:sp>
      <p:sp>
        <p:nvSpPr>
          <p:cNvPr id="16" name="pinyin">
            <a:extLst xmlns:a="http://schemas.openxmlformats.org/drawingml/2006/main">
              <a:ext uri="{FF2B5EF4-FFF2-40B4-BE49-F238E27FC236}">
                <a16:creationId xmlns:a16="http://schemas.microsoft.com/office/drawing/2014/main" id="{F21B3B61-6BFA-4C30-9419-5A6422330FB3}"/>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dàn shēn tǐ shì bú shì yǐ jīng hěn lèi le？ shù jù kě yǐ tí xǐng wǒ duō liú yì yī xià， dàn wǒ bù xiǎng ràng mǒu yí gè shù zì jué dìng suǒ yǒu shì qing。</a:t>
            </a:r>
          </a:p>
        </p:txBody>
      </p:sp>
      <p:sp>
        <p:nvSpPr>
          <p:cNvPr id="17" name="hanzi">
            <a:extLst xmlns:a="http://schemas.openxmlformats.org/drawingml/2006/main">
              <a:ext uri="{FF2B5EF4-FFF2-40B4-BE49-F238E27FC236}">
                <a16:creationId xmlns:a16="http://schemas.microsoft.com/office/drawing/2014/main" id="{B39C324D-BDAD-4513-92E3-FF1B5F48F346}"/>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我觉得最有用的是观察长期的规律，而不是每次分数变化都紧张。我希望技术能帮助理解习惯，</a:t>
            </a:r>
          </a:p>
        </p:txBody>
      </p:sp>
      <p:sp>
        <p:nvSpPr>
          <p:cNvPr id="18" name="pinyin">
            <a:extLst xmlns:a="http://schemas.openxmlformats.org/drawingml/2006/main">
              <a:ext uri="{FF2B5EF4-FFF2-40B4-BE49-F238E27FC236}">
                <a16:creationId xmlns:a16="http://schemas.microsoft.com/office/drawing/2014/main" id="{6714FA2F-DBD6-44D5-BE1D-16761151BD97}"/>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jué de zuì yǒu yòng de shì guān chá cháng qī de guī lǜ， ér bú shì měi cì fēn shù biàn huà dōu jǐn zhāng。 wǒ xī wàng jì shù néng bāng zhù lǐ jiě xí guàn，</a:t>
            </a:r>
          </a:p>
        </p:txBody>
      </p:sp>
      <p:sp>
        <p:nvSpPr>
          <p:cNvPr id="19" name="hanzi">
            <a:extLst xmlns:a="http://schemas.openxmlformats.org/drawingml/2006/main">
              <a:ext uri="{FF2B5EF4-FFF2-40B4-BE49-F238E27FC236}">
                <a16:creationId xmlns:a16="http://schemas.microsoft.com/office/drawing/2014/main" id="{FCB860AD-9079-4539-913A-6429DE8395B1}"/>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同时也考虑实际感受。否则，健康记录本身也可能变成一种压力。</a:t>
            </a:r>
          </a:p>
        </p:txBody>
      </p:sp>
      <p:sp>
        <p:nvSpPr>
          <p:cNvPr id="20" name="pinyin">
            <a:extLst xmlns:a="http://schemas.openxmlformats.org/drawingml/2006/main">
              <a:ext uri="{FF2B5EF4-FFF2-40B4-BE49-F238E27FC236}">
                <a16:creationId xmlns:a16="http://schemas.microsoft.com/office/drawing/2014/main" id="{A936A971-465E-41E2-8808-743783C6B168}"/>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tóng shí yě kǎo lǜ shí jì gǎn shòu。 fǒu zé， jiàn kāng jì lù běn shēn yě kě néng biàn chéng yī zhǒng yā lì。</a:t>
            </a:r>
          </a:p>
        </p:txBody>
      </p:sp>
      <p:sp>
        <p:nvSpPr>
          <p:cNvPr id="21" name="section-label">
            <a:extLst xmlns:a="http://schemas.openxmlformats.org/drawingml/2006/main">
              <a:ext uri="{FF2B5EF4-FFF2-40B4-BE49-F238E27FC236}">
                <a16:creationId xmlns:a16="http://schemas.microsoft.com/office/drawing/2014/main" id="{183F4287-A6B4-4A17-ADA2-8272D52B5DC0}"/>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197B10A9-0000-400B-8D3D-5F0B85920ACA}"/>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观察长期的规律</a:t>
            </a:r>
          </a:p>
        </p:txBody>
      </p:sp>
      <p:sp>
        <p:nvSpPr>
          <p:cNvPr id="23" name="vocab-pinyin-0">
            <a:extLst xmlns:a="http://schemas.openxmlformats.org/drawingml/2006/main">
              <a:ext uri="{FF2B5EF4-FFF2-40B4-BE49-F238E27FC236}">
                <a16:creationId xmlns:a16="http://schemas.microsoft.com/office/drawing/2014/main" id="{31D204BE-BF65-41FD-B7A0-635B56EC35F3}"/>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guān chá cháng qī de guī lǜ</a:t>
            </a:r>
          </a:p>
        </p:txBody>
      </p:sp>
      <p:sp>
        <p:nvSpPr>
          <p:cNvPr id="24" name="meaning-0">
            <a:extLst xmlns:a="http://schemas.openxmlformats.org/drawingml/2006/main">
              <a:ext uri="{FF2B5EF4-FFF2-40B4-BE49-F238E27FC236}">
                <a16:creationId xmlns:a16="http://schemas.microsoft.com/office/drawing/2014/main" id="{1DF6F974-324B-4955-BE7D-E23C5ECC4C04}"/>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장기 패턴을 알아차리다</a:t>
            </a:r>
          </a:p>
        </p:txBody>
      </p:sp>
      <p:sp>
        <p:nvSpPr>
          <p:cNvPr id="25" name="vocab-0">
            <a:extLst xmlns:a="http://schemas.openxmlformats.org/drawingml/2006/main">
              <a:ext uri="{FF2B5EF4-FFF2-40B4-BE49-F238E27FC236}">
                <a16:creationId xmlns:a16="http://schemas.microsoft.com/office/drawing/2014/main" id="{DDADD7E9-2DE5-4BFF-B392-A943681D08C8}"/>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恢复相关的数据</a:t>
            </a:r>
          </a:p>
        </p:txBody>
      </p:sp>
      <p:sp>
        <p:nvSpPr>
          <p:cNvPr id="26" name="vocab-pinyin-0">
            <a:extLst xmlns:a="http://schemas.openxmlformats.org/drawingml/2006/main">
              <a:ext uri="{FF2B5EF4-FFF2-40B4-BE49-F238E27FC236}">
                <a16:creationId xmlns:a16="http://schemas.microsoft.com/office/drawing/2014/main" id="{945EFAF2-8A66-4C11-B473-89CC4493A562}"/>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huī fù xiāng guān de shù jù</a:t>
            </a:r>
          </a:p>
        </p:txBody>
      </p:sp>
      <p:sp>
        <p:nvSpPr>
          <p:cNvPr id="27" name="meaning-0">
            <a:extLst xmlns:a="http://schemas.openxmlformats.org/drawingml/2006/main">
              <a:ext uri="{FF2B5EF4-FFF2-40B4-BE49-F238E27FC236}">
                <a16:creationId xmlns:a16="http://schemas.microsoft.com/office/drawing/2014/main" id="{F41E4259-DDD1-4442-82CA-D59485F281DC}"/>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회복 관련 데이터</a:t>
            </a:r>
          </a:p>
        </p:txBody>
      </p:sp>
      <p:sp>
        <p:nvSpPr>
          <p:cNvPr id="28" name="vocab-0">
            <a:extLst xmlns:a="http://schemas.openxmlformats.org/drawingml/2006/main">
              <a:ext uri="{FF2B5EF4-FFF2-40B4-BE49-F238E27FC236}">
                <a16:creationId xmlns:a16="http://schemas.microsoft.com/office/drawing/2014/main" id="{176F80F2-ED64-4A84-A083-F4C3EEE01399}"/>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一种压力来源</a:t>
            </a:r>
          </a:p>
        </p:txBody>
      </p:sp>
      <p:sp>
        <p:nvSpPr>
          <p:cNvPr id="29" name="vocab-pinyin-0">
            <a:extLst xmlns:a="http://schemas.openxmlformats.org/drawingml/2006/main">
              <a:ext uri="{FF2B5EF4-FFF2-40B4-BE49-F238E27FC236}">
                <a16:creationId xmlns:a16="http://schemas.microsoft.com/office/drawing/2014/main" id="{FF16139A-0147-4746-8399-ADBAD61AFD44}"/>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yī zhǒng yā lì lái yuán</a:t>
            </a:r>
          </a:p>
        </p:txBody>
      </p:sp>
      <p:sp>
        <p:nvSpPr>
          <p:cNvPr id="30" name="meaning-0">
            <a:extLst xmlns:a="http://schemas.openxmlformats.org/drawingml/2006/main">
              <a:ext uri="{FF2B5EF4-FFF2-40B4-BE49-F238E27FC236}">
                <a16:creationId xmlns:a16="http://schemas.microsoft.com/office/drawing/2014/main" id="{A9ABED8C-CC3B-4BDE-964F-4C08E089171A}"/>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스트레스의 원인</a:t>
            </a:r>
          </a:p>
        </p:txBody>
      </p:sp>
      <p:sp>
        <p:nvSpPr>
          <p:cNvPr id="31" name="vocab-0">
            <a:extLst xmlns:a="http://schemas.openxmlformats.org/drawingml/2006/main">
              <a:ext uri="{FF2B5EF4-FFF2-40B4-BE49-F238E27FC236}">
                <a16:creationId xmlns:a16="http://schemas.microsoft.com/office/drawing/2014/main" id="{38C16B3D-39EF-47E8-A05A-7FEAF15E6091}"/>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恢复</a:t>
            </a:r>
          </a:p>
        </p:txBody>
      </p:sp>
      <p:sp>
        <p:nvSpPr>
          <p:cNvPr id="32" name="vocab-pinyin-0">
            <a:extLst xmlns:a="http://schemas.openxmlformats.org/drawingml/2006/main">
              <a:ext uri="{FF2B5EF4-FFF2-40B4-BE49-F238E27FC236}">
                <a16:creationId xmlns:a16="http://schemas.microsoft.com/office/drawing/2014/main" id="{84502077-CC11-493C-98AE-326F43DA0D8E}"/>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huī fù</a:t>
            </a:r>
          </a:p>
        </p:txBody>
      </p:sp>
      <p:sp>
        <p:nvSpPr>
          <p:cNvPr id="33" name="meaning-0">
            <a:extLst xmlns:a="http://schemas.openxmlformats.org/drawingml/2006/main">
              <a:ext uri="{FF2B5EF4-FFF2-40B4-BE49-F238E27FC236}">
                <a16:creationId xmlns:a16="http://schemas.microsoft.com/office/drawing/2014/main" id="{0063013F-2D50-4B60-BC12-05BE0DAF514D}"/>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회복</a:t>
            </a:r>
          </a:p>
        </p:txBody>
      </p:sp>
    </p:spTree>
    <p:extLst>
      <p:ext uri="{BB962C8B-B14F-4D97-AF65-F5344CB8AC3E}">
        <p14:creationId xmlns:p14="http://schemas.microsoft.com/office/powerpoint/2010/main" val="1250813011"/>
      </p:ext>
    </p:extLst>
  </p:cSld>
</p:sld>
</file>

<file path=ppt/slides/slide25.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689A3966-893C-4B5E-BA9B-36ED6BE1520C}"/>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Q25  가족과 보내는 평범한 시간</a:t>
            </a:r>
          </a:p>
        </p:txBody>
      </p:sp>
      <p:sp>
        <p:nvSpPr>
          <p:cNvPr id="2" name="language">
            <a:extLst xmlns:a="http://schemas.openxmlformats.org/drawingml/2006/main">
              <a:ext uri="{FF2B5EF4-FFF2-40B4-BE49-F238E27FC236}">
                <a16:creationId xmlns:a16="http://schemas.microsoft.com/office/drawing/2014/main" id="{5C499247-C821-434A-9632-5E4F7296DE63}"/>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B787C2AB-2597-420C-9794-36213FADBA8A}"/>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가족 맥락 기반 일상 초안</a:t>
            </a:r>
          </a:p>
        </p:txBody>
      </p:sp>
      <p:sp>
        <p:nvSpPr>
          <p:cNvPr id="4" name="page">
            <a:extLst xmlns:a="http://schemas.openxmlformats.org/drawingml/2006/main">
              <a:ext uri="{FF2B5EF4-FFF2-40B4-BE49-F238E27FC236}">
                <a16:creationId xmlns:a16="http://schemas.microsoft.com/office/drawing/2014/main" id="{AFB9289F-2506-4489-BA41-F8FCBA94E410}"/>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25 / 60</a:t>
            </a:r>
          </a:p>
        </p:txBody>
      </p:sp>
      <p:sp>
        <p:nvSpPr>
          <p:cNvPr id="5" name="section-label">
            <a:extLst xmlns:a="http://schemas.openxmlformats.org/drawingml/2006/main">
              <a:ext uri="{FF2B5EF4-FFF2-40B4-BE49-F238E27FC236}">
                <a16:creationId xmlns:a16="http://schemas.microsoft.com/office/drawing/2014/main" id="{F6EB842B-C9A3-46AF-A14D-1748A8BB6AE5}"/>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7FE2542C-03AB-4396-83D0-FF07DC654ED4}"/>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请介绍一下你的家人，以及你们一起度过的时间。</a:t>
            </a:r>
          </a:p>
        </p:txBody>
      </p:sp>
      <p:sp>
        <p:nvSpPr>
          <p:cNvPr id="7" name="pinyin">
            <a:extLst xmlns:a="http://schemas.openxmlformats.org/drawingml/2006/main">
              <a:ext uri="{FF2B5EF4-FFF2-40B4-BE49-F238E27FC236}">
                <a16:creationId xmlns:a16="http://schemas.microsoft.com/office/drawing/2014/main" id="{7ABAE771-0654-416F-9A17-5F087DF369E9}"/>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qǐng jiè shào yī xià nǐ de jiā rén， yǐ jí nǐ men yì qǐ dù guò de shí jiān。</a:t>
            </a:r>
          </a:p>
        </p:txBody>
      </p:sp>
      <p:sp>
        <p:nvSpPr>
          <p:cNvPr id="8" name="section-label">
            <a:extLst xmlns:a="http://schemas.openxmlformats.org/drawingml/2006/main">
              <a:ext uri="{FF2B5EF4-FFF2-40B4-BE49-F238E27FC236}">
                <a16:creationId xmlns:a16="http://schemas.microsoft.com/office/drawing/2014/main" id="{8F421B9E-0D03-4A1A-B568-3960CB2018B0}"/>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1CA33CEE-2078-4E2B-8F7F-6729AD78BDD6}"/>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家人会让我重新回到很普通、很真实的生活。工作时，我常常讨论复杂的项目，但回家以后，</a:t>
            </a:r>
          </a:p>
        </p:txBody>
      </p:sp>
      <p:sp>
        <p:nvSpPr>
          <p:cNvPr id="10" name="pinyin">
            <a:extLst xmlns:a="http://schemas.openxmlformats.org/drawingml/2006/main">
              <a:ext uri="{FF2B5EF4-FFF2-40B4-BE49-F238E27FC236}">
                <a16:creationId xmlns:a16="http://schemas.microsoft.com/office/drawing/2014/main" id="{4221224F-C569-4478-95C5-4689E81A9BDF}"/>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jiā rén huì ràng wǒ chóng xīn huí dào hěn pǔ tōng、 hěn zhēn shí de shēng huó。 gōng zuò shí， wǒ cháng cháng tǎo lùn fù zá de xiàng mù， dàn huí jiā yǐ hòu，</a:t>
            </a:r>
          </a:p>
        </p:txBody>
      </p:sp>
      <p:sp>
        <p:nvSpPr>
          <p:cNvPr id="11" name="hanzi">
            <a:extLst xmlns:a="http://schemas.openxmlformats.org/drawingml/2006/main">
              <a:ext uri="{FF2B5EF4-FFF2-40B4-BE49-F238E27FC236}">
                <a16:creationId xmlns:a16="http://schemas.microsoft.com/office/drawing/2014/main" id="{DD974619-31C8-4AE3-986D-7F87DF0CC973}"/>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话题可能就是学校、晚饭，或者当天发生的一件有趣的事。</a:t>
            </a:r>
          </a:p>
        </p:txBody>
      </p:sp>
      <p:sp>
        <p:nvSpPr>
          <p:cNvPr id="12" name="pinyin">
            <a:extLst xmlns:a="http://schemas.openxmlformats.org/drawingml/2006/main">
              <a:ext uri="{FF2B5EF4-FFF2-40B4-BE49-F238E27FC236}">
                <a16:creationId xmlns:a16="http://schemas.microsoft.com/office/drawing/2014/main" id="{1A647792-DD0E-4176-894E-668DB3ED122E}"/>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huà tí kě néng jiù shì xué xiào、 wǎn fàn， huò zhě dàng tiān fā shēng de yī jiàn yǒu qù de shì。</a:t>
            </a:r>
          </a:p>
        </p:txBody>
      </p:sp>
      <p:sp>
        <p:nvSpPr>
          <p:cNvPr id="13" name="hanzi">
            <a:extLst xmlns:a="http://schemas.openxmlformats.org/drawingml/2006/main">
              <a:ext uri="{FF2B5EF4-FFF2-40B4-BE49-F238E27FC236}">
                <a16:creationId xmlns:a16="http://schemas.microsoft.com/office/drawing/2014/main" id="{B86FCC43-8E19-426B-B348-D35ADCEEF93A}"/>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我不觉得每次陪家人都要安排特别活动。一起吃饭，认真听对方说话，就已经很重要。困难的是，</a:t>
            </a:r>
          </a:p>
        </p:txBody>
      </p:sp>
      <p:sp>
        <p:nvSpPr>
          <p:cNvPr id="14" name="pinyin">
            <a:extLst xmlns:a="http://schemas.openxmlformats.org/drawingml/2006/main">
              <a:ext uri="{FF2B5EF4-FFF2-40B4-BE49-F238E27FC236}">
                <a16:creationId xmlns:a16="http://schemas.microsoft.com/office/drawing/2014/main" id="{B1B63351-1006-4879-AE78-C68521848210}"/>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bù jué de měi cì péi jiā rén dōu yào ān pái tè bié huó dòng。 yì qǐ chī fàn， rèn zhēn tīng duì fāng shuō huà， jiù yǐ jīng hěn zhòng yào。 kùn nán de shì，</a:t>
            </a:r>
          </a:p>
        </p:txBody>
      </p:sp>
      <p:sp>
        <p:nvSpPr>
          <p:cNvPr id="15" name="hanzi">
            <a:extLst xmlns:a="http://schemas.openxmlformats.org/drawingml/2006/main">
              <a:ext uri="{FF2B5EF4-FFF2-40B4-BE49-F238E27FC236}">
                <a16:creationId xmlns:a16="http://schemas.microsoft.com/office/drawing/2014/main" id="{D53F4EC4-7310-45DE-8D00-78948CB40F54}"/>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有时候人已经回家了，脑子还在想工作。我会提醒自己，坐在同一个房间，不一定就代表真正陪伴。</a:t>
            </a:r>
          </a:p>
        </p:txBody>
      </p:sp>
      <p:sp>
        <p:nvSpPr>
          <p:cNvPr id="16" name="pinyin">
            <a:extLst xmlns:a="http://schemas.openxmlformats.org/drawingml/2006/main">
              <a:ext uri="{FF2B5EF4-FFF2-40B4-BE49-F238E27FC236}">
                <a16:creationId xmlns:a16="http://schemas.microsoft.com/office/drawing/2014/main" id="{87CD7304-7031-417B-B554-175FED8DD3D7}"/>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yǒu shí hou rén yǐ jīng huí jiā le， nǎo zi hái zài xiǎng gōng zuò。 wǒ huì tí xǐng zì jǐ， zuò zài tóng yī gè fáng jiān， bù yí dìng jiù dài biǎo zhēn zhèng péi bàn。</a:t>
            </a:r>
          </a:p>
        </p:txBody>
      </p:sp>
      <p:sp>
        <p:nvSpPr>
          <p:cNvPr id="17" name="hanzi">
            <a:extLst xmlns:a="http://schemas.openxmlformats.org/drawingml/2006/main">
              <a:ext uri="{FF2B5EF4-FFF2-40B4-BE49-F238E27FC236}">
                <a16:creationId xmlns:a16="http://schemas.microsoft.com/office/drawing/2014/main" id="{A65A49D2-10D1-43F0-B252-7C9668013F1B}"/>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作为父亲，我希望孩子看到，成年以后也需要继续学习。如果他们看到我学网球时不熟练，</a:t>
            </a:r>
          </a:p>
        </p:txBody>
      </p:sp>
      <p:sp>
        <p:nvSpPr>
          <p:cNvPr id="18" name="pinyin">
            <a:extLst xmlns:a="http://schemas.openxmlformats.org/drawingml/2006/main">
              <a:ext uri="{FF2B5EF4-FFF2-40B4-BE49-F238E27FC236}">
                <a16:creationId xmlns:a16="http://schemas.microsoft.com/office/drawing/2014/main" id="{39872389-B812-4177-99FD-E314AD2B2D45}"/>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zuò wéi fù qīn， wǒ xī wàng hái zi kàn dào， chéng nián yǐ hòu yě xū yào jì xù xué xí。 rú guǒ tā men kàn dào wǒ xué wǎng qiú shí bù shú liàn，</a:t>
            </a:r>
          </a:p>
        </p:txBody>
      </p:sp>
      <p:sp>
        <p:nvSpPr>
          <p:cNvPr id="19" name="hanzi">
            <a:extLst xmlns:a="http://schemas.openxmlformats.org/drawingml/2006/main">
              <a:ext uri="{FF2B5EF4-FFF2-40B4-BE49-F238E27FC236}">
                <a16:creationId xmlns:a16="http://schemas.microsoft.com/office/drawing/2014/main" id="{CDFBA79A-A744-4E33-B900-4AD65C3E01F9}"/>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或者学习新知识时遇到困难，这可能比表现得什么都懂更真实。</a:t>
            </a:r>
          </a:p>
        </p:txBody>
      </p:sp>
      <p:sp>
        <p:nvSpPr>
          <p:cNvPr id="20" name="pinyin">
            <a:extLst xmlns:a="http://schemas.openxmlformats.org/drawingml/2006/main">
              <a:ext uri="{FF2B5EF4-FFF2-40B4-BE49-F238E27FC236}">
                <a16:creationId xmlns:a16="http://schemas.microsoft.com/office/drawing/2014/main" id="{4B5DC465-2B7A-4C0F-A061-4352638214D4}"/>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huò zhě xué xí xīn zhī shi shí yù dào kùn nán， zhè kě néng bǐ biǎo xiàn de shén me dōu dǒng gèng zhēn shí。</a:t>
            </a:r>
          </a:p>
        </p:txBody>
      </p:sp>
      <p:sp>
        <p:nvSpPr>
          <p:cNvPr id="21" name="section-label">
            <a:extLst xmlns:a="http://schemas.openxmlformats.org/drawingml/2006/main">
              <a:ext uri="{FF2B5EF4-FFF2-40B4-BE49-F238E27FC236}">
                <a16:creationId xmlns:a16="http://schemas.microsoft.com/office/drawing/2014/main" id="{B79DCBA5-02C1-4E48-B964-C9C2D665B401}"/>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944EAC6A-4E5E-47DA-94D4-75992406EA7B}"/>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认真专注地听</a:t>
            </a:r>
          </a:p>
        </p:txBody>
      </p:sp>
      <p:sp>
        <p:nvSpPr>
          <p:cNvPr id="23" name="vocab-pinyin-0">
            <a:extLst xmlns:a="http://schemas.openxmlformats.org/drawingml/2006/main">
              <a:ext uri="{FF2B5EF4-FFF2-40B4-BE49-F238E27FC236}">
                <a16:creationId xmlns:a16="http://schemas.microsoft.com/office/drawing/2014/main" id="{77ACA6F9-ED4F-4FC0-900A-92BB245B6B1D}"/>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rèn zhēn zhuān zhù de tīng</a:t>
            </a:r>
          </a:p>
        </p:txBody>
      </p:sp>
      <p:sp>
        <p:nvSpPr>
          <p:cNvPr id="24" name="meaning-0">
            <a:extLst xmlns:a="http://schemas.openxmlformats.org/drawingml/2006/main">
              <a:ext uri="{FF2B5EF4-FFF2-40B4-BE49-F238E27FC236}">
                <a16:creationId xmlns:a16="http://schemas.microsoft.com/office/drawing/2014/main" id="{D62F0679-0C31-4BF1-AD37-E73687142D12}"/>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온전히 집중하다</a:t>
            </a:r>
          </a:p>
        </p:txBody>
      </p:sp>
      <p:sp>
        <p:nvSpPr>
          <p:cNvPr id="25" name="vocab-0">
            <a:extLst xmlns:a="http://schemas.openxmlformats.org/drawingml/2006/main">
              <a:ext uri="{FF2B5EF4-FFF2-40B4-BE49-F238E27FC236}">
                <a16:creationId xmlns:a16="http://schemas.microsoft.com/office/drawing/2014/main" id="{05AFC98C-B588-47DE-AFEB-403C9E44EFB2}"/>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真正陪伴</a:t>
            </a:r>
          </a:p>
        </p:txBody>
      </p:sp>
      <p:sp>
        <p:nvSpPr>
          <p:cNvPr id="26" name="vocab-pinyin-0">
            <a:extLst xmlns:a="http://schemas.openxmlformats.org/drawingml/2006/main">
              <a:ext uri="{FF2B5EF4-FFF2-40B4-BE49-F238E27FC236}">
                <a16:creationId xmlns:a16="http://schemas.microsoft.com/office/drawing/2014/main" id="{F1F781CB-521C-4420-8F07-C1AB6D10106C}"/>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zhēn zhèng péi bàn</a:t>
            </a:r>
          </a:p>
        </p:txBody>
      </p:sp>
      <p:sp>
        <p:nvSpPr>
          <p:cNvPr id="27" name="meaning-0">
            <a:extLst xmlns:a="http://schemas.openxmlformats.org/drawingml/2006/main">
              <a:ext uri="{FF2B5EF4-FFF2-40B4-BE49-F238E27FC236}">
                <a16:creationId xmlns:a16="http://schemas.microsoft.com/office/drawing/2014/main" id="{4C97F9E3-F49B-4380-BF1F-F5DBEA373C72}"/>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마음을 다해 함께하다</a:t>
            </a:r>
          </a:p>
        </p:txBody>
      </p:sp>
      <p:sp>
        <p:nvSpPr>
          <p:cNvPr id="28" name="vocab-0">
            <a:extLst xmlns:a="http://schemas.openxmlformats.org/drawingml/2006/main">
              <a:ext uri="{FF2B5EF4-FFF2-40B4-BE49-F238E27FC236}">
                <a16:creationId xmlns:a16="http://schemas.microsoft.com/office/drawing/2014/main" id="{61ADF06E-26B7-4F7C-A318-8B9D29D73D03}"/>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学习不会停止</a:t>
            </a:r>
          </a:p>
        </p:txBody>
      </p:sp>
      <p:sp>
        <p:nvSpPr>
          <p:cNvPr id="29" name="vocab-pinyin-0">
            <a:extLst xmlns:a="http://schemas.openxmlformats.org/drawingml/2006/main">
              <a:ext uri="{FF2B5EF4-FFF2-40B4-BE49-F238E27FC236}">
                <a16:creationId xmlns:a16="http://schemas.microsoft.com/office/drawing/2014/main" id="{37ECA5D6-E900-4119-A897-FC1C38D05162}"/>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xué xí bú huì tíng zhǐ</a:t>
            </a:r>
          </a:p>
        </p:txBody>
      </p:sp>
      <p:sp>
        <p:nvSpPr>
          <p:cNvPr id="30" name="meaning-0">
            <a:extLst xmlns:a="http://schemas.openxmlformats.org/drawingml/2006/main">
              <a:ext uri="{FF2B5EF4-FFF2-40B4-BE49-F238E27FC236}">
                <a16:creationId xmlns:a16="http://schemas.microsoft.com/office/drawing/2014/main" id="{D0E40F3D-393F-4CA5-BD84-C1809CEA86C9}"/>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배움은 멈추지 않는다</a:t>
            </a:r>
          </a:p>
        </p:txBody>
      </p:sp>
      <p:sp>
        <p:nvSpPr>
          <p:cNvPr id="31" name="vocab-0">
            <a:extLst xmlns:a="http://schemas.openxmlformats.org/drawingml/2006/main">
              <a:ext uri="{FF2B5EF4-FFF2-40B4-BE49-F238E27FC236}">
                <a16:creationId xmlns:a16="http://schemas.microsoft.com/office/drawing/2014/main" id="{3CF8C271-2DB3-4588-8D8B-A01E96F5AAFE}"/>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注意力</a:t>
            </a:r>
          </a:p>
        </p:txBody>
      </p:sp>
      <p:sp>
        <p:nvSpPr>
          <p:cNvPr id="32" name="vocab-pinyin-0">
            <a:extLst xmlns:a="http://schemas.openxmlformats.org/drawingml/2006/main">
              <a:ext uri="{FF2B5EF4-FFF2-40B4-BE49-F238E27FC236}">
                <a16:creationId xmlns:a16="http://schemas.microsoft.com/office/drawing/2014/main" id="{7389B4B8-F3E5-4700-8B29-E471C61B0F42}"/>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zhù yì lì</a:t>
            </a:r>
          </a:p>
        </p:txBody>
      </p:sp>
      <p:sp>
        <p:nvSpPr>
          <p:cNvPr id="33" name="meaning-0">
            <a:extLst xmlns:a="http://schemas.openxmlformats.org/drawingml/2006/main">
              <a:ext uri="{FF2B5EF4-FFF2-40B4-BE49-F238E27FC236}">
                <a16:creationId xmlns:a16="http://schemas.microsoft.com/office/drawing/2014/main" id="{E1E1E39E-BC63-4C54-8790-C9C756965BA2}"/>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집중력</a:t>
            </a:r>
          </a:p>
        </p:txBody>
      </p:sp>
    </p:spTree>
    <p:extLst>
      <p:ext uri="{BB962C8B-B14F-4D97-AF65-F5344CB8AC3E}">
        <p14:creationId xmlns:p14="http://schemas.microsoft.com/office/powerpoint/2010/main" val="2042002327"/>
      </p:ext>
    </p:extLst>
  </p:cSld>
</p:sld>
</file>

<file path=ppt/slides/slide26.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D62ACF18-61FA-42A0-BFFC-ADEC286307C8}"/>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Q26  아이의 진로 이야기를 듣기</a:t>
            </a:r>
          </a:p>
        </p:txBody>
      </p:sp>
      <p:sp>
        <p:nvSpPr>
          <p:cNvPr id="2" name="language">
            <a:extLst xmlns:a="http://schemas.openxmlformats.org/drawingml/2006/main">
              <a:ext uri="{FF2B5EF4-FFF2-40B4-BE49-F238E27FC236}">
                <a16:creationId xmlns:a16="http://schemas.microsoft.com/office/drawing/2014/main" id="{645C82B7-53CC-43D9-99F5-1F55C0969977}"/>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DC70E674-04F6-4412-AAD1-DD31ADAC61EB}"/>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확인된 가족 맥락 기반</a:t>
            </a:r>
          </a:p>
        </p:txBody>
      </p:sp>
      <p:sp>
        <p:nvSpPr>
          <p:cNvPr id="4" name="page">
            <a:extLst xmlns:a="http://schemas.openxmlformats.org/drawingml/2006/main">
              <a:ext uri="{FF2B5EF4-FFF2-40B4-BE49-F238E27FC236}">
                <a16:creationId xmlns:a16="http://schemas.microsoft.com/office/drawing/2014/main" id="{BF8FC254-06E0-4721-87A1-7DBA40EDF02F}"/>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26 / 60</a:t>
            </a:r>
          </a:p>
        </p:txBody>
      </p:sp>
      <p:sp>
        <p:nvSpPr>
          <p:cNvPr id="5" name="section-label">
            <a:extLst xmlns:a="http://schemas.openxmlformats.org/drawingml/2006/main">
              <a:ext uri="{FF2B5EF4-FFF2-40B4-BE49-F238E27FC236}">
                <a16:creationId xmlns:a16="http://schemas.microsoft.com/office/drawing/2014/main" id="{5A37F45B-31A9-48C6-A66B-C7606231FF1C}"/>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FE4B22F4-577E-475C-9896-01E3FC3F6FDE}"/>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请说说你和家人的一次有意思的谈话。</a:t>
            </a:r>
          </a:p>
        </p:txBody>
      </p:sp>
      <p:sp>
        <p:nvSpPr>
          <p:cNvPr id="7" name="pinyin">
            <a:extLst xmlns:a="http://schemas.openxmlformats.org/drawingml/2006/main">
              <a:ext uri="{FF2B5EF4-FFF2-40B4-BE49-F238E27FC236}">
                <a16:creationId xmlns:a16="http://schemas.microsoft.com/office/drawing/2014/main" id="{B7788498-552E-4A08-A7AA-CD188358428E}"/>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qǐng shuō shuō nǐ hé jiā rén de yī cì yǒu yì si de tán huà。</a:t>
            </a:r>
          </a:p>
        </p:txBody>
      </p:sp>
      <p:sp>
        <p:nvSpPr>
          <p:cNvPr id="8" name="section-label">
            <a:extLst xmlns:a="http://schemas.openxmlformats.org/drawingml/2006/main">
              <a:ext uri="{FF2B5EF4-FFF2-40B4-BE49-F238E27FC236}">
                <a16:creationId xmlns:a16="http://schemas.microsoft.com/office/drawing/2014/main" id="{3B31009B-239E-4DFD-805C-D5889D969254}"/>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4C34478B-210A-4D74-88D8-D17F889D87F3}"/>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我觉得很有意思的一个话题，是女儿想成为外交官。她小时候有一段时间在中国生活，</a:t>
            </a:r>
          </a:p>
        </p:txBody>
      </p:sp>
      <p:sp>
        <p:nvSpPr>
          <p:cNvPr id="10" name="pinyin">
            <a:extLst xmlns:a="http://schemas.openxmlformats.org/drawingml/2006/main">
              <a:ext uri="{FF2B5EF4-FFF2-40B4-BE49-F238E27FC236}">
                <a16:creationId xmlns:a16="http://schemas.microsoft.com/office/drawing/2014/main" id="{2A441FCC-A265-4A94-9C4D-C9C0366DF084}"/>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jué de hěn yǒu yì si de yí gè huà tí， shì nǚ ér xiǎng chéng wéi wài jiāo guān。 tā xiǎo shí hou yǒu yī duàn shí jiān zài zhōng guó shēng huó，</a:t>
            </a:r>
          </a:p>
        </p:txBody>
      </p:sp>
      <p:sp>
        <p:nvSpPr>
          <p:cNvPr id="11" name="hanzi">
            <a:extLst xmlns:a="http://schemas.openxmlformats.org/drawingml/2006/main">
              <a:ext uri="{FF2B5EF4-FFF2-40B4-BE49-F238E27FC236}">
                <a16:creationId xmlns:a16="http://schemas.microsoft.com/office/drawing/2014/main" id="{ABC641CA-3D0A-49B2-97C6-96FEA1EB3493}"/>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所以国际生活对她来说不只是书本上的内容，也和自己的经历有关。</a:t>
            </a:r>
          </a:p>
        </p:txBody>
      </p:sp>
      <p:sp>
        <p:nvSpPr>
          <p:cNvPr id="12" name="pinyin">
            <a:extLst xmlns:a="http://schemas.openxmlformats.org/drawingml/2006/main">
              <a:ext uri="{FF2B5EF4-FFF2-40B4-BE49-F238E27FC236}">
                <a16:creationId xmlns:a16="http://schemas.microsoft.com/office/drawing/2014/main" id="{971A1B8C-10D8-44A5-B194-2F5DF700A1DB}"/>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suǒ yǐ guó jì shēng huó duì tā lái shuō bù zhǐ shì shū běn shàng de nèi róng， yě hé zì jǐ de jīng lì yǒu guān。</a:t>
            </a:r>
          </a:p>
        </p:txBody>
      </p:sp>
      <p:sp>
        <p:nvSpPr>
          <p:cNvPr id="13" name="hanzi">
            <a:extLst xmlns:a="http://schemas.openxmlformats.org/drawingml/2006/main">
              <a:ext uri="{FF2B5EF4-FFF2-40B4-BE49-F238E27FC236}">
                <a16:creationId xmlns:a16="http://schemas.microsoft.com/office/drawing/2014/main" id="{34AEB33E-86BB-4AF8-99A9-B942612E7CE7}"/>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聊到未来时，我会想了解，到底是什么吸引她。是理解不同文化，代表自己的国家，还是帮助不同的人沟通？</a:t>
            </a:r>
          </a:p>
        </p:txBody>
      </p:sp>
      <p:sp>
        <p:nvSpPr>
          <p:cNvPr id="14" name="pinyin">
            <a:extLst xmlns:a="http://schemas.openxmlformats.org/drawingml/2006/main">
              <a:ext uri="{FF2B5EF4-FFF2-40B4-BE49-F238E27FC236}">
                <a16:creationId xmlns:a16="http://schemas.microsoft.com/office/drawing/2014/main" id="{DAD8E01D-1972-4558-9F4B-F9EF4AEAA239}"/>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liáo dào wèi lái shí， wǒ huì xiǎng liǎo jiě， dào dǐ shì shén me xī yǐn tā。 shì lǐ jiě bù tóng wén huà， dài biǎo zì jǐ de guó jiā， hái shì bāng zhù bù tóng de rén gōu tōng？</a:t>
            </a:r>
          </a:p>
        </p:txBody>
      </p:sp>
      <p:sp>
        <p:nvSpPr>
          <p:cNvPr id="15" name="hanzi">
            <a:extLst xmlns:a="http://schemas.openxmlformats.org/drawingml/2006/main">
              <a:ext uri="{FF2B5EF4-FFF2-40B4-BE49-F238E27FC236}">
                <a16:creationId xmlns:a16="http://schemas.microsoft.com/office/drawing/2014/main" id="{590F1D9A-146A-4A1C-A5E3-86F7DB2D457F}"/>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我不希望谈话只剩下考进哪所学校。</a:t>
            </a:r>
          </a:p>
        </p:txBody>
      </p:sp>
      <p:sp>
        <p:nvSpPr>
          <p:cNvPr id="16" name="pinyin">
            <a:extLst xmlns:a="http://schemas.openxmlformats.org/drawingml/2006/main">
              <a:ext uri="{FF2B5EF4-FFF2-40B4-BE49-F238E27FC236}">
                <a16:creationId xmlns:a16="http://schemas.microsoft.com/office/drawing/2014/main" id="{218D88E4-2983-47AC-B42C-B1CB7B958F63}"/>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bù xī wàng tán huà zhǐ shèng xià kǎo jìn nǎ suǒ xué xiào。</a:t>
            </a:r>
          </a:p>
        </p:txBody>
      </p:sp>
      <p:sp>
        <p:nvSpPr>
          <p:cNvPr id="17" name="hanzi">
            <a:extLst xmlns:a="http://schemas.openxmlformats.org/drawingml/2006/main">
              <a:ext uri="{FF2B5EF4-FFF2-40B4-BE49-F238E27FC236}">
                <a16:creationId xmlns:a16="http://schemas.microsoft.com/office/drawing/2014/main" id="{FA4ED8BA-E399-42C4-97E5-7446E9C8798C}"/>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她的兴趣也提醒我，孩子的目标会不断发展。我的角色不是替她决定一切，而是帮助她把经历、</a:t>
            </a:r>
          </a:p>
        </p:txBody>
      </p:sp>
      <p:sp>
        <p:nvSpPr>
          <p:cNvPr id="18" name="pinyin">
            <a:extLst xmlns:a="http://schemas.openxmlformats.org/drawingml/2006/main">
              <a:ext uri="{FF2B5EF4-FFF2-40B4-BE49-F238E27FC236}">
                <a16:creationId xmlns:a16="http://schemas.microsoft.com/office/drawing/2014/main" id="{F8994D8A-31DB-4709-BC90-88F4633009FE}"/>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tā de xìng qù yě tí xǐng wǒ， hái zi de mù biāo huì bù duàn fā zhǎn。 wǒ de jué sè bú shì tì tā jué dìng yī qiè， ér shì bāng zhù tā bǎ jīng lì、</a:t>
            </a:r>
          </a:p>
        </p:txBody>
      </p:sp>
      <p:sp>
        <p:nvSpPr>
          <p:cNvPr id="19" name="hanzi">
            <a:extLst xmlns:a="http://schemas.openxmlformats.org/drawingml/2006/main">
              <a:ext uri="{FF2B5EF4-FFF2-40B4-BE49-F238E27FC236}">
                <a16:creationId xmlns:a16="http://schemas.microsoft.com/office/drawing/2014/main" id="{F1A7AB58-3FBA-4991-ABE1-D171B140AF8E}"/>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阅读和问题联系起来。有时候，认真听她解释自己的想法，比我再多讲一条建议更有意义。</a:t>
            </a:r>
          </a:p>
        </p:txBody>
      </p:sp>
      <p:sp>
        <p:nvSpPr>
          <p:cNvPr id="20" name="pinyin">
            <a:extLst xmlns:a="http://schemas.openxmlformats.org/drawingml/2006/main">
              <a:ext uri="{FF2B5EF4-FFF2-40B4-BE49-F238E27FC236}">
                <a16:creationId xmlns:a16="http://schemas.microsoft.com/office/drawing/2014/main" id="{93954773-8F82-4391-B951-E32AB9C91EA2}"/>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yuè dú hé wèn tí lián xì qǐ lái。 yǒu shí hou， rèn zhēn tīng tā jiě shì zì jǐ de xiǎng fǎ， bǐ wǒ zài duō jiǎng yī tiáo jiàn yì gèng yǒu yì yì。</a:t>
            </a:r>
          </a:p>
        </p:txBody>
      </p:sp>
      <p:sp>
        <p:nvSpPr>
          <p:cNvPr id="21" name="section-label">
            <a:extLst xmlns:a="http://schemas.openxmlformats.org/drawingml/2006/main">
              <a:ext uri="{FF2B5EF4-FFF2-40B4-BE49-F238E27FC236}">
                <a16:creationId xmlns:a16="http://schemas.microsoft.com/office/drawing/2014/main" id="{69ED7089-7F0A-4D7C-8AD6-F503DACBA4D1}"/>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36B13FA0-93D3-4A02-AE56-9B526BC1D1E4}"/>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成为外交官</a:t>
            </a:r>
          </a:p>
        </p:txBody>
      </p:sp>
      <p:sp>
        <p:nvSpPr>
          <p:cNvPr id="23" name="vocab-pinyin-0">
            <a:extLst xmlns:a="http://schemas.openxmlformats.org/drawingml/2006/main">
              <a:ext uri="{FF2B5EF4-FFF2-40B4-BE49-F238E27FC236}">
                <a16:creationId xmlns:a16="http://schemas.microsoft.com/office/drawing/2014/main" id="{9DCACDE7-60BA-46F3-A9AD-2834155AAC35}"/>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chéng wéi wài jiāo guān</a:t>
            </a:r>
          </a:p>
        </p:txBody>
      </p:sp>
      <p:sp>
        <p:nvSpPr>
          <p:cNvPr id="24" name="meaning-0">
            <a:extLst xmlns:a="http://schemas.openxmlformats.org/drawingml/2006/main">
              <a:ext uri="{FF2B5EF4-FFF2-40B4-BE49-F238E27FC236}">
                <a16:creationId xmlns:a16="http://schemas.microsoft.com/office/drawing/2014/main" id="{90A5CA18-9CED-4808-A067-FF00E57E1E22}"/>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외교관이 되다</a:t>
            </a:r>
          </a:p>
        </p:txBody>
      </p:sp>
      <p:sp>
        <p:nvSpPr>
          <p:cNvPr id="25" name="vocab-0">
            <a:extLst xmlns:a="http://schemas.openxmlformats.org/drawingml/2006/main">
              <a:ext uri="{FF2B5EF4-FFF2-40B4-BE49-F238E27FC236}">
                <a16:creationId xmlns:a16="http://schemas.microsoft.com/office/drawing/2014/main" id="{32D72F88-F624-484A-BC7B-A110DFF63A61}"/>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支持别人的目标</a:t>
            </a:r>
          </a:p>
        </p:txBody>
      </p:sp>
      <p:sp>
        <p:nvSpPr>
          <p:cNvPr id="26" name="vocab-pinyin-0">
            <a:extLst xmlns:a="http://schemas.openxmlformats.org/drawingml/2006/main">
              <a:ext uri="{FF2B5EF4-FFF2-40B4-BE49-F238E27FC236}">
                <a16:creationId xmlns:a16="http://schemas.microsoft.com/office/drawing/2014/main" id="{55910688-69FE-44A0-9314-C55A7777D0CA}"/>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zhī chí bié rén de mù biāo</a:t>
            </a:r>
          </a:p>
        </p:txBody>
      </p:sp>
      <p:sp>
        <p:nvSpPr>
          <p:cNvPr id="27" name="meaning-0">
            <a:extLst xmlns:a="http://schemas.openxmlformats.org/drawingml/2006/main">
              <a:ext uri="{FF2B5EF4-FFF2-40B4-BE49-F238E27FC236}">
                <a16:creationId xmlns:a16="http://schemas.microsoft.com/office/drawing/2014/main" id="{633189D2-CF23-48BC-BF53-88E0FB08676D}"/>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상대의 목표를 지원하다</a:t>
            </a:r>
          </a:p>
        </p:txBody>
      </p:sp>
      <p:sp>
        <p:nvSpPr>
          <p:cNvPr id="28" name="vocab-0">
            <a:extLst xmlns:a="http://schemas.openxmlformats.org/drawingml/2006/main">
              <a:ext uri="{FF2B5EF4-FFF2-40B4-BE49-F238E27FC236}">
                <a16:creationId xmlns:a16="http://schemas.microsoft.com/office/drawing/2014/main" id="{221538AB-018F-4581-BE93-589B8F3AAF08}"/>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随着时间发展</a:t>
            </a:r>
          </a:p>
        </p:txBody>
      </p:sp>
      <p:sp>
        <p:nvSpPr>
          <p:cNvPr id="29" name="vocab-pinyin-0">
            <a:extLst xmlns:a="http://schemas.openxmlformats.org/drawingml/2006/main">
              <a:ext uri="{FF2B5EF4-FFF2-40B4-BE49-F238E27FC236}">
                <a16:creationId xmlns:a16="http://schemas.microsoft.com/office/drawing/2014/main" id="{866E0AEA-2BDE-402E-87B3-AB3077679492}"/>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suí zhe shí jiān fā zhǎn</a:t>
            </a:r>
          </a:p>
        </p:txBody>
      </p:sp>
      <p:sp>
        <p:nvSpPr>
          <p:cNvPr id="30" name="meaning-0">
            <a:extLst xmlns:a="http://schemas.openxmlformats.org/drawingml/2006/main">
              <a:ext uri="{FF2B5EF4-FFF2-40B4-BE49-F238E27FC236}">
                <a16:creationId xmlns:a16="http://schemas.microsoft.com/office/drawing/2014/main" id="{17DB4D58-E037-4C11-AA03-20D41914B5ED}"/>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시간에 따라 발전하다</a:t>
            </a:r>
          </a:p>
        </p:txBody>
      </p:sp>
      <p:sp>
        <p:nvSpPr>
          <p:cNvPr id="31" name="vocab-0">
            <a:extLst xmlns:a="http://schemas.openxmlformats.org/drawingml/2006/main">
              <a:ext uri="{FF2B5EF4-FFF2-40B4-BE49-F238E27FC236}">
                <a16:creationId xmlns:a16="http://schemas.microsoft.com/office/drawing/2014/main" id="{9A9EC122-9D09-4BE9-A7FC-C5132B3753E4}"/>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外交官</a:t>
            </a:r>
          </a:p>
        </p:txBody>
      </p:sp>
      <p:sp>
        <p:nvSpPr>
          <p:cNvPr id="32" name="vocab-pinyin-0">
            <a:extLst xmlns:a="http://schemas.openxmlformats.org/drawingml/2006/main">
              <a:ext uri="{FF2B5EF4-FFF2-40B4-BE49-F238E27FC236}">
                <a16:creationId xmlns:a16="http://schemas.microsoft.com/office/drawing/2014/main" id="{953D1D9C-A1CB-40EF-B3E2-1A8399D1F964}"/>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wài jiāo guān</a:t>
            </a:r>
          </a:p>
        </p:txBody>
      </p:sp>
      <p:sp>
        <p:nvSpPr>
          <p:cNvPr id="33" name="meaning-0">
            <a:extLst xmlns:a="http://schemas.openxmlformats.org/drawingml/2006/main">
              <a:ext uri="{FF2B5EF4-FFF2-40B4-BE49-F238E27FC236}">
                <a16:creationId xmlns:a16="http://schemas.microsoft.com/office/drawing/2014/main" id="{EBE474ED-E4A9-46C0-BD72-465B765E5333}"/>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외교관</a:t>
            </a:r>
          </a:p>
        </p:txBody>
      </p:sp>
    </p:spTree>
    <p:extLst>
      <p:ext uri="{BB962C8B-B14F-4D97-AF65-F5344CB8AC3E}">
        <p14:creationId xmlns:p14="http://schemas.microsoft.com/office/powerpoint/2010/main" val="1609825496"/>
      </p:ext>
    </p:extLst>
  </p:cSld>
</p:sld>
</file>

<file path=ppt/slides/slide27.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8B70D851-FE77-4D28-802E-CCBD876B1371}"/>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Q27  집과 좋아하는 공간</a:t>
            </a:r>
          </a:p>
        </p:txBody>
      </p:sp>
      <p:sp>
        <p:nvSpPr>
          <p:cNvPr id="2" name="language">
            <a:extLst xmlns:a="http://schemas.openxmlformats.org/drawingml/2006/main">
              <a:ext uri="{FF2B5EF4-FFF2-40B4-BE49-F238E27FC236}">
                <a16:creationId xmlns:a16="http://schemas.microsoft.com/office/drawing/2014/main" id="{D8700B77-B0E8-4233-8869-37D59829C0EC}"/>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26C1C0B1-81B4-4EAE-A4C4-D096D5F6B213}"/>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주거 묘사 연습 상황</a:t>
            </a:r>
          </a:p>
        </p:txBody>
      </p:sp>
      <p:sp>
        <p:nvSpPr>
          <p:cNvPr id="4" name="page">
            <a:extLst xmlns:a="http://schemas.openxmlformats.org/drawingml/2006/main">
              <a:ext uri="{FF2B5EF4-FFF2-40B4-BE49-F238E27FC236}">
                <a16:creationId xmlns:a16="http://schemas.microsoft.com/office/drawing/2014/main" id="{891C9452-13AD-408A-80B8-F89265B4323C}"/>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27 / 60</a:t>
            </a:r>
          </a:p>
        </p:txBody>
      </p:sp>
      <p:sp>
        <p:nvSpPr>
          <p:cNvPr id="5" name="section-label">
            <a:extLst xmlns:a="http://schemas.openxmlformats.org/drawingml/2006/main">
              <a:ext uri="{FF2B5EF4-FFF2-40B4-BE49-F238E27FC236}">
                <a16:creationId xmlns:a16="http://schemas.microsoft.com/office/drawing/2014/main" id="{4020AEE5-773E-4D1F-A6AD-30B2237015BC}"/>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ABF65155-C4B0-4204-8304-1221298E7461}"/>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请描述一下你的家。你最喜欢哪个地方？</a:t>
            </a:r>
          </a:p>
        </p:txBody>
      </p:sp>
      <p:sp>
        <p:nvSpPr>
          <p:cNvPr id="7" name="pinyin">
            <a:extLst xmlns:a="http://schemas.openxmlformats.org/drawingml/2006/main">
              <a:ext uri="{FF2B5EF4-FFF2-40B4-BE49-F238E27FC236}">
                <a16:creationId xmlns:a16="http://schemas.microsoft.com/office/drawing/2014/main" id="{3EF21F1F-9757-44DE-B4D6-73496B81C80B}"/>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qǐng miáo shù yī xià nǐ de jiā。 nǐ zuì xǐ huan nǎ ge dì fang？</a:t>
            </a:r>
          </a:p>
        </p:txBody>
      </p:sp>
      <p:sp>
        <p:nvSpPr>
          <p:cNvPr id="8" name="section-label">
            <a:extLst xmlns:a="http://schemas.openxmlformats.org/drawingml/2006/main">
              <a:ext uri="{FF2B5EF4-FFF2-40B4-BE49-F238E27FC236}">
                <a16:creationId xmlns:a16="http://schemas.microsoft.com/office/drawing/2014/main" id="{9E1A7787-5E2A-477C-ADBA-A6C9360664AE}"/>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15F2E2A8-8A27-4BD4-A5B5-AAEB7A1473E0}"/>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我和家人住在一套公寓里。我最喜欢的是一个可以坐下来用电脑、看书的安静角落。它并不特别豪华，</a:t>
            </a:r>
          </a:p>
        </p:txBody>
      </p:sp>
      <p:sp>
        <p:nvSpPr>
          <p:cNvPr id="10" name="pinyin">
            <a:extLst xmlns:a="http://schemas.openxmlformats.org/drawingml/2006/main">
              <a:ext uri="{FF2B5EF4-FFF2-40B4-BE49-F238E27FC236}">
                <a16:creationId xmlns:a16="http://schemas.microsoft.com/office/drawing/2014/main" id="{515FF4C6-21A9-4A90-BCA9-D203B3114ED2}"/>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hé jiā rén zhù zài yī tào gōng yù lǐ。 wǒ zuì xǐ huan de shì yí gè kě yǐ zuò xià lái yòng diàn nǎo、 kàn shū de ān jìng jiǎo luò。 tā bìng bù tè bié háo huá，</a:t>
            </a:r>
          </a:p>
        </p:txBody>
      </p:sp>
      <p:sp>
        <p:nvSpPr>
          <p:cNvPr id="11" name="hanzi">
            <a:extLst xmlns:a="http://schemas.openxmlformats.org/drawingml/2006/main">
              <a:ext uri="{FF2B5EF4-FFF2-40B4-BE49-F238E27FC236}">
                <a16:creationId xmlns:a16="http://schemas.microsoft.com/office/drawing/2014/main" id="{D3A27BA0-0407-4EAA-AD6B-5F0847FB714A}"/>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但能让我从忙碌的工作状态，转到按照自己节奏做事的状态。</a:t>
            </a:r>
          </a:p>
        </p:txBody>
      </p:sp>
      <p:sp>
        <p:nvSpPr>
          <p:cNvPr id="12" name="pinyin">
            <a:extLst xmlns:a="http://schemas.openxmlformats.org/drawingml/2006/main">
              <a:ext uri="{FF2B5EF4-FFF2-40B4-BE49-F238E27FC236}">
                <a16:creationId xmlns:a16="http://schemas.microsoft.com/office/drawing/2014/main" id="{3EDFBCB8-03E8-44D1-A89C-1BBEBEA1692C}"/>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dàn néng ràng wǒ cóng máng lù de gōng zuò zhuàng tài， zhuǎn dào àn zhào zì jǐ jié zòu zuò shì de zhuàng tài。</a:t>
            </a:r>
          </a:p>
        </p:txBody>
      </p:sp>
      <p:sp>
        <p:nvSpPr>
          <p:cNvPr id="13" name="hanzi">
            <a:extLst xmlns:a="http://schemas.openxmlformats.org/drawingml/2006/main">
              <a:ext uri="{FF2B5EF4-FFF2-40B4-BE49-F238E27FC236}">
                <a16:creationId xmlns:a16="http://schemas.microsoft.com/office/drawing/2014/main" id="{75D0461D-1455-4FDB-96C8-A90E9A37D105}"/>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理想的布置就是一张简单的桌子、一把舒服的椅子，再加上足够的光线。我不需要很多装饰，</a:t>
            </a:r>
          </a:p>
        </p:txBody>
      </p:sp>
      <p:sp>
        <p:nvSpPr>
          <p:cNvPr id="14" name="pinyin">
            <a:extLst xmlns:a="http://schemas.openxmlformats.org/drawingml/2006/main">
              <a:ext uri="{FF2B5EF4-FFF2-40B4-BE49-F238E27FC236}">
                <a16:creationId xmlns:a16="http://schemas.microsoft.com/office/drawing/2014/main" id="{19151E42-B42D-4AFD-AF8F-57CA41CE535F}"/>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lǐ xiǎng de bù zhì jiù shì yī zhāng jiǎn dān de zhuō zi、 yī bǎ shū fu de yǐ zi， zài jiā shàng zú gòu de guāng xiàn。 wǒ bù xū yào hěn duō zhuāng shì，</a:t>
            </a:r>
          </a:p>
        </p:txBody>
      </p:sp>
      <p:sp>
        <p:nvSpPr>
          <p:cNvPr id="15" name="hanzi">
            <a:extLst xmlns:a="http://schemas.openxmlformats.org/drawingml/2006/main">
              <a:ext uri="{FF2B5EF4-FFF2-40B4-BE49-F238E27FC236}">
                <a16:creationId xmlns:a16="http://schemas.microsoft.com/office/drawing/2014/main" id="{5420AA1D-7BBE-4378-9581-45F61CC6DAEF}"/>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更在意要用的东西能不能方便找到。如果周围太乱，我就比较难集中注意力。</a:t>
            </a:r>
          </a:p>
        </p:txBody>
      </p:sp>
      <p:sp>
        <p:nvSpPr>
          <p:cNvPr id="16" name="pinyin">
            <a:extLst xmlns:a="http://schemas.openxmlformats.org/drawingml/2006/main">
              <a:ext uri="{FF2B5EF4-FFF2-40B4-BE49-F238E27FC236}">
                <a16:creationId xmlns:a16="http://schemas.microsoft.com/office/drawing/2014/main" id="{CFF479D9-7C54-4CFC-895A-3F2E77335AE4}"/>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gèng zài yì yào yòng de dōng xi néng bù néng fāng biàn zhǎo dào。 rú guǒ zhōu wéi tài luàn， wǒ jiù bǐ jiào nán jí zhōng zhù yì lì。</a:t>
            </a:r>
          </a:p>
        </p:txBody>
      </p:sp>
      <p:sp>
        <p:nvSpPr>
          <p:cNvPr id="17" name="hanzi">
            <a:extLst xmlns:a="http://schemas.openxmlformats.org/drawingml/2006/main">
              <a:ext uri="{FF2B5EF4-FFF2-40B4-BE49-F238E27FC236}">
                <a16:creationId xmlns:a16="http://schemas.microsoft.com/office/drawing/2014/main" id="{0FA2C2B1-59D9-4998-9462-65E3DBAE5872}"/>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我也喜欢家不只是工作的地方。离开屏幕，就可以和家人说说话，有需要的时候再回来。对我来说，</a:t>
            </a:r>
          </a:p>
        </p:txBody>
      </p:sp>
      <p:sp>
        <p:nvSpPr>
          <p:cNvPr id="18" name="pinyin">
            <a:extLst xmlns:a="http://schemas.openxmlformats.org/drawingml/2006/main">
              <a:ext uri="{FF2B5EF4-FFF2-40B4-BE49-F238E27FC236}">
                <a16:creationId xmlns:a16="http://schemas.microsoft.com/office/drawing/2014/main" id="{12BB2B71-A7BB-4C51-9C7A-5913036E1548}"/>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yě xǐ huan jiā bù zhǐ shì gōng zuò de dì fang。 lí kāi píng mù， jiù kě yǐ hé jiā rén shuō shuō huà， yǒu xū yào de shí hou zài huí lái。 duì wǒ lái shuō，</a:t>
            </a:r>
          </a:p>
        </p:txBody>
      </p:sp>
      <p:sp>
        <p:nvSpPr>
          <p:cNvPr id="19" name="hanzi">
            <a:extLst xmlns:a="http://schemas.openxmlformats.org/drawingml/2006/main">
              <a:ext uri="{FF2B5EF4-FFF2-40B4-BE49-F238E27FC236}">
                <a16:creationId xmlns:a16="http://schemas.microsoft.com/office/drawing/2014/main" id="{5FC10933-E92C-458D-BF7C-12B785BB6D78}"/>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能安静思考，也能和家人保持联系，就是舒适的感觉。</a:t>
            </a:r>
          </a:p>
        </p:txBody>
      </p:sp>
      <p:sp>
        <p:nvSpPr>
          <p:cNvPr id="20" name="pinyin">
            <a:extLst xmlns:a="http://schemas.openxmlformats.org/drawingml/2006/main">
              <a:ext uri="{FF2B5EF4-FFF2-40B4-BE49-F238E27FC236}">
                <a16:creationId xmlns:a16="http://schemas.microsoft.com/office/drawing/2014/main" id="{44BA383B-94DC-425B-9BB7-089A59AE9ABF}"/>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néng ān jìng sī kǎo， yě néng hé jiā rén bǎo chí lián xì， jiù shì shū shì de gǎn jué。</a:t>
            </a:r>
          </a:p>
        </p:txBody>
      </p:sp>
      <p:sp>
        <p:nvSpPr>
          <p:cNvPr id="21" name="section-label">
            <a:extLst xmlns:a="http://schemas.openxmlformats.org/drawingml/2006/main">
              <a:ext uri="{FF2B5EF4-FFF2-40B4-BE49-F238E27FC236}">
                <a16:creationId xmlns:a16="http://schemas.microsoft.com/office/drawing/2014/main" id="{DF84B8DE-1071-4B86-880C-122E655F7EC7}"/>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0CD0F3C7-BA43-4B0E-A377-E050CF8A271B}"/>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按照自己的节奏</a:t>
            </a:r>
          </a:p>
        </p:txBody>
      </p:sp>
      <p:sp>
        <p:nvSpPr>
          <p:cNvPr id="23" name="vocab-pinyin-0">
            <a:extLst xmlns:a="http://schemas.openxmlformats.org/drawingml/2006/main">
              <a:ext uri="{FF2B5EF4-FFF2-40B4-BE49-F238E27FC236}">
                <a16:creationId xmlns:a16="http://schemas.microsoft.com/office/drawing/2014/main" id="{97763C4A-AF85-4BC4-B93B-A9C7D84700F9}"/>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àn zhào zì jǐ de jié zòu</a:t>
            </a:r>
          </a:p>
        </p:txBody>
      </p:sp>
      <p:sp>
        <p:nvSpPr>
          <p:cNvPr id="24" name="meaning-0">
            <a:extLst xmlns:a="http://schemas.openxmlformats.org/drawingml/2006/main">
              <a:ext uri="{FF2B5EF4-FFF2-40B4-BE49-F238E27FC236}">
                <a16:creationId xmlns:a16="http://schemas.microsoft.com/office/drawing/2014/main" id="{0CBAF50A-7145-4886-9C76-63F80BF8A4D4}"/>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자신의 속도로</a:t>
            </a:r>
          </a:p>
        </p:txBody>
      </p:sp>
      <p:sp>
        <p:nvSpPr>
          <p:cNvPr id="25" name="vocab-0">
            <a:extLst xmlns:a="http://schemas.openxmlformats.org/drawingml/2006/main">
              <a:ext uri="{FF2B5EF4-FFF2-40B4-BE49-F238E27FC236}">
                <a16:creationId xmlns:a16="http://schemas.microsoft.com/office/drawing/2014/main" id="{88CBD4D2-E1D4-4482-A81C-DBA53EFD431B}"/>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安静的角落</a:t>
            </a:r>
          </a:p>
        </p:txBody>
      </p:sp>
      <p:sp>
        <p:nvSpPr>
          <p:cNvPr id="26" name="vocab-pinyin-0">
            <a:extLst xmlns:a="http://schemas.openxmlformats.org/drawingml/2006/main">
              <a:ext uri="{FF2B5EF4-FFF2-40B4-BE49-F238E27FC236}">
                <a16:creationId xmlns:a16="http://schemas.microsoft.com/office/drawing/2014/main" id="{3C164B49-AF9A-46D6-A2BD-62E3EE7362CC}"/>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ān jìng de jiǎo luò</a:t>
            </a:r>
          </a:p>
        </p:txBody>
      </p:sp>
      <p:sp>
        <p:nvSpPr>
          <p:cNvPr id="27" name="meaning-0">
            <a:extLst xmlns:a="http://schemas.openxmlformats.org/drawingml/2006/main">
              <a:ext uri="{FF2B5EF4-FFF2-40B4-BE49-F238E27FC236}">
                <a16:creationId xmlns:a16="http://schemas.microsoft.com/office/drawing/2014/main" id="{87445AF4-2D68-4C5E-9F04-9D26E3720A26}"/>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조용한 한쪽 공간</a:t>
            </a:r>
          </a:p>
        </p:txBody>
      </p:sp>
      <p:sp>
        <p:nvSpPr>
          <p:cNvPr id="28" name="vocab-0">
            <a:extLst xmlns:a="http://schemas.openxmlformats.org/drawingml/2006/main">
              <a:ext uri="{FF2B5EF4-FFF2-40B4-BE49-F238E27FC236}">
                <a16:creationId xmlns:a16="http://schemas.microsoft.com/office/drawing/2014/main" id="{0686B25F-D2E8-483B-8D1A-79DB065B3164}"/>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太杂乱</a:t>
            </a:r>
          </a:p>
        </p:txBody>
      </p:sp>
      <p:sp>
        <p:nvSpPr>
          <p:cNvPr id="29" name="vocab-pinyin-0">
            <a:extLst xmlns:a="http://schemas.openxmlformats.org/drawingml/2006/main">
              <a:ext uri="{FF2B5EF4-FFF2-40B4-BE49-F238E27FC236}">
                <a16:creationId xmlns:a16="http://schemas.microsoft.com/office/drawing/2014/main" id="{E37DEEC0-206D-4509-9B66-AB2E3C807D09}"/>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tài zá luàn</a:t>
            </a:r>
          </a:p>
        </p:txBody>
      </p:sp>
      <p:sp>
        <p:nvSpPr>
          <p:cNvPr id="30" name="meaning-0">
            <a:extLst xmlns:a="http://schemas.openxmlformats.org/drawingml/2006/main">
              <a:ext uri="{FF2B5EF4-FFF2-40B4-BE49-F238E27FC236}">
                <a16:creationId xmlns:a16="http://schemas.microsoft.com/office/drawing/2014/main" id="{D0677A27-1C7C-45D7-86D5-E050B7F0DBD1}"/>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너무 어수선한</a:t>
            </a:r>
          </a:p>
        </p:txBody>
      </p:sp>
      <p:sp>
        <p:nvSpPr>
          <p:cNvPr id="31" name="vocab-0">
            <a:extLst xmlns:a="http://schemas.openxmlformats.org/drawingml/2006/main">
              <a:ext uri="{FF2B5EF4-FFF2-40B4-BE49-F238E27FC236}">
                <a16:creationId xmlns:a16="http://schemas.microsoft.com/office/drawing/2014/main" id="{41427BEC-6C09-4DB9-B64B-11F43B967451}"/>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杂乱的东西</a:t>
            </a:r>
          </a:p>
        </p:txBody>
      </p:sp>
      <p:sp>
        <p:nvSpPr>
          <p:cNvPr id="32" name="vocab-pinyin-0">
            <a:extLst xmlns:a="http://schemas.openxmlformats.org/drawingml/2006/main">
              <a:ext uri="{FF2B5EF4-FFF2-40B4-BE49-F238E27FC236}">
                <a16:creationId xmlns:a16="http://schemas.microsoft.com/office/drawing/2014/main" id="{299D84CD-E8DE-47B5-BD55-8A1FD4E9390D}"/>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zá luàn de dōng xi</a:t>
            </a:r>
          </a:p>
        </p:txBody>
      </p:sp>
      <p:sp>
        <p:nvSpPr>
          <p:cNvPr id="33" name="meaning-0">
            <a:extLst xmlns:a="http://schemas.openxmlformats.org/drawingml/2006/main">
              <a:ext uri="{FF2B5EF4-FFF2-40B4-BE49-F238E27FC236}">
                <a16:creationId xmlns:a16="http://schemas.microsoft.com/office/drawing/2014/main" id="{C9150818-EFB1-46D4-A346-DC97E297CEBB}"/>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어수선하게 쌓인 물건</a:t>
            </a:r>
          </a:p>
        </p:txBody>
      </p:sp>
    </p:spTree>
    <p:extLst>
      <p:ext uri="{BB962C8B-B14F-4D97-AF65-F5344CB8AC3E}">
        <p14:creationId xmlns:p14="http://schemas.microsoft.com/office/powerpoint/2010/main" val="1275078867"/>
      </p:ext>
    </p:extLst>
  </p:cSld>
</p:sld>
</file>

<file path=ppt/slides/slide28.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A0A6AE56-8D13-4DBF-8743-14BF3F65A266}"/>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Q28  이상적인 주말</a:t>
            </a:r>
          </a:p>
        </p:txBody>
      </p:sp>
      <p:sp>
        <p:nvSpPr>
          <p:cNvPr id="2" name="language">
            <a:extLst xmlns:a="http://schemas.openxmlformats.org/drawingml/2006/main">
              <a:ext uri="{FF2B5EF4-FFF2-40B4-BE49-F238E27FC236}">
                <a16:creationId xmlns:a16="http://schemas.microsoft.com/office/drawing/2014/main" id="{91CB7055-7897-4037-A44A-F765EC4ED068}"/>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AF6AA656-EE98-4F26-BE89-9AA98FFAB77C}"/>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선호 개인화 초안</a:t>
            </a:r>
          </a:p>
        </p:txBody>
      </p:sp>
      <p:sp>
        <p:nvSpPr>
          <p:cNvPr id="4" name="page">
            <a:extLst xmlns:a="http://schemas.openxmlformats.org/drawingml/2006/main">
              <a:ext uri="{FF2B5EF4-FFF2-40B4-BE49-F238E27FC236}">
                <a16:creationId xmlns:a16="http://schemas.microsoft.com/office/drawing/2014/main" id="{358FCB37-3DB8-4472-A93B-1F0FA27FCE41}"/>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28 / 60</a:t>
            </a:r>
          </a:p>
        </p:txBody>
      </p:sp>
      <p:sp>
        <p:nvSpPr>
          <p:cNvPr id="5" name="section-label">
            <a:extLst xmlns:a="http://schemas.openxmlformats.org/drawingml/2006/main">
              <a:ext uri="{FF2B5EF4-FFF2-40B4-BE49-F238E27FC236}">
                <a16:creationId xmlns:a16="http://schemas.microsoft.com/office/drawing/2014/main" id="{D0D8D18E-38AC-41CC-9629-9BA28DE8F1C8}"/>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87BF1607-AA2E-4DD9-A84D-397ABFF59F82}"/>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对你来说，理想的周末是什么样的？</a:t>
            </a:r>
          </a:p>
        </p:txBody>
      </p:sp>
      <p:sp>
        <p:nvSpPr>
          <p:cNvPr id="7" name="pinyin">
            <a:extLst xmlns:a="http://schemas.openxmlformats.org/drawingml/2006/main">
              <a:ext uri="{FF2B5EF4-FFF2-40B4-BE49-F238E27FC236}">
                <a16:creationId xmlns:a16="http://schemas.microsoft.com/office/drawing/2014/main" id="{0E515FA6-5325-4F97-8756-85F4190D1134}"/>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duì nǐ lái shuō， lǐ xiǎng de zhōu mò shì shén me yàng de？</a:t>
            </a:r>
          </a:p>
        </p:txBody>
      </p:sp>
      <p:sp>
        <p:nvSpPr>
          <p:cNvPr id="8" name="section-label">
            <a:extLst xmlns:a="http://schemas.openxmlformats.org/drawingml/2006/main">
              <a:ext uri="{FF2B5EF4-FFF2-40B4-BE49-F238E27FC236}">
                <a16:creationId xmlns:a16="http://schemas.microsoft.com/office/drawing/2014/main" id="{153DBB5A-7FBD-4AA8-93C2-E43998D67973}"/>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3A514E44-A276-4EF5-B2B3-4860B32BFB2D}"/>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理想的周末，我希望一部分时间活动身体，一部分时间安静休息。早上可以打网球，或者轻松骑一会儿车，</a:t>
            </a:r>
          </a:p>
        </p:txBody>
      </p:sp>
      <p:sp>
        <p:nvSpPr>
          <p:cNvPr id="10" name="pinyin">
            <a:extLst xmlns:a="http://schemas.openxmlformats.org/drawingml/2006/main">
              <a:ext uri="{FF2B5EF4-FFF2-40B4-BE49-F238E27FC236}">
                <a16:creationId xmlns:a16="http://schemas.microsoft.com/office/drawing/2014/main" id="{F5E1F7A5-5930-48FD-B08A-D0BDDE2F8D55}"/>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lǐ xiǎng de zhōu mò， wǒ xī wàng yī bù fèn shí jiān huó dòng shēn tǐ， yī bù fèn shí jiān ān jìng xiū xī。 zǎo shàng kě yǐ dǎ wǎng qiú， huò zhě qīng sōng qí yī huìr chē，</a:t>
            </a:r>
          </a:p>
        </p:txBody>
      </p:sp>
      <p:sp>
        <p:nvSpPr>
          <p:cNvPr id="11" name="hanzi">
            <a:extLst xmlns:a="http://schemas.openxmlformats.org/drawingml/2006/main">
              <a:ext uri="{FF2B5EF4-FFF2-40B4-BE49-F238E27FC236}">
                <a16:creationId xmlns:a16="http://schemas.microsoft.com/office/drawing/2014/main" id="{FCEC9E85-7368-45E5-B39E-6D48D570038A}"/>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而且不用一结束就赶去开会。</a:t>
            </a:r>
          </a:p>
        </p:txBody>
      </p:sp>
      <p:sp>
        <p:nvSpPr>
          <p:cNvPr id="12" name="pinyin">
            <a:extLst xmlns:a="http://schemas.openxmlformats.org/drawingml/2006/main">
              <a:ext uri="{FF2B5EF4-FFF2-40B4-BE49-F238E27FC236}">
                <a16:creationId xmlns:a16="http://schemas.microsoft.com/office/drawing/2014/main" id="{94D70A00-2769-44EB-A67F-B4245DA3FC08}"/>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ér qiě bù yòng yī jié shù jiù gǎn qù kāi huì。</a:t>
            </a:r>
          </a:p>
        </p:txBody>
      </p:sp>
      <p:sp>
        <p:nvSpPr>
          <p:cNvPr id="13" name="hanzi">
            <a:extLst xmlns:a="http://schemas.openxmlformats.org/drawingml/2006/main">
              <a:ext uri="{FF2B5EF4-FFF2-40B4-BE49-F238E27FC236}">
                <a16:creationId xmlns:a16="http://schemas.microsoft.com/office/drawing/2014/main" id="{01A1D0C4-AB9F-4ED3-B211-7A87574E3609}"/>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之后，我想和家人吃顿饭，留一点不必严格按照时间表生活的空间。不一定要去很远的地方。</a:t>
            </a:r>
          </a:p>
        </p:txBody>
      </p:sp>
      <p:sp>
        <p:nvSpPr>
          <p:cNvPr id="14" name="pinyin">
            <a:extLst xmlns:a="http://schemas.openxmlformats.org/drawingml/2006/main">
              <a:ext uri="{FF2B5EF4-FFF2-40B4-BE49-F238E27FC236}">
                <a16:creationId xmlns:a16="http://schemas.microsoft.com/office/drawing/2014/main" id="{2FFF48E2-CE55-4346-8984-A40258977EBF}"/>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zhī hòu， wǒ xiǎng hé jiā rén chī dùn fàn， liú yì diǎn bù bì yán gé àn zhào shí jiān biǎo shēng huó de kōng jiān。 bù yí dìng yào qù hěn yuǎn de dì fang。</a:t>
            </a:r>
          </a:p>
        </p:txBody>
      </p:sp>
      <p:sp>
        <p:nvSpPr>
          <p:cNvPr id="15" name="hanzi">
            <a:extLst xmlns:a="http://schemas.openxmlformats.org/drawingml/2006/main">
              <a:ext uri="{FF2B5EF4-FFF2-40B4-BE49-F238E27FC236}">
                <a16:creationId xmlns:a16="http://schemas.microsoft.com/office/drawing/2014/main" id="{6329847C-F7CA-4200-B517-266D104279DE}"/>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只要不用一直看时间，简单出门也会有放松的感觉。我也可能留一个小时看书，研究自己感兴趣的话题。</a:t>
            </a:r>
          </a:p>
        </p:txBody>
      </p:sp>
      <p:sp>
        <p:nvSpPr>
          <p:cNvPr id="16" name="pinyin">
            <a:extLst xmlns:a="http://schemas.openxmlformats.org/drawingml/2006/main">
              <a:ext uri="{FF2B5EF4-FFF2-40B4-BE49-F238E27FC236}">
                <a16:creationId xmlns:a16="http://schemas.microsoft.com/office/drawing/2014/main" id="{CBE318D1-3F6D-45EA-A36C-9C2E8B6CC1C8}"/>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zhǐ yào bù yòng yì zhí kàn shí jiān， jiǎn dān chū mén yě huì yǒu fàng sōng de gǎn jué。 wǒ yě kě néng liú yí gè xiǎo shí kàn shū， yán jiū zì jǐ gǎn xìng qù de huà tí。</a:t>
            </a:r>
          </a:p>
        </p:txBody>
      </p:sp>
      <p:sp>
        <p:nvSpPr>
          <p:cNvPr id="17" name="hanzi">
            <a:extLst xmlns:a="http://schemas.openxmlformats.org/drawingml/2006/main">
              <a:ext uri="{FF2B5EF4-FFF2-40B4-BE49-F238E27FC236}">
                <a16:creationId xmlns:a16="http://schemas.microsoft.com/office/drawing/2014/main" id="{57686715-B8EA-47B4-8C88-4E8054110F2E}"/>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最重要的是，不要把每一段空闲都塞满任务。我很容易把休息时间也变成另一张工作表。对我来说，</a:t>
            </a:r>
          </a:p>
        </p:txBody>
      </p:sp>
      <p:sp>
        <p:nvSpPr>
          <p:cNvPr id="18" name="pinyin">
            <a:extLst xmlns:a="http://schemas.openxmlformats.org/drawingml/2006/main">
              <a:ext uri="{FF2B5EF4-FFF2-40B4-BE49-F238E27FC236}">
                <a16:creationId xmlns:a16="http://schemas.microsoft.com/office/drawing/2014/main" id="{C358D638-7603-4970-A2E3-56E0A98A0516}"/>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zuì zhòng yào de shì， bú yào bǎ měi yī duàn kòng xián dōu sāi mǎn rèn wù。 wǒ hěn róng yì bǎ xiū xī shí jiān yě biàn chéng lìng yī zhāng gōng zuò biǎo。 duì wǒ lái shuō，</a:t>
            </a:r>
          </a:p>
        </p:txBody>
      </p:sp>
      <p:sp>
        <p:nvSpPr>
          <p:cNvPr id="19" name="hanzi">
            <a:extLst xmlns:a="http://schemas.openxmlformats.org/drawingml/2006/main">
              <a:ext uri="{FF2B5EF4-FFF2-40B4-BE49-F238E27FC236}">
                <a16:creationId xmlns:a16="http://schemas.microsoft.com/office/drawing/2014/main" id="{1528282C-BA96-4A5F-B2EE-9CF6FDB99803}"/>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好的周末应该让我在星期天晚上感觉身体舒服一些，脑子也没那么拥挤。</a:t>
            </a:r>
          </a:p>
        </p:txBody>
      </p:sp>
      <p:sp>
        <p:nvSpPr>
          <p:cNvPr id="20" name="pinyin">
            <a:extLst xmlns:a="http://schemas.openxmlformats.org/drawingml/2006/main">
              <a:ext uri="{FF2B5EF4-FFF2-40B4-BE49-F238E27FC236}">
                <a16:creationId xmlns:a16="http://schemas.microsoft.com/office/drawing/2014/main" id="{4AF625DD-A65D-451E-B132-92E6EEE718BC}"/>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hǎo de zhōu mò yīng gāi ràng wǒ zài xīng qī tiān wǎn shàng gǎn jué shēn tǐ shū fu yī xiē， nǎo zi yě méi nà me yōng jǐ。</a:t>
            </a:r>
          </a:p>
        </p:txBody>
      </p:sp>
      <p:sp>
        <p:nvSpPr>
          <p:cNvPr id="21" name="section-label">
            <a:extLst xmlns:a="http://schemas.openxmlformats.org/drawingml/2006/main">
              <a:ext uri="{FF2B5EF4-FFF2-40B4-BE49-F238E27FC236}">
                <a16:creationId xmlns:a16="http://schemas.microsoft.com/office/drawing/2014/main" id="{90E11299-0914-471A-ACB2-15AEF5E3725D}"/>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C292B76E-293F-4051-BA51-90A5BA88EDD3}"/>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忙了一周后恢复精力</a:t>
            </a:r>
          </a:p>
        </p:txBody>
      </p:sp>
      <p:sp>
        <p:nvSpPr>
          <p:cNvPr id="23" name="vocab-pinyin-0">
            <a:extLst xmlns:a="http://schemas.openxmlformats.org/drawingml/2006/main">
              <a:ext uri="{FF2B5EF4-FFF2-40B4-BE49-F238E27FC236}">
                <a16:creationId xmlns:a16="http://schemas.microsoft.com/office/drawing/2014/main" id="{5162E9B9-5167-45B7-A7E6-78362588E505}"/>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máng le yī zhōu hòu huī fù jīng lì</a:t>
            </a:r>
          </a:p>
        </p:txBody>
      </p:sp>
      <p:sp>
        <p:nvSpPr>
          <p:cNvPr id="24" name="meaning-0">
            <a:extLst xmlns:a="http://schemas.openxmlformats.org/drawingml/2006/main">
              <a:ext uri="{FF2B5EF4-FFF2-40B4-BE49-F238E27FC236}">
                <a16:creationId xmlns:a16="http://schemas.microsoft.com/office/drawing/2014/main" id="{F21F42BC-FD1C-4004-8E7A-2A03AB7B1A4B}"/>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바쁜 한 주 뒤 재충전하다</a:t>
            </a:r>
          </a:p>
        </p:txBody>
      </p:sp>
      <p:sp>
        <p:nvSpPr>
          <p:cNvPr id="25" name="vocab-0">
            <a:extLst xmlns:a="http://schemas.openxmlformats.org/drawingml/2006/main">
              <a:ext uri="{FF2B5EF4-FFF2-40B4-BE49-F238E27FC236}">
                <a16:creationId xmlns:a16="http://schemas.microsoft.com/office/drawing/2014/main" id="{7AFC1878-E4EF-4866-A20D-A0A1CE659813}"/>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严格按照时间表</a:t>
            </a:r>
          </a:p>
        </p:txBody>
      </p:sp>
      <p:sp>
        <p:nvSpPr>
          <p:cNvPr id="26" name="vocab-pinyin-0">
            <a:extLst xmlns:a="http://schemas.openxmlformats.org/drawingml/2006/main">
              <a:ext uri="{FF2B5EF4-FFF2-40B4-BE49-F238E27FC236}">
                <a16:creationId xmlns:a16="http://schemas.microsoft.com/office/drawing/2014/main" id="{A71D628F-D507-47B6-AB5A-EB38F111B931}"/>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yán gé àn zhào shí jiān biǎo</a:t>
            </a:r>
          </a:p>
        </p:txBody>
      </p:sp>
      <p:sp>
        <p:nvSpPr>
          <p:cNvPr id="27" name="meaning-0">
            <a:extLst xmlns:a="http://schemas.openxmlformats.org/drawingml/2006/main">
              <a:ext uri="{FF2B5EF4-FFF2-40B4-BE49-F238E27FC236}">
                <a16:creationId xmlns:a16="http://schemas.microsoft.com/office/drawing/2014/main" id="{2BF46B53-C689-4602-8F0B-34842ECC5A97}"/>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엄격한 일정을 따르다</a:t>
            </a:r>
          </a:p>
        </p:txBody>
      </p:sp>
      <p:sp>
        <p:nvSpPr>
          <p:cNvPr id="28" name="vocab-0">
            <a:extLst xmlns:a="http://schemas.openxmlformats.org/drawingml/2006/main">
              <a:ext uri="{FF2B5EF4-FFF2-40B4-BE49-F238E27FC236}">
                <a16:creationId xmlns:a16="http://schemas.microsoft.com/office/drawing/2014/main" id="{1A0A6463-CEBD-4CEA-8D0E-EC0058B13F32}"/>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把每段空闲都塞满</a:t>
            </a:r>
          </a:p>
        </p:txBody>
      </p:sp>
      <p:sp>
        <p:nvSpPr>
          <p:cNvPr id="29" name="vocab-pinyin-0">
            <a:extLst xmlns:a="http://schemas.openxmlformats.org/drawingml/2006/main">
              <a:ext uri="{FF2B5EF4-FFF2-40B4-BE49-F238E27FC236}">
                <a16:creationId xmlns:a16="http://schemas.microsoft.com/office/drawing/2014/main" id="{C4B6DE4D-10D6-42AE-9CA8-07FDE0641F76}"/>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bǎ měi duàn kòng xián dōu sāi mǎn</a:t>
            </a:r>
          </a:p>
        </p:txBody>
      </p:sp>
      <p:sp>
        <p:nvSpPr>
          <p:cNvPr id="30" name="meaning-0">
            <a:extLst xmlns:a="http://schemas.openxmlformats.org/drawingml/2006/main">
              <a:ext uri="{FF2B5EF4-FFF2-40B4-BE49-F238E27FC236}">
                <a16:creationId xmlns:a16="http://schemas.microsoft.com/office/drawing/2014/main" id="{3135A0D2-39CD-4E52-B6B9-FF4808761959}"/>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빈 시간을 모두 채우다</a:t>
            </a:r>
          </a:p>
        </p:txBody>
      </p:sp>
      <p:sp>
        <p:nvSpPr>
          <p:cNvPr id="31" name="vocab-0">
            <a:extLst xmlns:a="http://schemas.openxmlformats.org/drawingml/2006/main">
              <a:ext uri="{FF2B5EF4-FFF2-40B4-BE49-F238E27FC236}">
                <a16:creationId xmlns:a16="http://schemas.microsoft.com/office/drawing/2014/main" id="{0CDB612E-4E3B-4D20-898B-F36E39ACF6F1}"/>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平衡</a:t>
            </a:r>
          </a:p>
        </p:txBody>
      </p:sp>
      <p:sp>
        <p:nvSpPr>
          <p:cNvPr id="32" name="vocab-pinyin-0">
            <a:extLst xmlns:a="http://schemas.openxmlformats.org/drawingml/2006/main">
              <a:ext uri="{FF2B5EF4-FFF2-40B4-BE49-F238E27FC236}">
                <a16:creationId xmlns:a16="http://schemas.microsoft.com/office/drawing/2014/main" id="{0896A2B0-365B-4F42-B327-9CCF7DDE4D4A}"/>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píng héng</a:t>
            </a:r>
          </a:p>
        </p:txBody>
      </p:sp>
      <p:sp>
        <p:nvSpPr>
          <p:cNvPr id="33" name="meaning-0">
            <a:extLst xmlns:a="http://schemas.openxmlformats.org/drawingml/2006/main">
              <a:ext uri="{FF2B5EF4-FFF2-40B4-BE49-F238E27FC236}">
                <a16:creationId xmlns:a16="http://schemas.microsoft.com/office/drawing/2014/main" id="{0FA7A9E4-B860-4D4B-9439-5D23EE4660BC}"/>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균형</a:t>
            </a:r>
          </a:p>
        </p:txBody>
      </p:sp>
    </p:spTree>
    <p:extLst>
      <p:ext uri="{BB962C8B-B14F-4D97-AF65-F5344CB8AC3E}">
        <p14:creationId xmlns:p14="http://schemas.microsoft.com/office/powerpoint/2010/main" val="188368689"/>
      </p:ext>
    </p:extLst>
  </p:cSld>
</p:sld>
</file>

<file path=ppt/slides/slide29.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8E0B923A-1538-4236-A490-5913E4594E27}"/>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Q29  집에서 인터넷이 끊긴 날</a:t>
            </a:r>
          </a:p>
        </p:txBody>
      </p:sp>
      <p:sp>
        <p:nvSpPr>
          <p:cNvPr id="2" name="language">
            <a:extLst xmlns:a="http://schemas.openxmlformats.org/drawingml/2006/main">
              <a:ext uri="{FF2B5EF4-FFF2-40B4-BE49-F238E27FC236}">
                <a16:creationId xmlns:a16="http://schemas.microsoft.com/office/drawing/2014/main" id="{C8185DE2-6661-4B87-A339-E09E9A2CE97E}"/>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68B13E87-9690-48D8-B331-D79A4ED188FF}"/>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생활 문제 연습 상황</a:t>
            </a:r>
          </a:p>
        </p:txBody>
      </p:sp>
      <p:sp>
        <p:nvSpPr>
          <p:cNvPr id="4" name="page">
            <a:extLst xmlns:a="http://schemas.openxmlformats.org/drawingml/2006/main">
              <a:ext uri="{FF2B5EF4-FFF2-40B4-BE49-F238E27FC236}">
                <a16:creationId xmlns:a16="http://schemas.microsoft.com/office/drawing/2014/main" id="{BAE42C62-B02C-4E53-AA20-52F3D2F3EC33}"/>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29 / 60</a:t>
            </a:r>
          </a:p>
        </p:txBody>
      </p:sp>
      <p:sp>
        <p:nvSpPr>
          <p:cNvPr id="5" name="section-label">
            <a:extLst xmlns:a="http://schemas.openxmlformats.org/drawingml/2006/main">
              <a:ext uri="{FF2B5EF4-FFF2-40B4-BE49-F238E27FC236}">
                <a16:creationId xmlns:a16="http://schemas.microsoft.com/office/drawing/2014/main" id="{8C1C93ED-F8DF-4A20-98FA-0CF609B37EC6}"/>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AAD3D501-8673-4D28-B24A-B1E99CC12FCD}"/>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请说说家里发生过的一个问题，以及你是怎么处理的。</a:t>
            </a:r>
          </a:p>
        </p:txBody>
      </p:sp>
      <p:sp>
        <p:nvSpPr>
          <p:cNvPr id="7" name="pinyin">
            <a:extLst xmlns:a="http://schemas.openxmlformats.org/drawingml/2006/main">
              <a:ext uri="{FF2B5EF4-FFF2-40B4-BE49-F238E27FC236}">
                <a16:creationId xmlns:a16="http://schemas.microsoft.com/office/drawing/2014/main" id="{FCD2E9BF-C79D-4122-9269-B5392C647EAC}"/>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qǐng shuō shuō jiā lǐ fā shēng guò de yí gè wèn tí， yǐ jí nǐ shì zěn me chǔ lǐ de。</a:t>
            </a:r>
          </a:p>
        </p:txBody>
      </p:sp>
      <p:sp>
        <p:nvSpPr>
          <p:cNvPr id="8" name="section-label">
            <a:extLst xmlns:a="http://schemas.openxmlformats.org/drawingml/2006/main">
              <a:ext uri="{FF2B5EF4-FFF2-40B4-BE49-F238E27FC236}">
                <a16:creationId xmlns:a16="http://schemas.microsoft.com/office/drawing/2014/main" id="{DFA4F4AB-FE8F-4A9E-9339-CABB719663A5}"/>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E7BC8AE9-4C6E-478B-9772-FD34B3DF55F5}"/>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一天早上，在线会议快开始的时候，家里的网络突然断了。起初我以为只是电脑的问题，</a:t>
            </a:r>
          </a:p>
        </p:txBody>
      </p:sp>
      <p:sp>
        <p:nvSpPr>
          <p:cNvPr id="10" name="pinyin">
            <a:extLst xmlns:a="http://schemas.openxmlformats.org/drawingml/2006/main">
              <a:ext uri="{FF2B5EF4-FFF2-40B4-BE49-F238E27FC236}">
                <a16:creationId xmlns:a16="http://schemas.microsoft.com/office/drawing/2014/main" id="{CCE4162B-B040-46CA-8848-CA12F84F5429}"/>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yī tiān zǎo shàng， zài xiàn huì yì kuài kāi shǐ de shí hou， jiā lǐ de wǎng luò tū rán duàn le。 qǐ chū wǒ yǐ wéi zhǐ shì diàn nǎo de wèn tí，</a:t>
            </a:r>
          </a:p>
        </p:txBody>
      </p:sp>
      <p:sp>
        <p:nvSpPr>
          <p:cNvPr id="11" name="hanzi">
            <a:extLst xmlns:a="http://schemas.openxmlformats.org/drawingml/2006/main">
              <a:ext uri="{FF2B5EF4-FFF2-40B4-BE49-F238E27FC236}">
                <a16:creationId xmlns:a16="http://schemas.microsoft.com/office/drawing/2014/main" id="{4B808BB2-D658-4AFE-AA75-4720BA29E25B}"/>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但手机也连不上无线网络。</a:t>
            </a:r>
          </a:p>
        </p:txBody>
      </p:sp>
      <p:sp>
        <p:nvSpPr>
          <p:cNvPr id="12" name="pinyin">
            <a:extLst xmlns:a="http://schemas.openxmlformats.org/drawingml/2006/main">
              <a:ext uri="{FF2B5EF4-FFF2-40B4-BE49-F238E27FC236}">
                <a16:creationId xmlns:a16="http://schemas.microsoft.com/office/drawing/2014/main" id="{3C5559D9-0B32-47C0-99D2-8A55C3E4CC37}"/>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dàn shǒu jī yě lián bù shàng wú xiàn wǎng luò。</a:t>
            </a:r>
          </a:p>
        </p:txBody>
      </p:sp>
      <p:sp>
        <p:nvSpPr>
          <p:cNvPr id="13" name="hanzi">
            <a:extLst xmlns:a="http://schemas.openxmlformats.org/drawingml/2006/main">
              <a:ext uri="{FF2B5EF4-FFF2-40B4-BE49-F238E27FC236}">
                <a16:creationId xmlns:a16="http://schemas.microsoft.com/office/drawing/2014/main" id="{8389DA22-A0C2-4D19-B1E8-E7A85D1D70F3}"/>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我重启了路由器，等了一会儿，还是没有及时恢复。于是我先给团队发了消息，</a:t>
            </a:r>
          </a:p>
        </p:txBody>
      </p:sp>
      <p:sp>
        <p:nvSpPr>
          <p:cNvPr id="14" name="pinyin">
            <a:extLst xmlns:a="http://schemas.openxmlformats.org/drawingml/2006/main">
              <a:ext uri="{FF2B5EF4-FFF2-40B4-BE49-F238E27FC236}">
                <a16:creationId xmlns:a16="http://schemas.microsoft.com/office/drawing/2014/main" id="{F609A4BC-6A12-4B56-99D6-978FF510E1EF}"/>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chóng qǐ le lù yóu qì， děng le yī huìr， hái shì méi yǒu jí shí huī fù。 yú shì wǒ xiān gěi tuán duì fā le xiāo xī，</a:t>
            </a:r>
          </a:p>
        </p:txBody>
      </p:sp>
      <p:sp>
        <p:nvSpPr>
          <p:cNvPr id="15" name="hanzi">
            <a:extLst xmlns:a="http://schemas.openxmlformats.org/drawingml/2006/main">
              <a:ext uri="{FF2B5EF4-FFF2-40B4-BE49-F238E27FC236}">
                <a16:creationId xmlns:a16="http://schemas.microsoft.com/office/drawing/2014/main" id="{16105228-4CB9-4509-B5AC-8D5E2FF1F402}"/>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再临时用手机的移动网络参加会议。画面不太稳定，但至少能听到讨论，也能参与重要决定。</a:t>
            </a:r>
          </a:p>
        </p:txBody>
      </p:sp>
      <p:sp>
        <p:nvSpPr>
          <p:cNvPr id="16" name="pinyin">
            <a:extLst xmlns:a="http://schemas.openxmlformats.org/drawingml/2006/main">
              <a:ext uri="{FF2B5EF4-FFF2-40B4-BE49-F238E27FC236}">
                <a16:creationId xmlns:a16="http://schemas.microsoft.com/office/drawing/2014/main" id="{EBEE02F6-8BAF-4B37-9B33-FDCDED7A1482}"/>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zài lín shí yòng shǒu jī de yí dòng wǎng luò cān jiā huì yì。 huà miàn bù tài wěn dìng， dàn zhì shǎo néng tīng dào tǎo lùn， yě néng cān yù zhòng yào jué dìng。</a:t>
            </a:r>
          </a:p>
        </p:txBody>
      </p:sp>
      <p:sp>
        <p:nvSpPr>
          <p:cNvPr id="17" name="hanzi">
            <a:extLst xmlns:a="http://schemas.openxmlformats.org/drawingml/2006/main">
              <a:ext uri="{FF2B5EF4-FFF2-40B4-BE49-F238E27FC236}">
                <a16:creationId xmlns:a16="http://schemas.microsoft.com/office/drawing/2014/main" id="{508993B7-7C8C-4226-8B86-75B961802351}"/>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会议结束以后，我再联系网络公司，确认需要怎么处理。这件事让我学到，要把眼前的问题和根本问题分开。</a:t>
            </a:r>
          </a:p>
        </p:txBody>
      </p:sp>
      <p:sp>
        <p:nvSpPr>
          <p:cNvPr id="18" name="pinyin">
            <a:extLst xmlns:a="http://schemas.openxmlformats.org/drawingml/2006/main">
              <a:ext uri="{FF2B5EF4-FFF2-40B4-BE49-F238E27FC236}">
                <a16:creationId xmlns:a16="http://schemas.microsoft.com/office/drawing/2014/main" id="{0B6E8772-5182-432E-944F-A4E7D98B7777}"/>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huì yì jié shù yǐ hòu， wǒ zài lián xì wǎng luò gōng sī， què rèn xū yào zěn me chǔ lǐ。 zhè jiàn shì ràng wǒ xué dào， yào bǎ yǎn qián de wèn tí hé gēn běn wèn tí fēn kāi。</a:t>
            </a:r>
          </a:p>
        </p:txBody>
      </p:sp>
      <p:sp>
        <p:nvSpPr>
          <p:cNvPr id="19" name="hanzi">
            <a:extLst xmlns:a="http://schemas.openxmlformats.org/drawingml/2006/main">
              <a:ext uri="{FF2B5EF4-FFF2-40B4-BE49-F238E27FC236}">
                <a16:creationId xmlns:a16="http://schemas.microsoft.com/office/drawing/2014/main" id="{267D778F-0F48-457E-8B53-2EE0F0FA6A61}"/>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首先是参加会议，然后再认真解决网络故障。如果当时一定要一次全部修好，可能整个会议都错过了。</a:t>
            </a:r>
          </a:p>
        </p:txBody>
      </p:sp>
      <p:sp>
        <p:nvSpPr>
          <p:cNvPr id="20" name="pinyin">
            <a:extLst xmlns:a="http://schemas.openxmlformats.org/drawingml/2006/main">
              <a:ext uri="{FF2B5EF4-FFF2-40B4-BE49-F238E27FC236}">
                <a16:creationId xmlns:a16="http://schemas.microsoft.com/office/drawing/2014/main" id="{306FEBC1-3D1E-4C47-9F0E-D40AB98394A2}"/>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shǒu xiān shì cān jiā huì yì， rán hòu zài rèn zhēn jiě jué wǎng luò gù zhàng。 rú guǒ dāng shí yí dìng yào yī cì quán bù xiū hǎo， kě néng zhěng gè huì yì dōu cuò guò le。</a:t>
            </a:r>
          </a:p>
        </p:txBody>
      </p:sp>
      <p:sp>
        <p:nvSpPr>
          <p:cNvPr id="21" name="section-label">
            <a:extLst xmlns:a="http://schemas.openxmlformats.org/drawingml/2006/main">
              <a:ext uri="{FF2B5EF4-FFF2-40B4-BE49-F238E27FC236}">
                <a16:creationId xmlns:a16="http://schemas.microsoft.com/office/drawing/2014/main" id="{6838F5FF-795E-4632-9C68-C355378D0F03}"/>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F9095CC3-13ED-467A-AAC7-85EF56C12A02}"/>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临时备用方案</a:t>
            </a:r>
          </a:p>
        </p:txBody>
      </p:sp>
      <p:sp>
        <p:nvSpPr>
          <p:cNvPr id="23" name="vocab-pinyin-0">
            <a:extLst xmlns:a="http://schemas.openxmlformats.org/drawingml/2006/main">
              <a:ext uri="{FF2B5EF4-FFF2-40B4-BE49-F238E27FC236}">
                <a16:creationId xmlns:a16="http://schemas.microsoft.com/office/drawing/2014/main" id="{107D8C83-F2F9-4FBE-803A-69D77D514F1D}"/>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lín shí bèi yòng fāng àn</a:t>
            </a:r>
          </a:p>
        </p:txBody>
      </p:sp>
      <p:sp>
        <p:nvSpPr>
          <p:cNvPr id="24" name="meaning-0">
            <a:extLst xmlns:a="http://schemas.openxmlformats.org/drawingml/2006/main">
              <a:ext uri="{FF2B5EF4-FFF2-40B4-BE49-F238E27FC236}">
                <a16:creationId xmlns:a16="http://schemas.microsoft.com/office/drawing/2014/main" id="{FD94D184-F834-4E6C-890D-5CC147941A0F}"/>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임시 대안</a:t>
            </a:r>
          </a:p>
        </p:txBody>
      </p:sp>
      <p:sp>
        <p:nvSpPr>
          <p:cNvPr id="25" name="vocab-0">
            <a:extLst xmlns:a="http://schemas.openxmlformats.org/drawingml/2006/main">
              <a:ext uri="{FF2B5EF4-FFF2-40B4-BE49-F238E27FC236}">
                <a16:creationId xmlns:a16="http://schemas.microsoft.com/office/drawing/2014/main" id="{D03CC43E-591F-4A52-9C2E-22343E09DBAF}"/>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重启路由器</a:t>
            </a:r>
          </a:p>
        </p:txBody>
      </p:sp>
      <p:sp>
        <p:nvSpPr>
          <p:cNvPr id="26" name="vocab-pinyin-0">
            <a:extLst xmlns:a="http://schemas.openxmlformats.org/drawingml/2006/main">
              <a:ext uri="{FF2B5EF4-FFF2-40B4-BE49-F238E27FC236}">
                <a16:creationId xmlns:a16="http://schemas.microsoft.com/office/drawing/2014/main" id="{B53F8247-47C8-4157-BD05-F515F5B84B02}"/>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chóng qǐ lù yóu qì</a:t>
            </a:r>
          </a:p>
        </p:txBody>
      </p:sp>
      <p:sp>
        <p:nvSpPr>
          <p:cNvPr id="27" name="meaning-0">
            <a:extLst xmlns:a="http://schemas.openxmlformats.org/drawingml/2006/main">
              <a:ext uri="{FF2B5EF4-FFF2-40B4-BE49-F238E27FC236}">
                <a16:creationId xmlns:a16="http://schemas.microsoft.com/office/drawing/2014/main" id="{FC7E146A-D474-4D37-A840-E260755C75F6}"/>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라우터를 재시작하다</a:t>
            </a:r>
          </a:p>
        </p:txBody>
      </p:sp>
      <p:sp>
        <p:nvSpPr>
          <p:cNvPr id="28" name="vocab-0">
            <a:extLst xmlns:a="http://schemas.openxmlformats.org/drawingml/2006/main">
              <a:ext uri="{FF2B5EF4-FFF2-40B4-BE49-F238E27FC236}">
                <a16:creationId xmlns:a16="http://schemas.microsoft.com/office/drawing/2014/main" id="{D1DCFA34-0A4C-4787-9AAE-6BA38CB35911}"/>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根本问题</a:t>
            </a:r>
          </a:p>
        </p:txBody>
      </p:sp>
      <p:sp>
        <p:nvSpPr>
          <p:cNvPr id="29" name="vocab-pinyin-0">
            <a:extLst xmlns:a="http://schemas.openxmlformats.org/drawingml/2006/main">
              <a:ext uri="{FF2B5EF4-FFF2-40B4-BE49-F238E27FC236}">
                <a16:creationId xmlns:a16="http://schemas.microsoft.com/office/drawing/2014/main" id="{B101FF59-2A04-4B76-B31C-1D107FA54F3E}"/>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gēn běn wèn tí</a:t>
            </a:r>
          </a:p>
        </p:txBody>
      </p:sp>
      <p:sp>
        <p:nvSpPr>
          <p:cNvPr id="30" name="meaning-0">
            <a:extLst xmlns:a="http://schemas.openxmlformats.org/drawingml/2006/main">
              <a:ext uri="{FF2B5EF4-FFF2-40B4-BE49-F238E27FC236}">
                <a16:creationId xmlns:a16="http://schemas.microsoft.com/office/drawing/2014/main" id="{DAA17C12-DBA8-4298-94E1-49A5ED87FDFA}"/>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근본적인 문제</a:t>
            </a:r>
          </a:p>
        </p:txBody>
      </p:sp>
      <p:sp>
        <p:nvSpPr>
          <p:cNvPr id="31" name="vocab-0">
            <a:extLst xmlns:a="http://schemas.openxmlformats.org/drawingml/2006/main">
              <a:ext uri="{FF2B5EF4-FFF2-40B4-BE49-F238E27FC236}">
                <a16:creationId xmlns:a16="http://schemas.microsoft.com/office/drawing/2014/main" id="{B2BC3562-63F1-4368-A40C-5A99D90EAE9C}"/>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路由器</a:t>
            </a:r>
          </a:p>
        </p:txBody>
      </p:sp>
      <p:sp>
        <p:nvSpPr>
          <p:cNvPr id="32" name="vocab-pinyin-0">
            <a:extLst xmlns:a="http://schemas.openxmlformats.org/drawingml/2006/main">
              <a:ext uri="{FF2B5EF4-FFF2-40B4-BE49-F238E27FC236}">
                <a16:creationId xmlns:a16="http://schemas.microsoft.com/office/drawing/2014/main" id="{3FDA0190-6261-44F7-BE75-BE3BD1408F1F}"/>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lù yóu qì</a:t>
            </a:r>
          </a:p>
        </p:txBody>
      </p:sp>
      <p:sp>
        <p:nvSpPr>
          <p:cNvPr id="33" name="meaning-0">
            <a:extLst xmlns:a="http://schemas.openxmlformats.org/drawingml/2006/main">
              <a:ext uri="{FF2B5EF4-FFF2-40B4-BE49-F238E27FC236}">
                <a16:creationId xmlns:a16="http://schemas.microsoft.com/office/drawing/2014/main" id="{1630260A-B05C-4566-82DC-013DCD018F6A}"/>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공유기와 라우터</a:t>
            </a:r>
          </a:p>
        </p:txBody>
      </p:sp>
    </p:spTree>
    <p:extLst>
      <p:ext uri="{BB962C8B-B14F-4D97-AF65-F5344CB8AC3E}">
        <p14:creationId xmlns:p14="http://schemas.microsoft.com/office/powerpoint/2010/main" val="1816206422"/>
      </p:ext>
    </p:extLst>
  </p:cSld>
</p:sld>
</file>

<file path=ppt/slides/slide30.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0E9E64A9-EE19-4C27-BD7E-FA7129DEF945}"/>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Q30  동네 산책 공간</a:t>
            </a:r>
          </a:p>
        </p:txBody>
      </p:sp>
      <p:sp>
        <p:nvSpPr>
          <p:cNvPr id="2" name="language">
            <a:extLst xmlns:a="http://schemas.openxmlformats.org/drawingml/2006/main">
              <a:ext uri="{FF2B5EF4-FFF2-40B4-BE49-F238E27FC236}">
                <a16:creationId xmlns:a16="http://schemas.microsoft.com/office/drawing/2014/main" id="{B22E2EF0-497B-47F1-B643-75EB450E106C}"/>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65FCFC42-AE19-4917-B8A1-63666F97F476}"/>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장소 묘사 연습 상황</a:t>
            </a:r>
          </a:p>
        </p:txBody>
      </p:sp>
      <p:sp>
        <p:nvSpPr>
          <p:cNvPr id="4" name="page">
            <a:extLst xmlns:a="http://schemas.openxmlformats.org/drawingml/2006/main">
              <a:ext uri="{FF2B5EF4-FFF2-40B4-BE49-F238E27FC236}">
                <a16:creationId xmlns:a16="http://schemas.microsoft.com/office/drawing/2014/main" id="{0E194ADA-16E3-4FF6-9AEB-262FAF8AAAD8}"/>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30 / 60</a:t>
            </a:r>
          </a:p>
        </p:txBody>
      </p:sp>
      <p:sp>
        <p:nvSpPr>
          <p:cNvPr id="5" name="section-label">
            <a:extLst xmlns:a="http://schemas.openxmlformats.org/drawingml/2006/main">
              <a:ext uri="{FF2B5EF4-FFF2-40B4-BE49-F238E27FC236}">
                <a16:creationId xmlns:a16="http://schemas.microsoft.com/office/drawing/2014/main" id="{2E04D532-C225-4815-B430-4068CE82ADE9}"/>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F18CA1B6-B371-41A1-AAB1-4EBB7901EA20}"/>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请描述一下家附近可以放松的户外场所。</a:t>
            </a:r>
          </a:p>
        </p:txBody>
      </p:sp>
      <p:sp>
        <p:nvSpPr>
          <p:cNvPr id="7" name="pinyin">
            <a:extLst xmlns:a="http://schemas.openxmlformats.org/drawingml/2006/main">
              <a:ext uri="{FF2B5EF4-FFF2-40B4-BE49-F238E27FC236}">
                <a16:creationId xmlns:a16="http://schemas.microsoft.com/office/drawing/2014/main" id="{5854B0FE-96EA-47F3-9185-09B0A2B48A69}"/>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qǐng miáo shù yī xià jiā fù jìn kě yǐ fàng sōng de hù wài cháng suǒ。</a:t>
            </a:r>
          </a:p>
        </p:txBody>
      </p:sp>
      <p:sp>
        <p:nvSpPr>
          <p:cNvPr id="8" name="section-label">
            <a:extLst xmlns:a="http://schemas.openxmlformats.org/drawingml/2006/main">
              <a:ext uri="{FF2B5EF4-FFF2-40B4-BE49-F238E27FC236}">
                <a16:creationId xmlns:a16="http://schemas.microsoft.com/office/drawing/2014/main" id="{6A4518C3-DBF6-4EAD-8A45-608D157A32E4}"/>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D348C22D-DE96-4B52-914B-317F1A78E646}"/>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我想介绍的是一条沿着小河的步道。那里视野比较开阔，有散步的路线，也能让不同速度的人活动。</a:t>
            </a:r>
          </a:p>
        </p:txBody>
      </p:sp>
      <p:sp>
        <p:nvSpPr>
          <p:cNvPr id="10" name="pinyin">
            <a:extLst xmlns:a="http://schemas.openxmlformats.org/drawingml/2006/main">
              <a:ext uri="{FF2B5EF4-FFF2-40B4-BE49-F238E27FC236}">
                <a16:creationId xmlns:a16="http://schemas.microsoft.com/office/drawing/2014/main" id="{15A16DF4-69E4-4ECA-A2DF-10E5BB9FF687}"/>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xiǎng jiè shào de shì yī tiáo yán zhe xiǎo hé de bù dào。 nà lǐ shì yě bǐ jiào kāi kuò， yǒu sàn bù de lù xiàn， yě néng ràng bù tóng sù dù de rén huó dòng。</a:t>
            </a:r>
          </a:p>
        </p:txBody>
      </p:sp>
      <p:sp>
        <p:nvSpPr>
          <p:cNvPr id="11" name="hanzi">
            <a:extLst xmlns:a="http://schemas.openxmlformats.org/drawingml/2006/main">
              <a:ext uri="{FF2B5EF4-FFF2-40B4-BE49-F238E27FC236}">
                <a16:creationId xmlns:a16="http://schemas.microsoft.com/office/drawing/2014/main" id="{A337B993-C0BF-4CB5-AB3C-67AA8B12EFB3}"/>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和繁忙的街道相比，感觉安静一些。</a:t>
            </a:r>
          </a:p>
        </p:txBody>
      </p:sp>
      <p:sp>
        <p:nvSpPr>
          <p:cNvPr id="12" name="pinyin">
            <a:extLst xmlns:a="http://schemas.openxmlformats.org/drawingml/2006/main">
              <a:ext uri="{FF2B5EF4-FFF2-40B4-BE49-F238E27FC236}">
                <a16:creationId xmlns:a16="http://schemas.microsoft.com/office/drawing/2014/main" id="{C8D756FD-F3AE-4420-81C4-85EFAC2FD4A3}"/>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hé fán máng de jiē dào xiāng bǐ， gǎn jué ān jìng yī xiē。</a:t>
            </a:r>
          </a:p>
        </p:txBody>
      </p:sp>
      <p:sp>
        <p:nvSpPr>
          <p:cNvPr id="13" name="hanzi">
            <a:extLst xmlns:a="http://schemas.openxmlformats.org/drawingml/2006/main">
              <a:ext uri="{FF2B5EF4-FFF2-40B4-BE49-F238E27FC236}">
                <a16:creationId xmlns:a16="http://schemas.microsoft.com/office/drawing/2014/main" id="{CF793AFB-7DCE-43C8-87DB-A700136E7BAD}"/>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晚上可能看到有人慢跑，有人慢慢散步，也有家长带着孩子。我喜欢这种不需要花很多钱，</a:t>
            </a:r>
          </a:p>
        </p:txBody>
      </p:sp>
      <p:sp>
        <p:nvSpPr>
          <p:cNvPr id="14" name="pinyin">
            <a:extLst xmlns:a="http://schemas.openxmlformats.org/drawingml/2006/main">
              <a:ext uri="{FF2B5EF4-FFF2-40B4-BE49-F238E27FC236}">
                <a16:creationId xmlns:a16="http://schemas.microsoft.com/office/drawing/2014/main" id="{7B7232EA-5E0A-4A99-8CDE-4FFEBC01E1E3}"/>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wǎn shàng kě néng kàn dào yǒu rén màn pǎo， yǒu rén màn màn sàn bù， yě yǒu jiā zhǎng dài zhe hái zi。 wǒ xǐ huan zhè zhǒng bù xū yào huā hěn duō qián，</a:t>
            </a:r>
          </a:p>
        </p:txBody>
      </p:sp>
      <p:sp>
        <p:nvSpPr>
          <p:cNvPr id="15" name="hanzi">
            <a:extLst xmlns:a="http://schemas.openxmlformats.org/drawingml/2006/main">
              <a:ext uri="{FF2B5EF4-FFF2-40B4-BE49-F238E27FC236}">
                <a16:creationId xmlns:a16="http://schemas.microsoft.com/office/drawing/2014/main" id="{0DF44707-C7FE-429E-B48E-749E2A557525}"/>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也不用复杂安排，就能享受户外时间的地方。</a:t>
            </a:r>
          </a:p>
        </p:txBody>
      </p:sp>
      <p:sp>
        <p:nvSpPr>
          <p:cNvPr id="16" name="pinyin">
            <a:extLst xmlns:a="http://schemas.openxmlformats.org/drawingml/2006/main">
              <a:ext uri="{FF2B5EF4-FFF2-40B4-BE49-F238E27FC236}">
                <a16:creationId xmlns:a16="http://schemas.microsoft.com/office/drawing/2014/main" id="{0913022D-30B0-4EAA-81DA-0FE7D8609288}"/>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yě bù yòng fù zá ān pái， jiù néng xiǎng shòu hù wài shí jiān de dì fang。</a:t>
            </a:r>
          </a:p>
        </p:txBody>
      </p:sp>
      <p:sp>
        <p:nvSpPr>
          <p:cNvPr id="17" name="hanzi">
            <a:extLst xmlns:a="http://schemas.openxmlformats.org/drawingml/2006/main">
              <a:ext uri="{FF2B5EF4-FFF2-40B4-BE49-F238E27FC236}">
                <a16:creationId xmlns:a16="http://schemas.microsoft.com/office/drawing/2014/main" id="{34B862A7-46C3-4150-90C0-E6C250DFC5DE}"/>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对我来说，吸引力在于节奏的变化。看了一天屏幕、开了很多会以后，沿着水边走一走，</a:t>
            </a:r>
          </a:p>
        </p:txBody>
      </p:sp>
      <p:sp>
        <p:nvSpPr>
          <p:cNvPr id="18" name="pinyin">
            <a:extLst xmlns:a="http://schemas.openxmlformats.org/drawingml/2006/main">
              <a:ext uri="{FF2B5EF4-FFF2-40B4-BE49-F238E27FC236}">
                <a16:creationId xmlns:a16="http://schemas.microsoft.com/office/drawing/2014/main" id="{E3A1B815-C60E-47DF-BBD7-03BDB68349C4}"/>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duì wǒ lái shuō， xī yǐn lì zài yú jié zòu de biàn huà。 kàn le yī tiān píng mù、 kāi le hěn duō huì yǐ hòu， yán zhe shuǐ biān zǒu yī zǒu，</a:t>
            </a:r>
          </a:p>
        </p:txBody>
      </p:sp>
      <p:sp>
        <p:nvSpPr>
          <p:cNvPr id="19" name="hanzi">
            <a:extLst xmlns:a="http://schemas.openxmlformats.org/drawingml/2006/main">
              <a:ext uri="{FF2B5EF4-FFF2-40B4-BE49-F238E27FC236}">
                <a16:creationId xmlns:a16="http://schemas.microsoft.com/office/drawing/2014/main" id="{1FBC3271-6E5F-4B2F-BE6C-BAD082BDCE57}"/>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会让注意力回到简单的事情上。不一定每次都要认真训练，有时候稍微活动一下，整理一下心情就够了。</a:t>
            </a:r>
          </a:p>
        </p:txBody>
      </p:sp>
      <p:sp>
        <p:nvSpPr>
          <p:cNvPr id="20" name="pinyin">
            <a:extLst xmlns:a="http://schemas.openxmlformats.org/drawingml/2006/main">
              <a:ext uri="{FF2B5EF4-FFF2-40B4-BE49-F238E27FC236}">
                <a16:creationId xmlns:a16="http://schemas.microsoft.com/office/drawing/2014/main" id="{4698459E-311C-412F-B8A4-3DED61982073}"/>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huì ràng zhù yì lì huí dào jiǎn dān de shì qing shàng。 bù yí dìng měi cì dōu yào rèn zhēn xùn liàn， yǒu shí hou shāo wēi huó dòng yī xià， zhěng lǐ yī xià xīn qíng jiù gòu le。</a:t>
            </a:r>
          </a:p>
        </p:txBody>
      </p:sp>
      <p:sp>
        <p:nvSpPr>
          <p:cNvPr id="21" name="section-label">
            <a:extLst xmlns:a="http://schemas.openxmlformats.org/drawingml/2006/main">
              <a:ext uri="{FF2B5EF4-FFF2-40B4-BE49-F238E27FC236}">
                <a16:creationId xmlns:a16="http://schemas.microsoft.com/office/drawing/2014/main" id="{FD88EA3C-EE9B-46E0-B7BB-248B2C75B30A}"/>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72DEAB4C-8BF9-4A07-88B3-D2B200882DF8}"/>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沿着小河的步道</a:t>
            </a:r>
          </a:p>
        </p:txBody>
      </p:sp>
      <p:sp>
        <p:nvSpPr>
          <p:cNvPr id="23" name="vocab-pinyin-0">
            <a:extLst xmlns:a="http://schemas.openxmlformats.org/drawingml/2006/main">
              <a:ext uri="{FF2B5EF4-FFF2-40B4-BE49-F238E27FC236}">
                <a16:creationId xmlns:a16="http://schemas.microsoft.com/office/drawing/2014/main" id="{7832247C-4143-4BF0-95AE-CC17FC7777DE}"/>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yán zhe xiǎo hé de bù dào</a:t>
            </a:r>
          </a:p>
        </p:txBody>
      </p:sp>
      <p:sp>
        <p:nvSpPr>
          <p:cNvPr id="24" name="meaning-0">
            <a:extLst xmlns:a="http://schemas.openxmlformats.org/drawingml/2006/main">
              <a:ext uri="{FF2B5EF4-FFF2-40B4-BE49-F238E27FC236}">
                <a16:creationId xmlns:a16="http://schemas.microsoft.com/office/drawing/2014/main" id="{51018EF6-4A3B-4310-A504-E0275D53A1AE}"/>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하천 옆 산책로</a:t>
            </a:r>
          </a:p>
        </p:txBody>
      </p:sp>
      <p:sp>
        <p:nvSpPr>
          <p:cNvPr id="25" name="vocab-0">
            <a:extLst xmlns:a="http://schemas.openxmlformats.org/drawingml/2006/main">
              <a:ext uri="{FF2B5EF4-FFF2-40B4-BE49-F238E27FC236}">
                <a16:creationId xmlns:a16="http://schemas.microsoft.com/office/drawing/2014/main" id="{09B0099C-8636-4E46-95CB-83087234A853}"/>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节奏的变化</a:t>
            </a:r>
          </a:p>
        </p:txBody>
      </p:sp>
      <p:sp>
        <p:nvSpPr>
          <p:cNvPr id="26" name="vocab-pinyin-0">
            <a:extLst xmlns:a="http://schemas.openxmlformats.org/drawingml/2006/main">
              <a:ext uri="{FF2B5EF4-FFF2-40B4-BE49-F238E27FC236}">
                <a16:creationId xmlns:a16="http://schemas.microsoft.com/office/drawing/2014/main" id="{AE6C763B-6BC8-4F4C-B236-B5373B2D6FAC}"/>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jié zòu de biàn huà</a:t>
            </a:r>
          </a:p>
        </p:txBody>
      </p:sp>
      <p:sp>
        <p:nvSpPr>
          <p:cNvPr id="27" name="meaning-0">
            <a:extLst xmlns:a="http://schemas.openxmlformats.org/drawingml/2006/main">
              <a:ext uri="{FF2B5EF4-FFF2-40B4-BE49-F238E27FC236}">
                <a16:creationId xmlns:a16="http://schemas.microsoft.com/office/drawing/2014/main" id="{6D185756-CAB9-4DDA-A4B6-FD157E6257DC}"/>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일상 속 속도 전환</a:t>
            </a:r>
          </a:p>
        </p:txBody>
      </p:sp>
      <p:sp>
        <p:nvSpPr>
          <p:cNvPr id="28" name="vocab-0">
            <a:extLst xmlns:a="http://schemas.openxmlformats.org/drawingml/2006/main">
              <a:ext uri="{FF2B5EF4-FFF2-40B4-BE49-F238E27FC236}">
                <a16:creationId xmlns:a16="http://schemas.microsoft.com/office/drawing/2014/main" id="{333E4C34-9A3D-4A42-8F26-3CDB1995DB40}"/>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没那么忙乱</a:t>
            </a:r>
          </a:p>
        </p:txBody>
      </p:sp>
      <p:sp>
        <p:nvSpPr>
          <p:cNvPr id="29" name="vocab-pinyin-0">
            <a:extLst xmlns:a="http://schemas.openxmlformats.org/drawingml/2006/main">
              <a:ext uri="{FF2B5EF4-FFF2-40B4-BE49-F238E27FC236}">
                <a16:creationId xmlns:a16="http://schemas.microsoft.com/office/drawing/2014/main" id="{AC0C20AF-BA30-45D1-AA97-1CC347632B71}"/>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méi nà me máng luàn</a:t>
            </a:r>
          </a:p>
        </p:txBody>
      </p:sp>
      <p:sp>
        <p:nvSpPr>
          <p:cNvPr id="30" name="meaning-0">
            <a:extLst xmlns:a="http://schemas.openxmlformats.org/drawingml/2006/main">
              <a:ext uri="{FF2B5EF4-FFF2-40B4-BE49-F238E27FC236}">
                <a16:creationId xmlns:a16="http://schemas.microsoft.com/office/drawing/2014/main" id="{421B43EA-9210-4D73-926D-596BCC4ADB5C}"/>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덜 정신없는</a:t>
            </a:r>
          </a:p>
        </p:txBody>
      </p:sp>
      <p:sp>
        <p:nvSpPr>
          <p:cNvPr id="31" name="vocab-0">
            <a:extLst xmlns:a="http://schemas.openxmlformats.org/drawingml/2006/main">
              <a:ext uri="{FF2B5EF4-FFF2-40B4-BE49-F238E27FC236}">
                <a16:creationId xmlns:a16="http://schemas.microsoft.com/office/drawing/2014/main" id="{B87B60DF-F27C-4044-8CBC-B45006907112}"/>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小河</a:t>
            </a:r>
          </a:p>
        </p:txBody>
      </p:sp>
      <p:sp>
        <p:nvSpPr>
          <p:cNvPr id="32" name="vocab-pinyin-0">
            <a:extLst xmlns:a="http://schemas.openxmlformats.org/drawingml/2006/main">
              <a:ext uri="{FF2B5EF4-FFF2-40B4-BE49-F238E27FC236}">
                <a16:creationId xmlns:a16="http://schemas.microsoft.com/office/drawing/2014/main" id="{A4CF282F-E641-4BD8-B5CE-BFD6B6463101}"/>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xiǎo hé</a:t>
            </a:r>
          </a:p>
        </p:txBody>
      </p:sp>
      <p:sp>
        <p:nvSpPr>
          <p:cNvPr id="33" name="meaning-0">
            <a:extLst xmlns:a="http://schemas.openxmlformats.org/drawingml/2006/main">
              <a:ext uri="{FF2B5EF4-FFF2-40B4-BE49-F238E27FC236}">
                <a16:creationId xmlns:a16="http://schemas.microsoft.com/office/drawing/2014/main" id="{63777619-79E4-4F23-9C4E-155B1AED1AD7}"/>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하천</a:t>
            </a:r>
          </a:p>
        </p:txBody>
      </p:sp>
    </p:spTree>
    <p:extLst>
      <p:ext uri="{BB962C8B-B14F-4D97-AF65-F5344CB8AC3E}">
        <p14:creationId xmlns:p14="http://schemas.microsoft.com/office/powerpoint/2010/main" val="133337537"/>
      </p:ext>
    </p:extLst>
  </p:cSld>
</p:sld>
</file>

<file path=ppt/slides/slide31.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284A30F5-6562-4B20-B031-E66D51A3A660}"/>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Q31  편하게 가는 식당</a:t>
            </a:r>
          </a:p>
        </p:txBody>
      </p:sp>
      <p:sp>
        <p:nvSpPr>
          <p:cNvPr id="2" name="language">
            <a:extLst xmlns:a="http://schemas.openxmlformats.org/drawingml/2006/main">
              <a:ext uri="{FF2B5EF4-FFF2-40B4-BE49-F238E27FC236}">
                <a16:creationId xmlns:a16="http://schemas.microsoft.com/office/drawing/2014/main" id="{BB6C5B62-6AEB-436D-8DCF-D32183A3F9C1}"/>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B2B8E8EA-BFCA-4319-B109-FF980B7677C6}"/>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식당 묘사 연습 상황</a:t>
            </a:r>
          </a:p>
        </p:txBody>
      </p:sp>
      <p:sp>
        <p:nvSpPr>
          <p:cNvPr id="4" name="page">
            <a:extLst xmlns:a="http://schemas.openxmlformats.org/drawingml/2006/main">
              <a:ext uri="{FF2B5EF4-FFF2-40B4-BE49-F238E27FC236}">
                <a16:creationId xmlns:a16="http://schemas.microsoft.com/office/drawing/2014/main" id="{FE297723-2BE5-4D7B-918B-E3194421CCB3}"/>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31 / 60</a:t>
            </a:r>
          </a:p>
        </p:txBody>
      </p:sp>
      <p:sp>
        <p:nvSpPr>
          <p:cNvPr id="5" name="section-label">
            <a:extLst xmlns:a="http://schemas.openxmlformats.org/drawingml/2006/main">
              <a:ext uri="{FF2B5EF4-FFF2-40B4-BE49-F238E27FC236}">
                <a16:creationId xmlns:a16="http://schemas.microsoft.com/office/drawing/2014/main" id="{E66E1FAC-49C5-44BE-8C6D-15F185328382}"/>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CE3685CF-5CE0-4895-8C0E-74D8959CF7E2}"/>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请介绍一家你喜欢的餐厅。那里是什么样的？你为什么喜欢去？</a:t>
            </a:r>
          </a:p>
        </p:txBody>
      </p:sp>
      <p:sp>
        <p:nvSpPr>
          <p:cNvPr id="7" name="pinyin">
            <a:extLst xmlns:a="http://schemas.openxmlformats.org/drawingml/2006/main">
              <a:ext uri="{FF2B5EF4-FFF2-40B4-BE49-F238E27FC236}">
                <a16:creationId xmlns:a16="http://schemas.microsoft.com/office/drawing/2014/main" id="{D905C211-8650-4442-A882-DA333A43E816}"/>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qǐng jiè shào yī jiā nǐ xǐ huan de cān tīng。 nà lǐ shì shén me yàng de？ nǐ wèi shén me xǐ huan qù？</a:t>
            </a:r>
          </a:p>
        </p:txBody>
      </p:sp>
      <p:sp>
        <p:nvSpPr>
          <p:cNvPr id="8" name="section-label">
            <a:extLst xmlns:a="http://schemas.openxmlformats.org/drawingml/2006/main">
              <a:ext uri="{FF2B5EF4-FFF2-40B4-BE49-F238E27FC236}">
                <a16:creationId xmlns:a16="http://schemas.microsoft.com/office/drawing/2014/main" id="{2A944FE7-1D83-45AA-8EB9-CD83E3DCE4FD}"/>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E209D002-9404-472B-8213-5880038CF38D}"/>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我喜欢的餐厅，是可以和家人或者同事轻松吃饭的韩餐店。它是一家提供汤、米饭和几样小菜的小餐厅。</a:t>
            </a:r>
          </a:p>
        </p:txBody>
      </p:sp>
      <p:sp>
        <p:nvSpPr>
          <p:cNvPr id="10" name="pinyin">
            <a:extLst xmlns:a="http://schemas.openxmlformats.org/drawingml/2006/main">
              <a:ext uri="{FF2B5EF4-FFF2-40B4-BE49-F238E27FC236}">
                <a16:creationId xmlns:a16="http://schemas.microsoft.com/office/drawing/2014/main" id="{6BF3641E-146C-4103-9E4C-A1A3383F356C}"/>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xǐ huan de cān tīng， shì kě yǐ hé jiā rén huò zhě tóng shì qīng sōng chī fàn de hán cān diàn。 tā shì yī jiā tí gōng tāng、 mǐ fàn hé jǐ yàng xiǎo cài de xiǎo cān tīng。</a:t>
            </a:r>
          </a:p>
        </p:txBody>
      </p:sp>
      <p:sp>
        <p:nvSpPr>
          <p:cNvPr id="11" name="hanzi">
            <a:extLst xmlns:a="http://schemas.openxmlformats.org/drawingml/2006/main">
              <a:ext uri="{FF2B5EF4-FFF2-40B4-BE49-F238E27FC236}">
                <a16:creationId xmlns:a16="http://schemas.microsoft.com/office/drawing/2014/main" id="{22DC3B60-68E0-4A1B-849B-280E42727BFF}"/>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桌椅不豪华，但里面明亮，服务也简单直接。</a:t>
            </a:r>
          </a:p>
        </p:txBody>
      </p:sp>
      <p:sp>
        <p:nvSpPr>
          <p:cNvPr id="12" name="pinyin">
            <a:extLst xmlns:a="http://schemas.openxmlformats.org/drawingml/2006/main">
              <a:ext uri="{FF2B5EF4-FFF2-40B4-BE49-F238E27FC236}">
                <a16:creationId xmlns:a16="http://schemas.microsoft.com/office/drawing/2014/main" id="{BEDDA2B2-4AE5-4BC4-8B23-DE2141CDCFAF}"/>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zhuō yǐ bù háo huá， dàn lǐ miàn míng liàng， fú wù yě jiǎn dān zhí jiē。</a:t>
            </a:r>
          </a:p>
        </p:txBody>
      </p:sp>
      <p:sp>
        <p:nvSpPr>
          <p:cNvPr id="13" name="hanzi">
            <a:extLst xmlns:a="http://schemas.openxmlformats.org/drawingml/2006/main">
              <a:ext uri="{FF2B5EF4-FFF2-40B4-BE49-F238E27FC236}">
                <a16:creationId xmlns:a16="http://schemas.microsoft.com/office/drawing/2014/main" id="{746D6846-9D2B-4807-B829-AC79CFB37830}"/>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忙了一天以后，我通常更想点熟悉的食物，不一定想研究很长的菜单，或者为了热门菜排很久的队。</a:t>
            </a:r>
          </a:p>
        </p:txBody>
      </p:sp>
      <p:sp>
        <p:nvSpPr>
          <p:cNvPr id="14" name="pinyin">
            <a:extLst xmlns:a="http://schemas.openxmlformats.org/drawingml/2006/main">
              <a:ext uri="{FF2B5EF4-FFF2-40B4-BE49-F238E27FC236}">
                <a16:creationId xmlns:a16="http://schemas.microsoft.com/office/drawing/2014/main" id="{270FB514-424F-4950-B771-EA9273A114E9}"/>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máng le yī tiān yǐ hòu， wǒ tōng cháng gèng xiǎng diǎn shú xī de shí wù， bù yí dìng xiǎng yán jiū hěn cháng de cài dān， huò zhě wèi le rè mén cài pái hěn jiǔ de duì。</a:t>
            </a:r>
          </a:p>
        </p:txBody>
      </p:sp>
      <p:sp>
        <p:nvSpPr>
          <p:cNvPr id="15" name="hanzi">
            <a:extLst xmlns:a="http://schemas.openxmlformats.org/drawingml/2006/main">
              <a:ext uri="{FF2B5EF4-FFF2-40B4-BE49-F238E27FC236}">
                <a16:creationId xmlns:a16="http://schemas.microsoft.com/office/drawing/2014/main" id="{85256267-571F-4489-9D6A-2918B52E4EE0}"/>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对我来说，能坐下来好好吃饭，也能听清对面的人说话，就很重要。</a:t>
            </a:r>
          </a:p>
        </p:txBody>
      </p:sp>
      <p:sp>
        <p:nvSpPr>
          <p:cNvPr id="16" name="pinyin">
            <a:extLst xmlns:a="http://schemas.openxmlformats.org/drawingml/2006/main">
              <a:ext uri="{FF2B5EF4-FFF2-40B4-BE49-F238E27FC236}">
                <a16:creationId xmlns:a16="http://schemas.microsoft.com/office/drawing/2014/main" id="{0D3B01FE-6DC1-4FAA-A044-FCA34F53BC9B}"/>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duì wǒ lái shuō， néng zuò xià lái hǎo hǎo chī fàn， yě néng tīng qīng duì miàn de rén shuō huà， jiù hěn zhòng yào。</a:t>
            </a:r>
          </a:p>
        </p:txBody>
      </p:sp>
      <p:sp>
        <p:nvSpPr>
          <p:cNvPr id="17" name="hanzi">
            <a:extLst xmlns:a="http://schemas.openxmlformats.org/drawingml/2006/main">
              <a:ext uri="{FF2B5EF4-FFF2-40B4-BE49-F238E27FC236}">
                <a16:creationId xmlns:a16="http://schemas.microsoft.com/office/drawing/2014/main" id="{82472D61-816A-4B58-B6E8-08C16E263713}"/>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这样的餐厅拍照可能不特别吸引人，但在日常生活中很实用。如果大家吃得舒服，又聊得开心，</a:t>
            </a:r>
          </a:p>
        </p:txBody>
      </p:sp>
      <p:sp>
        <p:nvSpPr>
          <p:cNvPr id="18" name="pinyin">
            <a:extLst xmlns:a="http://schemas.openxmlformats.org/drawingml/2006/main">
              <a:ext uri="{FF2B5EF4-FFF2-40B4-BE49-F238E27FC236}">
                <a16:creationId xmlns:a16="http://schemas.microsoft.com/office/drawing/2014/main" id="{26D14B66-09AE-47ED-AB39-176FCECAAF4E}"/>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zhè yàng de cān tīng pāi zhào kě néng bù tè bié xī yǐn rén， dàn zài rì cháng shēng huó zhōng hěn shí yòng。 rú guǒ dà jiā chī de shū fu， yòu liáo de kāi xīn，</a:t>
            </a:r>
          </a:p>
        </p:txBody>
      </p:sp>
      <p:sp>
        <p:nvSpPr>
          <p:cNvPr id="19" name="hanzi">
            <a:extLst xmlns:a="http://schemas.openxmlformats.org/drawingml/2006/main">
              <a:ext uri="{FF2B5EF4-FFF2-40B4-BE49-F238E27FC236}">
                <a16:creationId xmlns:a16="http://schemas.microsoft.com/office/drawing/2014/main" id="{654166CB-9263-4598-A633-02E6355CCDE0}"/>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我就觉得这次外出吃饭很值得。</a:t>
            </a:r>
          </a:p>
        </p:txBody>
      </p:sp>
      <p:sp>
        <p:nvSpPr>
          <p:cNvPr id="20" name="pinyin">
            <a:extLst xmlns:a="http://schemas.openxmlformats.org/drawingml/2006/main">
              <a:ext uri="{FF2B5EF4-FFF2-40B4-BE49-F238E27FC236}">
                <a16:creationId xmlns:a16="http://schemas.microsoft.com/office/drawing/2014/main" id="{0E841508-A9D3-4B1D-9034-9B172EC2148B}"/>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jiù jué de zhè cì wài chū chī fàn hěn zhí dé。</a:t>
            </a:r>
          </a:p>
        </p:txBody>
      </p:sp>
      <p:sp>
        <p:nvSpPr>
          <p:cNvPr id="21" name="section-label">
            <a:extLst xmlns:a="http://schemas.openxmlformats.org/drawingml/2006/main">
              <a:ext uri="{FF2B5EF4-FFF2-40B4-BE49-F238E27FC236}">
                <a16:creationId xmlns:a16="http://schemas.microsoft.com/office/drawing/2014/main" id="{9081FA1D-2F3E-4AC1-9A5A-11381F257ABA}"/>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33B56EC3-153C-405A-8997-DD6CD2BB0924}"/>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小菜</a:t>
            </a:r>
          </a:p>
        </p:txBody>
      </p:sp>
      <p:sp>
        <p:nvSpPr>
          <p:cNvPr id="23" name="vocab-pinyin-0">
            <a:extLst xmlns:a="http://schemas.openxmlformats.org/drawingml/2006/main">
              <a:ext uri="{FF2B5EF4-FFF2-40B4-BE49-F238E27FC236}">
                <a16:creationId xmlns:a16="http://schemas.microsoft.com/office/drawing/2014/main" id="{787C6AB5-29A1-48A7-B541-D9E014BCAACE}"/>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xiǎo cài</a:t>
            </a:r>
          </a:p>
        </p:txBody>
      </p:sp>
      <p:sp>
        <p:nvSpPr>
          <p:cNvPr id="24" name="meaning-0">
            <a:extLst xmlns:a="http://schemas.openxmlformats.org/drawingml/2006/main">
              <a:ext uri="{FF2B5EF4-FFF2-40B4-BE49-F238E27FC236}">
                <a16:creationId xmlns:a16="http://schemas.microsoft.com/office/drawing/2014/main" id="{A53A44C9-0254-4CB6-ADE7-B116668DE786}"/>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반찬</a:t>
            </a:r>
          </a:p>
        </p:txBody>
      </p:sp>
      <p:sp>
        <p:nvSpPr>
          <p:cNvPr id="25" name="vocab-0">
            <a:extLst xmlns:a="http://schemas.openxmlformats.org/drawingml/2006/main">
              <a:ext uri="{FF2B5EF4-FFF2-40B4-BE49-F238E27FC236}">
                <a16:creationId xmlns:a16="http://schemas.microsoft.com/office/drawing/2014/main" id="{A373E229-7EE5-455E-8764-92785B3A1632}"/>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排队</a:t>
            </a:r>
          </a:p>
        </p:txBody>
      </p:sp>
      <p:sp>
        <p:nvSpPr>
          <p:cNvPr id="26" name="vocab-pinyin-0">
            <a:extLst xmlns:a="http://schemas.openxmlformats.org/drawingml/2006/main">
              <a:ext uri="{FF2B5EF4-FFF2-40B4-BE49-F238E27FC236}">
                <a16:creationId xmlns:a16="http://schemas.microsoft.com/office/drawing/2014/main" id="{1DD035E9-F319-4552-A0FF-391EA5C2E6B7}"/>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pái duì</a:t>
            </a:r>
          </a:p>
        </p:txBody>
      </p:sp>
      <p:sp>
        <p:nvSpPr>
          <p:cNvPr id="27" name="meaning-0">
            <a:extLst xmlns:a="http://schemas.openxmlformats.org/drawingml/2006/main">
              <a:ext uri="{FF2B5EF4-FFF2-40B4-BE49-F238E27FC236}">
                <a16:creationId xmlns:a16="http://schemas.microsoft.com/office/drawing/2014/main" id="{B62CD926-2444-4AEE-8A69-51E4565929C3}"/>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줄을 서다</a:t>
            </a:r>
          </a:p>
        </p:txBody>
      </p:sp>
      <p:sp>
        <p:nvSpPr>
          <p:cNvPr id="28" name="vocab-0">
            <a:extLst xmlns:a="http://schemas.openxmlformats.org/drawingml/2006/main">
              <a:ext uri="{FF2B5EF4-FFF2-40B4-BE49-F238E27FC236}">
                <a16:creationId xmlns:a16="http://schemas.microsoft.com/office/drawing/2014/main" id="{5E592BC2-9783-4166-80B5-51703BCB9A6B}"/>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听清对面的人说话</a:t>
            </a:r>
          </a:p>
        </p:txBody>
      </p:sp>
      <p:sp>
        <p:nvSpPr>
          <p:cNvPr id="29" name="vocab-pinyin-0">
            <a:extLst xmlns:a="http://schemas.openxmlformats.org/drawingml/2006/main">
              <a:ext uri="{FF2B5EF4-FFF2-40B4-BE49-F238E27FC236}">
                <a16:creationId xmlns:a16="http://schemas.microsoft.com/office/drawing/2014/main" id="{8E43CB91-0433-48C7-9C6F-8D4B00982240}"/>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tīng qīng duì miàn de rén shuō huà</a:t>
            </a:r>
          </a:p>
        </p:txBody>
      </p:sp>
      <p:sp>
        <p:nvSpPr>
          <p:cNvPr id="30" name="meaning-0">
            <a:extLst xmlns:a="http://schemas.openxmlformats.org/drawingml/2006/main">
              <a:ext uri="{FF2B5EF4-FFF2-40B4-BE49-F238E27FC236}">
                <a16:creationId xmlns:a16="http://schemas.microsoft.com/office/drawing/2014/main" id="{A719A371-1CC2-4E3E-859B-53B20140E6C4}"/>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맞은편 사람의 말을 알아듣다</a:t>
            </a:r>
          </a:p>
        </p:txBody>
      </p:sp>
      <p:sp>
        <p:nvSpPr>
          <p:cNvPr id="31" name="vocab-0">
            <a:extLst xmlns:a="http://schemas.openxmlformats.org/drawingml/2006/main">
              <a:ext uri="{FF2B5EF4-FFF2-40B4-BE49-F238E27FC236}">
                <a16:creationId xmlns:a16="http://schemas.microsoft.com/office/drawing/2014/main" id="{56CA8026-0592-485A-B71B-78D62F8A92E1}"/>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气氛</a:t>
            </a:r>
          </a:p>
        </p:txBody>
      </p:sp>
      <p:sp>
        <p:nvSpPr>
          <p:cNvPr id="32" name="vocab-pinyin-0">
            <a:extLst xmlns:a="http://schemas.openxmlformats.org/drawingml/2006/main">
              <a:ext uri="{FF2B5EF4-FFF2-40B4-BE49-F238E27FC236}">
                <a16:creationId xmlns:a16="http://schemas.microsoft.com/office/drawing/2014/main" id="{F503120C-B7ED-4C9B-BE86-736131994A0F}"/>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qì fēn</a:t>
            </a:r>
          </a:p>
        </p:txBody>
      </p:sp>
      <p:sp>
        <p:nvSpPr>
          <p:cNvPr id="33" name="meaning-0">
            <a:extLst xmlns:a="http://schemas.openxmlformats.org/drawingml/2006/main">
              <a:ext uri="{FF2B5EF4-FFF2-40B4-BE49-F238E27FC236}">
                <a16:creationId xmlns:a16="http://schemas.microsoft.com/office/drawing/2014/main" id="{7FD76D38-03A6-4740-9A90-CAC976EE1568}"/>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분위기</a:t>
            </a:r>
          </a:p>
        </p:txBody>
      </p:sp>
    </p:spTree>
    <p:extLst>
      <p:ext uri="{BB962C8B-B14F-4D97-AF65-F5344CB8AC3E}">
        <p14:creationId xmlns:p14="http://schemas.microsoft.com/office/powerpoint/2010/main" val="1049645225"/>
      </p:ext>
    </p:extLst>
  </p:cSld>
</p:sld>
</file>

<file path=ppt/slides/slide32.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2" name="topic">
            <a:extLst xmlns:a="http://schemas.openxmlformats.org/drawingml/2006/main">
              <a:ext uri="{FF2B5EF4-FFF2-40B4-BE49-F238E27FC236}">
                <a16:creationId xmlns:a16="http://schemas.microsoft.com/office/drawing/2014/main" id="{7D6E846C-3CBF-4683-80FC-7EED3E3403F2}"/>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Q32  직접 간단히 요리한 경험</a:t>
            </a:r>
          </a:p>
        </p:txBody>
      </p:sp>
      <p:sp>
        <p:nvSpPr>
          <p:cNvPr id="2" name="language">
            <a:extLst xmlns:a="http://schemas.openxmlformats.org/drawingml/2006/main">
              <a:ext uri="{FF2B5EF4-FFF2-40B4-BE49-F238E27FC236}">
                <a16:creationId xmlns:a16="http://schemas.microsoft.com/office/drawing/2014/main" id="{ED69E541-FF94-45F3-972F-A2F7688FC8E7}"/>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951EFE77-3FD4-4E44-8782-FEB0758AE318}"/>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요리 경험 연습 상황</a:t>
            </a:r>
          </a:p>
        </p:txBody>
      </p:sp>
      <p:sp>
        <p:nvSpPr>
          <p:cNvPr id="4" name="page">
            <a:extLst xmlns:a="http://schemas.openxmlformats.org/drawingml/2006/main">
              <a:ext uri="{FF2B5EF4-FFF2-40B4-BE49-F238E27FC236}">
                <a16:creationId xmlns:a16="http://schemas.microsoft.com/office/drawing/2014/main" id="{C09D5DAD-3F80-4A35-ADE8-00DEA07524AE}"/>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32 / 60</a:t>
            </a:r>
          </a:p>
        </p:txBody>
      </p:sp>
      <p:sp>
        <p:nvSpPr>
          <p:cNvPr id="5" name="section-label">
            <a:extLst xmlns:a="http://schemas.openxmlformats.org/drawingml/2006/main">
              <a:ext uri="{FF2B5EF4-FFF2-40B4-BE49-F238E27FC236}">
                <a16:creationId xmlns:a16="http://schemas.microsoft.com/office/drawing/2014/main" id="{2ED1478C-041E-49B5-BEB2-D70E00CB3BBC}"/>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260063B5-8B54-4A9F-BA70-AB441308D0A2}"/>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请说说你做过的一顿饭。过程怎么样？</a:t>
            </a:r>
          </a:p>
        </p:txBody>
      </p:sp>
      <p:sp>
        <p:nvSpPr>
          <p:cNvPr id="7" name="pinyin">
            <a:extLst xmlns:a="http://schemas.openxmlformats.org/drawingml/2006/main">
              <a:ext uri="{FF2B5EF4-FFF2-40B4-BE49-F238E27FC236}">
                <a16:creationId xmlns:a16="http://schemas.microsoft.com/office/drawing/2014/main" id="{42D67745-216F-4CC1-B216-04577EC0539F}"/>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qǐng shuō shuō nǐ zuò guò de yī dùn fàn。 guò chéng zěn me yàng？</a:t>
            </a:r>
          </a:p>
        </p:txBody>
      </p:sp>
      <p:sp>
        <p:nvSpPr>
          <p:cNvPr id="8" name="section-label">
            <a:extLst xmlns:a="http://schemas.openxmlformats.org/drawingml/2006/main">
              <a:ext uri="{FF2B5EF4-FFF2-40B4-BE49-F238E27FC236}">
                <a16:creationId xmlns:a16="http://schemas.microsoft.com/office/drawing/2014/main" id="{C9BD04AB-05FF-46ED-9BDB-4DC7C8FE4D41}"/>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A3E1E365-BA68-4E4F-B466-86D9CE623118}"/>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我记得有一次在家做炒饭。当时有米饭、鸡蛋和一些蔬菜，我觉得这样能方便地做一顿饭，也不用洗太多餐具。</a:t>
            </a:r>
          </a:p>
        </p:txBody>
      </p:sp>
      <p:sp>
        <p:nvSpPr>
          <p:cNvPr id="10" name="pinyin">
            <a:extLst xmlns:a="http://schemas.openxmlformats.org/drawingml/2006/main">
              <a:ext uri="{FF2B5EF4-FFF2-40B4-BE49-F238E27FC236}">
                <a16:creationId xmlns:a16="http://schemas.microsoft.com/office/drawing/2014/main" id="{3010165E-4AB5-4EC5-BAF0-C52172F1F29B}"/>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jì de yǒu yī cì zài jiā zuò chǎo fàn。 dāng shí yǒu mǐ fàn、 jī dàn hé yī xiē shū cài， wǒ jué de zhè yàng néng fāng biàn de zuò yī dùn fàn， yě bù yòng xǐ tài duō cān jù。</a:t>
            </a:r>
          </a:p>
        </p:txBody>
      </p:sp>
      <p:sp>
        <p:nvSpPr>
          <p:cNvPr id="11" name="hanzi">
            <a:extLst xmlns:a="http://schemas.openxmlformats.org/drawingml/2006/main">
              <a:ext uri="{FF2B5EF4-FFF2-40B4-BE49-F238E27FC236}">
                <a16:creationId xmlns:a16="http://schemas.microsoft.com/office/drawing/2014/main" id="{4B99B40E-A3D4-4956-9020-94532F8AA8D4}"/>
              </a:ext>
            </a:extLst>
          </p:cNvPr>
          <p:cNvSpPr>
            <a:spLocks xmlns:a="http://schemas.openxmlformats.org/drawingml/2006/main" noGrp="1"/>
          </p:cNvSpPr>
          <p:nvPr/>
        </p:nvSpPr>
        <p:spPr>
          <a:xfrm xmlns:a="http://schemas.openxmlformats.org/drawingml/2006/main">
            <a:off x="666750" y="30597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我把蔬菜切好以后，几乎一次全放进锅里了。这就是问题所在。水分太多，米饭变得比预想的软。</a:t>
            </a:r>
          </a:p>
        </p:txBody>
      </p:sp>
      <p:sp>
        <p:nvSpPr>
          <p:cNvPr id="12" name="pinyin">
            <a:extLst xmlns:a="http://schemas.openxmlformats.org/drawingml/2006/main">
              <a:ext uri="{FF2B5EF4-FFF2-40B4-BE49-F238E27FC236}">
                <a16:creationId xmlns:a16="http://schemas.microsoft.com/office/drawing/2014/main" id="{E183A61D-6E4C-439A-BF46-993CA695F133}"/>
              </a:ext>
            </a:extLst>
          </p:cNvPr>
          <p:cNvSpPr>
            <a:spLocks xmlns:a="http://schemas.openxmlformats.org/drawingml/2006/main" noGrp="1"/>
          </p:cNvSpPr>
          <p:nvPr/>
        </p:nvSpPr>
        <p:spPr>
          <a:xfrm xmlns:a="http://schemas.openxmlformats.org/drawingml/2006/main">
            <a:off x="666750" y="34109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bǎ shū cài qiè hǎo yǐ hòu， jī hū yī cì quán fàng jìn guō lǐ le。 zhè jiù shì wèn tí suǒ zài。 shuǐ fèn tài duō， mǐ fàn biàn de bǐ yù xiǎng de ruǎn。</a:t>
            </a:r>
          </a:p>
        </p:txBody>
      </p:sp>
      <p:sp>
        <p:nvSpPr>
          <p:cNvPr id="13" name="hanzi">
            <a:extLst xmlns:a="http://schemas.openxmlformats.org/drawingml/2006/main">
              <a:ext uri="{FF2B5EF4-FFF2-40B4-BE49-F238E27FC236}">
                <a16:creationId xmlns:a16="http://schemas.microsoft.com/office/drawing/2014/main" id="{5267AB03-B3AD-4610-87D9-351EFF683FAF}"/>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我只好降低期待，让水分再蒸发一些，并尽量把味道调好。最后能吃，虽然远远不是餐厅水平。</a:t>
            </a:r>
          </a:p>
        </p:txBody>
      </p:sp>
      <p:sp>
        <p:nvSpPr>
          <p:cNvPr id="14" name="pinyin">
            <a:extLst xmlns:a="http://schemas.openxmlformats.org/drawingml/2006/main">
              <a:ext uri="{FF2B5EF4-FFF2-40B4-BE49-F238E27FC236}">
                <a16:creationId xmlns:a16="http://schemas.microsoft.com/office/drawing/2014/main" id="{EC74012B-B2F8-4799-9771-299BA75D6E82}"/>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zhǐ hǎo jiàng dī qī dài， ràng shuǐ fèn zài zhēng fā yī xiē， bìng jǐn liàng bǎ wèi dào diào hǎo。 zuì hòu néng chī， suī rán yuǎn yuǎn bú shì cān tīng shuǐ píng。</a:t>
            </a:r>
          </a:p>
        </p:txBody>
      </p:sp>
      <p:sp>
        <p:nvSpPr>
          <p:cNvPr id="15" name="hanzi">
            <a:extLst xmlns:a="http://schemas.openxmlformats.org/drawingml/2006/main">
              <a:ext uri="{FF2B5EF4-FFF2-40B4-BE49-F238E27FC236}">
                <a16:creationId xmlns:a16="http://schemas.microsoft.com/office/drawing/2014/main" id="{83CBBE93-9638-48D4-86FB-9235D3579A18}"/>
              </a:ext>
            </a:extLst>
          </p:cNvPr>
          <p:cNvSpPr>
            <a:spLocks xmlns:a="http://schemas.openxmlformats.org/drawingml/2006/main" noGrp="1"/>
          </p:cNvSpPr>
          <p:nvPr/>
        </p:nvSpPr>
        <p:spPr>
          <a:xfrm xmlns:a="http://schemas.openxmlformats.org/drawingml/2006/main">
            <a:off x="666750" y="43786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有意思的是，做饭和工作很不一样，结果马上就看得到。我也学到了一个很具体的道理：顺序很重要。</a:t>
            </a:r>
          </a:p>
        </p:txBody>
      </p:sp>
      <p:sp>
        <p:nvSpPr>
          <p:cNvPr id="16" name="pinyin">
            <a:extLst xmlns:a="http://schemas.openxmlformats.org/drawingml/2006/main">
              <a:ext uri="{FF2B5EF4-FFF2-40B4-BE49-F238E27FC236}">
                <a16:creationId xmlns:a16="http://schemas.microsoft.com/office/drawing/2014/main" id="{E122246A-3734-42FF-88FC-FC7276EA2D2B}"/>
              </a:ext>
            </a:extLst>
          </p:cNvPr>
          <p:cNvSpPr>
            <a:spLocks xmlns:a="http://schemas.openxmlformats.org/drawingml/2006/main" noGrp="1"/>
          </p:cNvSpPr>
          <p:nvPr/>
        </p:nvSpPr>
        <p:spPr>
          <a:xfrm xmlns:a="http://schemas.openxmlformats.org/drawingml/2006/main">
            <a:off x="666750" y="47299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yǒu yì si de shì， zuò fàn hé gōng zuò hěn bù yí yàng， jié guǒ mǎ shàng jiù kàn dé dào。 wǒ yě xué dào le yí gè hěn jù tǐ de dào lǐ： shùn xù hěn zhòng yào。</a:t>
            </a:r>
          </a:p>
        </p:txBody>
      </p:sp>
      <p:sp>
        <p:nvSpPr>
          <p:cNvPr id="17" name="hanzi">
            <a:extLst xmlns:a="http://schemas.openxmlformats.org/drawingml/2006/main">
              <a:ext uri="{FF2B5EF4-FFF2-40B4-BE49-F238E27FC236}">
                <a16:creationId xmlns:a16="http://schemas.microsoft.com/office/drawing/2014/main" id="{7A991476-467E-4B70-BD8B-B9BAF85ABE65}"/>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下次我会分步骤炒，先把简单的一餐做好。</a:t>
            </a:r>
          </a:p>
        </p:txBody>
      </p:sp>
      <p:sp>
        <p:nvSpPr>
          <p:cNvPr id="18" name="pinyin">
            <a:extLst xmlns:a="http://schemas.openxmlformats.org/drawingml/2006/main">
              <a:ext uri="{FF2B5EF4-FFF2-40B4-BE49-F238E27FC236}">
                <a16:creationId xmlns:a16="http://schemas.microsoft.com/office/drawing/2014/main" id="{FC656425-6AD6-4FFB-9999-E1F723737339}"/>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xià cì wǒ huì fēn bù zhòu chǎo， xiān bǎ jiǎn dān de yī cān zuò hǎo。</a:t>
            </a:r>
          </a:p>
        </p:txBody>
      </p:sp>
      <p:sp>
        <p:nvSpPr>
          <p:cNvPr id="19" name="section-label">
            <a:extLst xmlns:a="http://schemas.openxmlformats.org/drawingml/2006/main">
              <a:ext uri="{FF2B5EF4-FFF2-40B4-BE49-F238E27FC236}">
                <a16:creationId xmlns:a16="http://schemas.microsoft.com/office/drawing/2014/main" id="{9617F5B1-E6D9-4C10-A364-DABAC243E67A}"/>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0" name="vocab-0">
            <a:extLst xmlns:a="http://schemas.openxmlformats.org/drawingml/2006/main">
              <a:ext uri="{FF2B5EF4-FFF2-40B4-BE49-F238E27FC236}">
                <a16:creationId xmlns:a16="http://schemas.microsoft.com/office/drawing/2014/main" id="{065900E8-4D63-44B5-8E9E-AE8B689256C8}"/>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做出一顿饭</a:t>
            </a:r>
          </a:p>
        </p:txBody>
      </p:sp>
      <p:sp>
        <p:nvSpPr>
          <p:cNvPr id="21" name="vocab-pinyin-0">
            <a:extLst xmlns:a="http://schemas.openxmlformats.org/drawingml/2006/main">
              <a:ext uri="{FF2B5EF4-FFF2-40B4-BE49-F238E27FC236}">
                <a16:creationId xmlns:a16="http://schemas.microsoft.com/office/drawing/2014/main" id="{46D5D6A3-E930-4BEA-AD6E-8C2CB3A69171}"/>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zuò chū yī dùn fàn</a:t>
            </a:r>
          </a:p>
        </p:txBody>
      </p:sp>
      <p:sp>
        <p:nvSpPr>
          <p:cNvPr id="22" name="meaning-0">
            <a:extLst xmlns:a="http://schemas.openxmlformats.org/drawingml/2006/main">
              <a:ext uri="{FF2B5EF4-FFF2-40B4-BE49-F238E27FC236}">
                <a16:creationId xmlns:a16="http://schemas.microsoft.com/office/drawing/2014/main" id="{5C5F0316-8542-4311-B922-1E3A2B671414}"/>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한 끼를 만들다</a:t>
            </a:r>
          </a:p>
        </p:txBody>
      </p:sp>
      <p:sp>
        <p:nvSpPr>
          <p:cNvPr id="23" name="vocab-0">
            <a:extLst xmlns:a="http://schemas.openxmlformats.org/drawingml/2006/main">
              <a:ext uri="{FF2B5EF4-FFF2-40B4-BE49-F238E27FC236}">
                <a16:creationId xmlns:a16="http://schemas.microsoft.com/office/drawing/2014/main" id="{6ECFF282-81B0-468D-9E2E-3DCC77C974B2}"/>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水分太多</a:t>
            </a:r>
          </a:p>
        </p:txBody>
      </p:sp>
      <p:sp>
        <p:nvSpPr>
          <p:cNvPr id="24" name="vocab-pinyin-0">
            <a:extLst xmlns:a="http://schemas.openxmlformats.org/drawingml/2006/main">
              <a:ext uri="{FF2B5EF4-FFF2-40B4-BE49-F238E27FC236}">
                <a16:creationId xmlns:a16="http://schemas.microsoft.com/office/drawing/2014/main" id="{47398449-8820-4CEF-9132-780EE04CB8E1}"/>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shuǐ fèn tài duō</a:t>
            </a:r>
          </a:p>
        </p:txBody>
      </p:sp>
      <p:sp>
        <p:nvSpPr>
          <p:cNvPr id="25" name="meaning-0">
            <a:extLst xmlns:a="http://schemas.openxmlformats.org/drawingml/2006/main">
              <a:ext uri="{FF2B5EF4-FFF2-40B4-BE49-F238E27FC236}">
                <a16:creationId xmlns:a16="http://schemas.microsoft.com/office/drawing/2014/main" id="{059E1848-F03C-4519-9AC9-3049215D24BD}"/>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수분이 너무 많은</a:t>
            </a:r>
          </a:p>
        </p:txBody>
      </p:sp>
      <p:sp>
        <p:nvSpPr>
          <p:cNvPr id="26" name="vocab-0">
            <a:extLst xmlns:a="http://schemas.openxmlformats.org/drawingml/2006/main">
              <a:ext uri="{FF2B5EF4-FFF2-40B4-BE49-F238E27FC236}">
                <a16:creationId xmlns:a16="http://schemas.microsoft.com/office/drawing/2014/main" id="{CB17A147-B717-47DE-8888-95D375EAA3AF}"/>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分步骤</a:t>
            </a:r>
          </a:p>
        </p:txBody>
      </p:sp>
      <p:sp>
        <p:nvSpPr>
          <p:cNvPr id="27" name="vocab-pinyin-0">
            <a:extLst xmlns:a="http://schemas.openxmlformats.org/drawingml/2006/main">
              <a:ext uri="{FF2B5EF4-FFF2-40B4-BE49-F238E27FC236}">
                <a16:creationId xmlns:a16="http://schemas.microsoft.com/office/drawing/2014/main" id="{C34B8BBD-2BBF-404C-934E-5C4C22053F31}"/>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fēn bù zhòu</a:t>
            </a:r>
          </a:p>
        </p:txBody>
      </p:sp>
      <p:sp>
        <p:nvSpPr>
          <p:cNvPr id="28" name="meaning-0">
            <a:extLst xmlns:a="http://schemas.openxmlformats.org/drawingml/2006/main">
              <a:ext uri="{FF2B5EF4-FFF2-40B4-BE49-F238E27FC236}">
                <a16:creationId xmlns:a16="http://schemas.microsoft.com/office/drawing/2014/main" id="{3F2B6A86-4DEB-4E3A-A438-C5AC77AB4B0F}"/>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단계별로</a:t>
            </a:r>
          </a:p>
        </p:txBody>
      </p:sp>
      <p:sp>
        <p:nvSpPr>
          <p:cNvPr id="29" name="vocab-0">
            <a:extLst xmlns:a="http://schemas.openxmlformats.org/drawingml/2006/main">
              <a:ext uri="{FF2B5EF4-FFF2-40B4-BE49-F238E27FC236}">
                <a16:creationId xmlns:a16="http://schemas.microsoft.com/office/drawing/2014/main" id="{D8D60DFF-1932-43FF-A02D-2D617A568886}"/>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食材</a:t>
            </a:r>
          </a:p>
        </p:txBody>
      </p:sp>
      <p:sp>
        <p:nvSpPr>
          <p:cNvPr id="30" name="vocab-pinyin-0">
            <a:extLst xmlns:a="http://schemas.openxmlformats.org/drawingml/2006/main">
              <a:ext uri="{FF2B5EF4-FFF2-40B4-BE49-F238E27FC236}">
                <a16:creationId xmlns:a16="http://schemas.microsoft.com/office/drawing/2014/main" id="{1D61314B-43D4-4CDE-84F3-F02D19D551F9}"/>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shí cái</a:t>
            </a:r>
          </a:p>
        </p:txBody>
      </p:sp>
      <p:sp>
        <p:nvSpPr>
          <p:cNvPr id="31" name="meaning-0">
            <a:extLst xmlns:a="http://schemas.openxmlformats.org/drawingml/2006/main">
              <a:ext uri="{FF2B5EF4-FFF2-40B4-BE49-F238E27FC236}">
                <a16:creationId xmlns:a16="http://schemas.microsoft.com/office/drawing/2014/main" id="{56D30819-70BC-4DEB-AE2C-486F4C342320}"/>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식재료</a:t>
            </a:r>
          </a:p>
        </p:txBody>
      </p:sp>
    </p:spTree>
    <p:extLst>
      <p:ext uri="{BB962C8B-B14F-4D97-AF65-F5344CB8AC3E}">
        <p14:creationId xmlns:p14="http://schemas.microsoft.com/office/powerpoint/2010/main" val="410669890"/>
      </p:ext>
    </p:extLst>
  </p:cSld>
</p:sld>
</file>

<file path=ppt/slides/slide33.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00A59C89-A068-4B3C-A9FF-22225D57AB39}"/>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Q33  좋아하는 카페의 조건</a:t>
            </a:r>
          </a:p>
        </p:txBody>
      </p:sp>
      <p:sp>
        <p:nvSpPr>
          <p:cNvPr id="2" name="language">
            <a:extLst xmlns:a="http://schemas.openxmlformats.org/drawingml/2006/main">
              <a:ext uri="{FF2B5EF4-FFF2-40B4-BE49-F238E27FC236}">
                <a16:creationId xmlns:a16="http://schemas.microsoft.com/office/drawing/2014/main" id="{EB6E8AB7-D7A0-4364-B5A8-2D124E2861C2}"/>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D559DC9C-C77A-4EBC-8C54-5A0DBD8B0251}"/>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관심 기반 선호 초안</a:t>
            </a:r>
          </a:p>
        </p:txBody>
      </p:sp>
      <p:sp>
        <p:nvSpPr>
          <p:cNvPr id="4" name="page">
            <a:extLst xmlns:a="http://schemas.openxmlformats.org/drawingml/2006/main">
              <a:ext uri="{FF2B5EF4-FFF2-40B4-BE49-F238E27FC236}">
                <a16:creationId xmlns:a16="http://schemas.microsoft.com/office/drawing/2014/main" id="{211FC5D2-A0AF-41C0-8CF8-FD92D852F4F7}"/>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33 / 60</a:t>
            </a:r>
          </a:p>
        </p:txBody>
      </p:sp>
      <p:sp>
        <p:nvSpPr>
          <p:cNvPr id="5" name="section-label">
            <a:extLst xmlns:a="http://schemas.openxmlformats.org/drawingml/2006/main">
              <a:ext uri="{FF2B5EF4-FFF2-40B4-BE49-F238E27FC236}">
                <a16:creationId xmlns:a16="http://schemas.microsoft.com/office/drawing/2014/main" id="{42B52C84-EA02-4016-ACCB-FD02B43D09DD}"/>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D598C3D5-002B-4199-A9BA-1DC5A7C9F00C}"/>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什么样的咖啡馆会让你想再去一次？</a:t>
            </a:r>
          </a:p>
        </p:txBody>
      </p:sp>
      <p:sp>
        <p:nvSpPr>
          <p:cNvPr id="7" name="pinyin">
            <a:extLst xmlns:a="http://schemas.openxmlformats.org/drawingml/2006/main">
              <a:ext uri="{FF2B5EF4-FFF2-40B4-BE49-F238E27FC236}">
                <a16:creationId xmlns:a16="http://schemas.microsoft.com/office/drawing/2014/main" id="{92E61423-FAA7-4833-BDA1-04B4FF84918A}"/>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shén me yàng de kā fēi guǎn huì ràng nǐ xiǎng zài qù yī cì？</a:t>
            </a:r>
          </a:p>
        </p:txBody>
      </p:sp>
      <p:sp>
        <p:nvSpPr>
          <p:cNvPr id="8" name="section-label">
            <a:extLst xmlns:a="http://schemas.openxmlformats.org/drawingml/2006/main">
              <a:ext uri="{FF2B5EF4-FFF2-40B4-BE49-F238E27FC236}">
                <a16:creationId xmlns:a16="http://schemas.microsoft.com/office/drawing/2014/main" id="{2882D25E-8A23-4485-B69B-F8D318ACA365}"/>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B58C3388-BC9A-4384-BEE7-05C1C15D814F}"/>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对我来说，咖啡馆首先要让人坐得舒服，不会刚坐下就想离开。咖啡当然重要，但椅子、</a:t>
            </a:r>
          </a:p>
        </p:txBody>
      </p:sp>
      <p:sp>
        <p:nvSpPr>
          <p:cNvPr id="10" name="pinyin">
            <a:extLst xmlns:a="http://schemas.openxmlformats.org/drawingml/2006/main">
              <a:ext uri="{FF2B5EF4-FFF2-40B4-BE49-F238E27FC236}">
                <a16:creationId xmlns:a16="http://schemas.microsoft.com/office/drawing/2014/main" id="{EA25C2C7-3023-49C5-8694-830D51416E6F}"/>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duì wǒ lái shuō， kā fēi guǎn shǒu xiān yào ràng rén zuò de shū fu， bú huì gāng zuò xià jiù xiǎng lí kāi。 kā fēi dāng rán zhòng yào， dàn yǐ zi、</a:t>
            </a:r>
          </a:p>
        </p:txBody>
      </p:sp>
      <p:sp>
        <p:nvSpPr>
          <p:cNvPr id="11" name="hanzi">
            <a:extLst xmlns:a="http://schemas.openxmlformats.org/drawingml/2006/main">
              <a:ext uri="{FF2B5EF4-FFF2-40B4-BE49-F238E27FC236}">
                <a16:creationId xmlns:a16="http://schemas.microsoft.com/office/drawing/2014/main" id="{BAA8C894-6A37-44F6-AD0B-0B5A1ED449D5}"/>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噪音和能不能方便聊天也很重要。</a:t>
            </a:r>
          </a:p>
        </p:txBody>
      </p:sp>
      <p:sp>
        <p:nvSpPr>
          <p:cNvPr id="12" name="pinyin">
            <a:extLst xmlns:a="http://schemas.openxmlformats.org/drawingml/2006/main">
              <a:ext uri="{FF2B5EF4-FFF2-40B4-BE49-F238E27FC236}">
                <a16:creationId xmlns:a16="http://schemas.microsoft.com/office/drawing/2014/main" id="{049E586E-0028-4634-BE0E-4B56410E9B3B}"/>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zào yīn hé néng bù néng fāng biàn liáo tiān yě hěn zhòng yào。</a:t>
            </a:r>
          </a:p>
        </p:txBody>
      </p:sp>
      <p:sp>
        <p:nvSpPr>
          <p:cNvPr id="13" name="hanzi">
            <a:extLst xmlns:a="http://schemas.openxmlformats.org/drawingml/2006/main">
              <a:ext uri="{FF2B5EF4-FFF2-40B4-BE49-F238E27FC236}">
                <a16:creationId xmlns:a16="http://schemas.microsoft.com/office/drawing/2014/main" id="{A07D2C0C-21E7-4B97-BC4B-7826AD7AAFE6}"/>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我最近更关注这些，是因为在考虑怎样利用杨平一处以前开过咖啡馆的房产。这让我既从客人的角度，</a:t>
            </a:r>
          </a:p>
        </p:txBody>
      </p:sp>
      <p:sp>
        <p:nvSpPr>
          <p:cNvPr id="14" name="pinyin">
            <a:extLst xmlns:a="http://schemas.openxmlformats.org/drawingml/2006/main">
              <a:ext uri="{FF2B5EF4-FFF2-40B4-BE49-F238E27FC236}">
                <a16:creationId xmlns:a16="http://schemas.microsoft.com/office/drawing/2014/main" id="{DC0AB5E2-2A8D-4853-9D97-A047AA040F7C}"/>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zuì jìn gèng guān zhù zhè xiē， shì yīn wèi zài kǎo lǜ zěn yàng lì yòng yáng píng yī chù yǐ qián kāi guò kā fēi guǎn de fáng chǎn。 zhè ràng wǒ jì cóng kè rén de jiǎo dù，</a:t>
            </a:r>
          </a:p>
        </p:txBody>
      </p:sp>
      <p:sp>
        <p:nvSpPr>
          <p:cNvPr id="15" name="hanzi">
            <a:extLst xmlns:a="http://schemas.openxmlformats.org/drawingml/2006/main">
              <a:ext uri="{FF2B5EF4-FFF2-40B4-BE49-F238E27FC236}">
                <a16:creationId xmlns:a16="http://schemas.microsoft.com/office/drawing/2014/main" id="{1DF65266-E0B5-4B2C-9C16-1C9FA0E39081}"/>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也从经营的角度看咖啡馆。入口容不容易找到？客人拍过一次照片以后，还有没有理由再来？</a:t>
            </a:r>
          </a:p>
        </p:txBody>
      </p:sp>
      <p:sp>
        <p:nvSpPr>
          <p:cNvPr id="16" name="pinyin">
            <a:extLst xmlns:a="http://schemas.openxmlformats.org/drawingml/2006/main">
              <a:ext uri="{FF2B5EF4-FFF2-40B4-BE49-F238E27FC236}">
                <a16:creationId xmlns:a16="http://schemas.microsoft.com/office/drawing/2014/main" id="{A5947CC7-E98B-43AD-8DA2-25D47F8F4A3A}"/>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yě cóng jīng yíng de jiǎo dù kàn kā fēi guǎn。 rù kǒu róng bù róng yì zhǎo dào？ kè rén pāi guò yī cì zhào piān yǐ hòu， hái yǒu méi yǒu lǐ yóu zài lái？</a:t>
            </a:r>
          </a:p>
        </p:txBody>
      </p:sp>
      <p:sp>
        <p:nvSpPr>
          <p:cNvPr id="17" name="hanzi">
            <a:extLst xmlns:a="http://schemas.openxmlformats.org/drawingml/2006/main">
              <a:ext uri="{FF2B5EF4-FFF2-40B4-BE49-F238E27FC236}">
                <a16:creationId xmlns:a16="http://schemas.microsoft.com/office/drawing/2014/main" id="{9B81A704-F36A-4502-B290-972304BD7234}"/>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我个人更喜欢安静、用途明确的地方，而不是看起来漂亮、用起来不方便的空间。如果能舒服地坐着，</a:t>
            </a:r>
          </a:p>
        </p:txBody>
      </p:sp>
      <p:sp>
        <p:nvSpPr>
          <p:cNvPr id="18" name="pinyin">
            <a:extLst xmlns:a="http://schemas.openxmlformats.org/drawingml/2006/main">
              <a:ext uri="{FF2B5EF4-FFF2-40B4-BE49-F238E27FC236}">
                <a16:creationId xmlns:a16="http://schemas.microsoft.com/office/drawing/2014/main" id="{BD4FBD2A-3A76-479A-B89A-E7D67F3BC078}"/>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gè rén gèng xǐ huan ān jìng、 yòng tú míng què de dì fang， ér bú shì kàn qǐ lái piào liàng、 yòng qǐ lái bù fāng biàn de kōng jiān。 rú guǒ néng shū fu de zuò zhe，</a:t>
            </a:r>
          </a:p>
        </p:txBody>
      </p:sp>
      <p:sp>
        <p:nvSpPr>
          <p:cNvPr id="19" name="hanzi">
            <a:extLst xmlns:a="http://schemas.openxmlformats.org/drawingml/2006/main">
              <a:ext uri="{FF2B5EF4-FFF2-40B4-BE49-F238E27FC236}">
                <a16:creationId xmlns:a16="http://schemas.microsoft.com/office/drawing/2014/main" id="{F4F6367D-2BD8-4FB0-9538-0EA502DFA836}"/>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不用提高声音说话，离开时心情也好一点，我就觉得这家咖啡馆不错。</a:t>
            </a:r>
          </a:p>
        </p:txBody>
      </p:sp>
      <p:sp>
        <p:nvSpPr>
          <p:cNvPr id="20" name="pinyin">
            <a:extLst xmlns:a="http://schemas.openxmlformats.org/drawingml/2006/main">
              <a:ext uri="{FF2B5EF4-FFF2-40B4-BE49-F238E27FC236}">
                <a16:creationId xmlns:a16="http://schemas.microsoft.com/office/drawing/2014/main" id="{B37879AF-8A84-427C-A852-8025D515E15F}"/>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bù yòng tí gāo shēng yīn shuō huà， lí kāi shí xīn qíng yě hǎo yì diǎn， wǒ jiù jué de zhè jiā kā fēi guǎn bù cuò。</a:t>
            </a:r>
          </a:p>
        </p:txBody>
      </p:sp>
      <p:sp>
        <p:nvSpPr>
          <p:cNvPr id="21" name="section-label">
            <a:extLst xmlns:a="http://schemas.openxmlformats.org/drawingml/2006/main">
              <a:ext uri="{FF2B5EF4-FFF2-40B4-BE49-F238E27FC236}">
                <a16:creationId xmlns:a16="http://schemas.microsoft.com/office/drawing/2014/main" id="{23CA3389-B03D-4E1D-9BBD-7066596029B5}"/>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AA622CF3-7673-4A3D-A0A9-2224DFA56032}"/>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从客人的角度</a:t>
            </a:r>
          </a:p>
        </p:txBody>
      </p:sp>
      <p:sp>
        <p:nvSpPr>
          <p:cNvPr id="23" name="vocab-pinyin-0">
            <a:extLst xmlns:a="http://schemas.openxmlformats.org/drawingml/2006/main">
              <a:ext uri="{FF2B5EF4-FFF2-40B4-BE49-F238E27FC236}">
                <a16:creationId xmlns:a16="http://schemas.microsoft.com/office/drawing/2014/main" id="{9A7E8738-FDED-4CBC-AAA9-01BF02937D58}"/>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cóng kè rén de jiǎo dù</a:t>
            </a:r>
          </a:p>
        </p:txBody>
      </p:sp>
      <p:sp>
        <p:nvSpPr>
          <p:cNvPr id="24" name="meaning-0">
            <a:extLst xmlns:a="http://schemas.openxmlformats.org/drawingml/2006/main">
              <a:ext uri="{FF2B5EF4-FFF2-40B4-BE49-F238E27FC236}">
                <a16:creationId xmlns:a16="http://schemas.microsoft.com/office/drawing/2014/main" id="{BBEA71F3-DB7F-49BA-A085-93A675292D80}"/>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방문객의 관점에서</a:t>
            </a:r>
          </a:p>
        </p:txBody>
      </p:sp>
      <p:sp>
        <p:nvSpPr>
          <p:cNvPr id="25" name="vocab-0">
            <a:extLst xmlns:a="http://schemas.openxmlformats.org/drawingml/2006/main">
              <a:ext uri="{FF2B5EF4-FFF2-40B4-BE49-F238E27FC236}">
                <a16:creationId xmlns:a16="http://schemas.microsoft.com/office/drawing/2014/main" id="{9EA9BE74-3FDD-4022-B831-6FF2F5C4ACFC}"/>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提高声音</a:t>
            </a:r>
          </a:p>
        </p:txBody>
      </p:sp>
      <p:sp>
        <p:nvSpPr>
          <p:cNvPr id="26" name="vocab-pinyin-0">
            <a:extLst xmlns:a="http://schemas.openxmlformats.org/drawingml/2006/main">
              <a:ext uri="{FF2B5EF4-FFF2-40B4-BE49-F238E27FC236}">
                <a16:creationId xmlns:a16="http://schemas.microsoft.com/office/drawing/2014/main" id="{08D95987-F2A9-4AFC-BD57-3A52950948E0}"/>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tí gāo shēng yīn</a:t>
            </a:r>
          </a:p>
        </p:txBody>
      </p:sp>
      <p:sp>
        <p:nvSpPr>
          <p:cNvPr id="27" name="meaning-0">
            <a:extLst xmlns:a="http://schemas.openxmlformats.org/drawingml/2006/main">
              <a:ext uri="{FF2B5EF4-FFF2-40B4-BE49-F238E27FC236}">
                <a16:creationId xmlns:a16="http://schemas.microsoft.com/office/drawing/2014/main" id="{11C8B9A4-C8B4-4CDB-9E52-F5C81492E643}"/>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목소리를 높이다</a:t>
            </a:r>
          </a:p>
        </p:txBody>
      </p:sp>
      <p:sp>
        <p:nvSpPr>
          <p:cNvPr id="28" name="vocab-0">
            <a:extLst xmlns:a="http://schemas.openxmlformats.org/drawingml/2006/main">
              <a:ext uri="{FF2B5EF4-FFF2-40B4-BE49-F238E27FC236}">
                <a16:creationId xmlns:a16="http://schemas.microsoft.com/office/drawing/2014/main" id="{00F486AD-FE94-4DF2-B961-71298B81801C}"/>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再来的理由</a:t>
            </a:r>
          </a:p>
        </p:txBody>
      </p:sp>
      <p:sp>
        <p:nvSpPr>
          <p:cNvPr id="29" name="vocab-pinyin-0">
            <a:extLst xmlns:a="http://schemas.openxmlformats.org/drawingml/2006/main">
              <a:ext uri="{FF2B5EF4-FFF2-40B4-BE49-F238E27FC236}">
                <a16:creationId xmlns:a16="http://schemas.microsoft.com/office/drawing/2014/main" id="{5FF12888-8E86-45A7-8EFB-A27D8A1852C1}"/>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zài lái de lǐ yóu</a:t>
            </a:r>
          </a:p>
        </p:txBody>
      </p:sp>
      <p:sp>
        <p:nvSpPr>
          <p:cNvPr id="30" name="meaning-0">
            <a:extLst xmlns:a="http://schemas.openxmlformats.org/drawingml/2006/main">
              <a:ext uri="{FF2B5EF4-FFF2-40B4-BE49-F238E27FC236}">
                <a16:creationId xmlns:a16="http://schemas.microsoft.com/office/drawing/2014/main" id="{B75513CC-E27A-474F-AA47-C65A7308B76C}"/>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다시 방문할 이유</a:t>
            </a:r>
          </a:p>
        </p:txBody>
      </p:sp>
      <p:sp>
        <p:nvSpPr>
          <p:cNvPr id="31" name="vocab-0">
            <a:extLst xmlns:a="http://schemas.openxmlformats.org/drawingml/2006/main">
              <a:ext uri="{FF2B5EF4-FFF2-40B4-BE49-F238E27FC236}">
                <a16:creationId xmlns:a16="http://schemas.microsoft.com/office/drawing/2014/main" id="{28A2AE35-76D5-44C8-93D7-9AA203FE7A23}"/>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入口</a:t>
            </a:r>
          </a:p>
        </p:txBody>
      </p:sp>
      <p:sp>
        <p:nvSpPr>
          <p:cNvPr id="32" name="vocab-pinyin-0">
            <a:extLst xmlns:a="http://schemas.openxmlformats.org/drawingml/2006/main">
              <a:ext uri="{FF2B5EF4-FFF2-40B4-BE49-F238E27FC236}">
                <a16:creationId xmlns:a16="http://schemas.microsoft.com/office/drawing/2014/main" id="{96ED7D36-A8B0-425F-A328-DDEBAB7B3DEF}"/>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rù kǒu</a:t>
            </a:r>
          </a:p>
        </p:txBody>
      </p:sp>
      <p:sp>
        <p:nvSpPr>
          <p:cNvPr id="33" name="meaning-0">
            <a:extLst xmlns:a="http://schemas.openxmlformats.org/drawingml/2006/main">
              <a:ext uri="{FF2B5EF4-FFF2-40B4-BE49-F238E27FC236}">
                <a16:creationId xmlns:a16="http://schemas.microsoft.com/office/drawing/2014/main" id="{949153BD-55AC-471E-A3CB-FA4BE66BDDCF}"/>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입구</a:t>
            </a:r>
          </a:p>
        </p:txBody>
      </p:sp>
    </p:spTree>
    <p:extLst>
      <p:ext uri="{BB962C8B-B14F-4D97-AF65-F5344CB8AC3E}">
        <p14:creationId xmlns:p14="http://schemas.microsoft.com/office/powerpoint/2010/main" val="174938712"/>
      </p:ext>
    </p:extLst>
  </p:cSld>
</p:sld>
</file>

<file path=ppt/slides/slide34.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078497E1-5A44-4595-8197-F14E09A64034}"/>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Q34  온라인 쇼핑 전후 비교</a:t>
            </a:r>
          </a:p>
        </p:txBody>
      </p:sp>
      <p:sp>
        <p:nvSpPr>
          <p:cNvPr id="2" name="language">
            <a:extLst xmlns:a="http://schemas.openxmlformats.org/drawingml/2006/main">
              <a:ext uri="{FF2B5EF4-FFF2-40B4-BE49-F238E27FC236}">
                <a16:creationId xmlns:a16="http://schemas.microsoft.com/office/drawing/2014/main" id="{F749473D-919B-42C7-823C-F52C5FDAE552}"/>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39AF60DE-B8F9-44A6-89FF-A4E56CABB717}"/>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소비 습관 연습 초안</a:t>
            </a:r>
          </a:p>
        </p:txBody>
      </p:sp>
      <p:sp>
        <p:nvSpPr>
          <p:cNvPr id="4" name="page">
            <a:extLst xmlns:a="http://schemas.openxmlformats.org/drawingml/2006/main">
              <a:ext uri="{FF2B5EF4-FFF2-40B4-BE49-F238E27FC236}">
                <a16:creationId xmlns:a16="http://schemas.microsoft.com/office/drawing/2014/main" id="{AC621C2E-F529-4BF9-9862-5B4235D7AA08}"/>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34 / 60</a:t>
            </a:r>
          </a:p>
        </p:txBody>
      </p:sp>
      <p:sp>
        <p:nvSpPr>
          <p:cNvPr id="5" name="section-label">
            <a:extLst xmlns:a="http://schemas.openxmlformats.org/drawingml/2006/main">
              <a:ext uri="{FF2B5EF4-FFF2-40B4-BE49-F238E27FC236}">
                <a16:creationId xmlns:a16="http://schemas.microsoft.com/office/drawing/2014/main" id="{E5C918BC-48B3-4121-BCE9-6D0EE0663566}"/>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F10CB054-04FA-4F55-A0C0-000BED2BB206}"/>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购物方式有什么变化？你怎么决定买什么？</a:t>
            </a:r>
          </a:p>
        </p:txBody>
      </p:sp>
      <p:sp>
        <p:nvSpPr>
          <p:cNvPr id="7" name="pinyin">
            <a:extLst xmlns:a="http://schemas.openxmlformats.org/drawingml/2006/main">
              <a:ext uri="{FF2B5EF4-FFF2-40B4-BE49-F238E27FC236}">
                <a16:creationId xmlns:a16="http://schemas.microsoft.com/office/drawing/2014/main" id="{895FB55A-0A5C-4B1E-A910-A35ECD29391E}"/>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gòu wù fāng shì yǒu shén me biàn huà？ nǐ zěn me jué dìng mǎi shén me？</a:t>
            </a:r>
          </a:p>
        </p:txBody>
      </p:sp>
      <p:sp>
        <p:nvSpPr>
          <p:cNvPr id="8" name="section-label">
            <a:extLst xmlns:a="http://schemas.openxmlformats.org/drawingml/2006/main">
              <a:ext uri="{FF2B5EF4-FFF2-40B4-BE49-F238E27FC236}">
                <a16:creationId xmlns:a16="http://schemas.microsoft.com/office/drawing/2014/main" id="{932BCFF1-A328-413E-B3DB-5C1A071A4341}"/>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A3F6A287-A802-48FB-BBA4-5FB1D22D81E3}"/>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现在购物时，查找信息方便多了。出门之前，就可以比较产品、看说明，也能确认价格是否在预算内。</a:t>
            </a:r>
          </a:p>
        </p:txBody>
      </p:sp>
      <p:sp>
        <p:nvSpPr>
          <p:cNvPr id="10" name="pinyin">
            <a:extLst xmlns:a="http://schemas.openxmlformats.org/drawingml/2006/main">
              <a:ext uri="{FF2B5EF4-FFF2-40B4-BE49-F238E27FC236}">
                <a16:creationId xmlns:a16="http://schemas.microsoft.com/office/drawing/2014/main" id="{D0909971-29B3-4E73-B183-6FAEBEB93419}"/>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xiàn zài gòu wù shí， chá zhǎo xìn xī fāng biàn duō le。 chū mén zhī qián， jiù kě yǐ bǐ jiào chǎn pǐn、 kàn shuō míng， yě néng què rèn jià gé shì fǒu zài yù suàn nèi。</a:t>
            </a:r>
          </a:p>
        </p:txBody>
      </p:sp>
      <p:sp>
        <p:nvSpPr>
          <p:cNvPr id="11" name="hanzi">
            <a:extLst xmlns:a="http://schemas.openxmlformats.org/drawingml/2006/main">
              <a:ext uri="{FF2B5EF4-FFF2-40B4-BE49-F238E27FC236}">
                <a16:creationId xmlns:a16="http://schemas.microsoft.com/office/drawing/2014/main" id="{639F8395-3E1B-4530-A564-F7F4A3A77920}"/>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对空闲时间不多的人来说，这很有帮助。</a:t>
            </a:r>
          </a:p>
        </p:txBody>
      </p:sp>
      <p:sp>
        <p:nvSpPr>
          <p:cNvPr id="12" name="pinyin">
            <a:extLst xmlns:a="http://schemas.openxmlformats.org/drawingml/2006/main">
              <a:ext uri="{FF2B5EF4-FFF2-40B4-BE49-F238E27FC236}">
                <a16:creationId xmlns:a16="http://schemas.microsoft.com/office/drawing/2014/main" id="{BFEA8251-4CDD-45D1-9862-EE94F02EA0ED}"/>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duì kòng xián shí jiān bù duō de rén lái shuō， zhè hěn yǒu bāng zhù。</a:t>
            </a:r>
          </a:p>
        </p:txBody>
      </p:sp>
      <p:sp>
        <p:nvSpPr>
          <p:cNvPr id="13" name="hanzi">
            <a:extLst xmlns:a="http://schemas.openxmlformats.org/drawingml/2006/main">
              <a:ext uri="{FF2B5EF4-FFF2-40B4-BE49-F238E27FC236}">
                <a16:creationId xmlns:a16="http://schemas.microsoft.com/office/drawing/2014/main" id="{4D376030-3DE8-4903-8C3C-E81A24761732}"/>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不过，买运动用品时，很多好评并不等于适合自己。我更想知道尺寸、重量和用途是否符合需要。比如，</a:t>
            </a:r>
          </a:p>
        </p:txBody>
      </p:sp>
      <p:sp>
        <p:nvSpPr>
          <p:cNvPr id="14" name="pinyin">
            <a:extLst xmlns:a="http://schemas.openxmlformats.org/drawingml/2006/main">
              <a:ext uri="{FF2B5EF4-FFF2-40B4-BE49-F238E27FC236}">
                <a16:creationId xmlns:a16="http://schemas.microsoft.com/office/drawing/2014/main" id="{282B3EE4-77B9-43C5-921C-3DDB2C0BAA4D}"/>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bù guò， mǎi yùn dòng yòng pǐn shí， hěn duō hǎo píng bìng bù děng yú shì hé zì jǐ。 wǒ gèng xiǎng zhī dào chǐ cùn、 zhòng liàng hé yòng tú shì fǒu fú hé xū yào。 bǐ rú，</a:t>
            </a:r>
          </a:p>
        </p:txBody>
      </p:sp>
      <p:sp>
        <p:nvSpPr>
          <p:cNvPr id="15" name="hanzi">
            <a:extLst xmlns:a="http://schemas.openxmlformats.org/drawingml/2006/main">
              <a:ext uri="{FF2B5EF4-FFF2-40B4-BE49-F238E27FC236}">
                <a16:creationId xmlns:a16="http://schemas.microsoft.com/office/drawing/2014/main" id="{30AA0651-1C6F-49EF-B762-32B4DC35263B}"/>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我是网球初学者，买最贵的东西，也不一定就是最合适的选择。</a:t>
            </a:r>
          </a:p>
        </p:txBody>
      </p:sp>
      <p:sp>
        <p:nvSpPr>
          <p:cNvPr id="16" name="pinyin">
            <a:extLst xmlns:a="http://schemas.openxmlformats.org/drawingml/2006/main">
              <a:ext uri="{FF2B5EF4-FFF2-40B4-BE49-F238E27FC236}">
                <a16:creationId xmlns:a16="http://schemas.microsoft.com/office/drawing/2014/main" id="{2DBF0D9A-3074-4352-A5F2-7D848969C998}"/>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shì wǎng qiú chū xué zhě， mǎi zuì guì de dōng xi， yě bù yí dìng jiù shì zuì hé shì de xuǎn zé。</a:t>
            </a:r>
          </a:p>
        </p:txBody>
      </p:sp>
      <p:sp>
        <p:nvSpPr>
          <p:cNvPr id="17" name="hanzi">
            <a:extLst xmlns:a="http://schemas.openxmlformats.org/drawingml/2006/main">
              <a:ext uri="{FF2B5EF4-FFF2-40B4-BE49-F238E27FC236}">
                <a16:creationId xmlns:a16="http://schemas.microsoft.com/office/drawing/2014/main" id="{8F54142D-022F-45A8-B0EA-EDD7FBEEF67F}"/>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如果不能先试用，我还会注意退货条件。网上购物的缺点是太方便了，容易买得太快。所以我想先停一下，</a:t>
            </a:r>
          </a:p>
        </p:txBody>
      </p:sp>
      <p:sp>
        <p:nvSpPr>
          <p:cNvPr id="18" name="pinyin">
            <a:extLst xmlns:a="http://schemas.openxmlformats.org/drawingml/2006/main">
              <a:ext uri="{FF2B5EF4-FFF2-40B4-BE49-F238E27FC236}">
                <a16:creationId xmlns:a16="http://schemas.microsoft.com/office/drawing/2014/main" id="{CC0C9592-6A98-408D-A937-2C4B9650F82F}"/>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rú guǒ bù néng xiān shì yòng， wǒ hái huì zhù yì tuì huò tiáo jiàn。 wǎng shàng gòu wù de quē diǎn shì tài fāng biàn le， róng yì mǎi de tài kuài。 suǒ yǐ wǒ xiǎng xiān tíng yī xià，</a:t>
            </a:r>
          </a:p>
        </p:txBody>
      </p:sp>
      <p:sp>
        <p:nvSpPr>
          <p:cNvPr id="19" name="hanzi">
            <a:extLst xmlns:a="http://schemas.openxmlformats.org/drawingml/2006/main">
              <a:ext uri="{FF2B5EF4-FFF2-40B4-BE49-F238E27FC236}">
                <a16:creationId xmlns:a16="http://schemas.microsoft.com/office/drawing/2014/main" id="{25BFEA13-4859-4530-8544-A65E955EF2CE}"/>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问问这件东西是不是真的解决问题。有时候，等自己更了解需求以后再买，反而更有用。</a:t>
            </a:r>
          </a:p>
        </p:txBody>
      </p:sp>
      <p:sp>
        <p:nvSpPr>
          <p:cNvPr id="20" name="pinyin">
            <a:extLst xmlns:a="http://schemas.openxmlformats.org/drawingml/2006/main">
              <a:ext uri="{FF2B5EF4-FFF2-40B4-BE49-F238E27FC236}">
                <a16:creationId xmlns:a16="http://schemas.microsoft.com/office/drawing/2014/main" id="{37C620B0-BC44-4634-AEAE-098A75212FAA}"/>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wèn wèn zhè jiàn dōng xi shì bú shì zhēn de jiě jué wèn tí。 yǒu shí hou， děng zì jǐ gèng liǎo jiě xū qiú yǐ hòu zài mǎi， fǎn ér gèng yǒu yòng。</a:t>
            </a:r>
          </a:p>
        </p:txBody>
      </p:sp>
      <p:sp>
        <p:nvSpPr>
          <p:cNvPr id="21" name="section-label">
            <a:extLst xmlns:a="http://schemas.openxmlformats.org/drawingml/2006/main">
              <a:ext uri="{FF2B5EF4-FFF2-40B4-BE49-F238E27FC236}">
                <a16:creationId xmlns:a16="http://schemas.microsoft.com/office/drawing/2014/main" id="{3C00E75F-45E1-4A10-BED8-FCAA501D3F6D}"/>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09E73E7A-BC72-42D5-B2EB-8FCB25F0AD78}"/>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退货条件</a:t>
            </a:r>
          </a:p>
        </p:txBody>
      </p:sp>
      <p:sp>
        <p:nvSpPr>
          <p:cNvPr id="23" name="vocab-pinyin-0">
            <a:extLst xmlns:a="http://schemas.openxmlformats.org/drawingml/2006/main">
              <a:ext uri="{FF2B5EF4-FFF2-40B4-BE49-F238E27FC236}">
                <a16:creationId xmlns:a16="http://schemas.microsoft.com/office/drawing/2014/main" id="{84FC5917-0A9D-40A1-AB73-6A232E44562E}"/>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tuì huò tiáo jiàn</a:t>
            </a:r>
          </a:p>
        </p:txBody>
      </p:sp>
      <p:sp>
        <p:nvSpPr>
          <p:cNvPr id="24" name="meaning-0">
            <a:extLst xmlns:a="http://schemas.openxmlformats.org/drawingml/2006/main">
              <a:ext uri="{FF2B5EF4-FFF2-40B4-BE49-F238E27FC236}">
                <a16:creationId xmlns:a16="http://schemas.microsoft.com/office/drawing/2014/main" id="{C4B1FE73-A191-4F3A-B23E-D5C8120E13DB}"/>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반품 조건</a:t>
            </a:r>
          </a:p>
        </p:txBody>
      </p:sp>
      <p:sp>
        <p:nvSpPr>
          <p:cNvPr id="25" name="vocab-0">
            <a:extLst xmlns:a="http://schemas.openxmlformats.org/drawingml/2006/main">
              <a:ext uri="{FF2B5EF4-FFF2-40B4-BE49-F238E27FC236}">
                <a16:creationId xmlns:a16="http://schemas.microsoft.com/office/drawing/2014/main" id="{60B0170E-85E1-4210-8E33-A4EAEC24C44E}"/>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在预算内</a:t>
            </a:r>
          </a:p>
        </p:txBody>
      </p:sp>
      <p:sp>
        <p:nvSpPr>
          <p:cNvPr id="26" name="vocab-pinyin-0">
            <a:extLst xmlns:a="http://schemas.openxmlformats.org/drawingml/2006/main">
              <a:ext uri="{FF2B5EF4-FFF2-40B4-BE49-F238E27FC236}">
                <a16:creationId xmlns:a16="http://schemas.microsoft.com/office/drawing/2014/main" id="{BE918B6E-45B1-4855-B12C-11B082D47751}"/>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zài yù suàn nèi</a:t>
            </a:r>
          </a:p>
        </p:txBody>
      </p:sp>
      <p:sp>
        <p:nvSpPr>
          <p:cNvPr id="27" name="meaning-0">
            <a:extLst xmlns:a="http://schemas.openxmlformats.org/drawingml/2006/main">
              <a:ext uri="{FF2B5EF4-FFF2-40B4-BE49-F238E27FC236}">
                <a16:creationId xmlns:a16="http://schemas.microsoft.com/office/drawing/2014/main" id="{824FB079-27E8-4F1C-AB2C-FE8A190663DC}"/>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예산에 맞다</a:t>
            </a:r>
          </a:p>
        </p:txBody>
      </p:sp>
      <p:sp>
        <p:nvSpPr>
          <p:cNvPr id="28" name="vocab-0">
            <a:extLst xmlns:a="http://schemas.openxmlformats.org/drawingml/2006/main">
              <a:ext uri="{FF2B5EF4-FFF2-40B4-BE49-F238E27FC236}">
                <a16:creationId xmlns:a16="http://schemas.microsoft.com/office/drawing/2014/main" id="{BE1D973B-B49B-437E-9793-29DBFE7ACAEA}"/>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符合我的需要</a:t>
            </a:r>
          </a:p>
        </p:txBody>
      </p:sp>
      <p:sp>
        <p:nvSpPr>
          <p:cNvPr id="29" name="vocab-pinyin-0">
            <a:extLst xmlns:a="http://schemas.openxmlformats.org/drawingml/2006/main">
              <a:ext uri="{FF2B5EF4-FFF2-40B4-BE49-F238E27FC236}">
                <a16:creationId xmlns:a16="http://schemas.microsoft.com/office/drawing/2014/main" id="{A426274F-449E-467E-946C-EA59250F6089}"/>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fú hé wǒ de xū yào</a:t>
            </a:r>
          </a:p>
        </p:txBody>
      </p:sp>
      <p:sp>
        <p:nvSpPr>
          <p:cNvPr id="30" name="meaning-0">
            <a:extLst xmlns:a="http://schemas.openxmlformats.org/drawingml/2006/main">
              <a:ext uri="{FF2B5EF4-FFF2-40B4-BE49-F238E27FC236}">
                <a16:creationId xmlns:a16="http://schemas.microsoft.com/office/drawing/2014/main" id="{38012F22-AAF2-425E-B6FE-BF348804EE9A}"/>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내 필요에 맞다</a:t>
            </a:r>
          </a:p>
        </p:txBody>
      </p:sp>
      <p:sp>
        <p:nvSpPr>
          <p:cNvPr id="31" name="vocab-0">
            <a:extLst xmlns:a="http://schemas.openxmlformats.org/drawingml/2006/main">
              <a:ext uri="{FF2B5EF4-FFF2-40B4-BE49-F238E27FC236}">
                <a16:creationId xmlns:a16="http://schemas.microsoft.com/office/drawing/2014/main" id="{CC7AACD0-4FB5-490A-BA25-3EAF9772ED72}"/>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退款</a:t>
            </a:r>
          </a:p>
        </p:txBody>
      </p:sp>
      <p:sp>
        <p:nvSpPr>
          <p:cNvPr id="32" name="vocab-pinyin-0">
            <a:extLst xmlns:a="http://schemas.openxmlformats.org/drawingml/2006/main">
              <a:ext uri="{FF2B5EF4-FFF2-40B4-BE49-F238E27FC236}">
                <a16:creationId xmlns:a16="http://schemas.microsoft.com/office/drawing/2014/main" id="{08B7EC81-E7A3-498F-9F4E-551BFD406A10}"/>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tuì kuǎn</a:t>
            </a:r>
          </a:p>
        </p:txBody>
      </p:sp>
      <p:sp>
        <p:nvSpPr>
          <p:cNvPr id="33" name="meaning-0">
            <a:extLst xmlns:a="http://schemas.openxmlformats.org/drawingml/2006/main">
              <a:ext uri="{FF2B5EF4-FFF2-40B4-BE49-F238E27FC236}">
                <a16:creationId xmlns:a16="http://schemas.microsoft.com/office/drawing/2014/main" id="{673B2D6C-C5C9-48DB-8528-E3A2BF43149D}"/>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환불</a:t>
            </a:r>
          </a:p>
        </p:txBody>
      </p:sp>
    </p:spTree>
    <p:extLst>
      <p:ext uri="{BB962C8B-B14F-4D97-AF65-F5344CB8AC3E}">
        <p14:creationId xmlns:p14="http://schemas.microsoft.com/office/powerpoint/2010/main" val="1357892485"/>
      </p:ext>
    </p:extLst>
  </p:cSld>
</p:sld>
</file>

<file path=ppt/slides/slide35.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B47030C7-61EC-4177-B216-486F88009D0B}"/>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Q35  교통수단 선택과 지각 경험</a:t>
            </a:r>
          </a:p>
        </p:txBody>
      </p:sp>
      <p:sp>
        <p:nvSpPr>
          <p:cNvPr id="2" name="language">
            <a:extLst xmlns:a="http://schemas.openxmlformats.org/drawingml/2006/main">
              <a:ext uri="{FF2B5EF4-FFF2-40B4-BE49-F238E27FC236}">
                <a16:creationId xmlns:a16="http://schemas.microsoft.com/office/drawing/2014/main" id="{186ADADC-0D4F-4EEB-ADFF-B05BF994B0F0}"/>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2F2B623C-B660-4BCC-B9B9-AB4AE798151F}"/>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이동 경험 연습 상황</a:t>
            </a:r>
          </a:p>
        </p:txBody>
      </p:sp>
      <p:sp>
        <p:nvSpPr>
          <p:cNvPr id="4" name="page">
            <a:extLst xmlns:a="http://schemas.openxmlformats.org/drawingml/2006/main">
              <a:ext uri="{FF2B5EF4-FFF2-40B4-BE49-F238E27FC236}">
                <a16:creationId xmlns:a16="http://schemas.microsoft.com/office/drawing/2014/main" id="{C799D73F-DBE1-49C2-9321-D61AB6E0AC39}"/>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35 / 60</a:t>
            </a:r>
          </a:p>
        </p:txBody>
      </p:sp>
      <p:sp>
        <p:nvSpPr>
          <p:cNvPr id="5" name="section-label">
            <a:extLst xmlns:a="http://schemas.openxmlformats.org/drawingml/2006/main">
              <a:ext uri="{FF2B5EF4-FFF2-40B4-BE49-F238E27FC236}">
                <a16:creationId xmlns:a16="http://schemas.microsoft.com/office/drawing/2014/main" id="{D590366F-E7D2-443E-A2FD-036737CC8475}"/>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513FDFDF-0AD6-419F-8E0C-3DCC77C09ECC}"/>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请说说交通给你带来麻烦的一次经历。</a:t>
            </a:r>
          </a:p>
        </p:txBody>
      </p:sp>
      <p:sp>
        <p:nvSpPr>
          <p:cNvPr id="7" name="pinyin">
            <a:extLst xmlns:a="http://schemas.openxmlformats.org/drawingml/2006/main">
              <a:ext uri="{FF2B5EF4-FFF2-40B4-BE49-F238E27FC236}">
                <a16:creationId xmlns:a16="http://schemas.microsoft.com/office/drawing/2014/main" id="{DF013B92-4CBE-487B-9866-E5B8FBBAA3E9}"/>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qǐng shuō shuō jiāo tōng gěi nǐ dài lái má fan de yī cì jīng lì。</a:t>
            </a:r>
          </a:p>
        </p:txBody>
      </p:sp>
      <p:sp>
        <p:nvSpPr>
          <p:cNvPr id="8" name="section-label">
            <a:extLst xmlns:a="http://schemas.openxmlformats.org/drawingml/2006/main">
              <a:ext uri="{FF2B5EF4-FFF2-40B4-BE49-F238E27FC236}">
                <a16:creationId xmlns:a16="http://schemas.microsoft.com/office/drawing/2014/main" id="{2601625D-0FEE-4D40-BD08-560447721875}"/>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C23905CF-ACA3-47C6-B378-A5A686233B2B}"/>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我有一次去开会途中遇到堵车。我原以为已经留了足够的时间，也查过路线，但路上比预计慢，</a:t>
            </a:r>
          </a:p>
        </p:txBody>
      </p:sp>
      <p:sp>
        <p:nvSpPr>
          <p:cNvPr id="10" name="pinyin">
            <a:extLst xmlns:a="http://schemas.openxmlformats.org/drawingml/2006/main">
              <a:ext uri="{FF2B5EF4-FFF2-40B4-BE49-F238E27FC236}">
                <a16:creationId xmlns:a16="http://schemas.microsoft.com/office/drawing/2014/main" id="{493505BF-B1E7-4108-92ED-E5C745C0EA22}"/>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yǒu yī cì qù kāi huì tú zhōng yù dào dǔ chē。 wǒ yuán yǐ wéi yǐ jīng liú le zú gòu de shí jiān， yě chá guò lù xiàn， dàn lù shàng bǐ yù jì màn，</a:t>
            </a:r>
          </a:p>
        </p:txBody>
      </p:sp>
      <p:sp>
        <p:nvSpPr>
          <p:cNvPr id="11" name="hanzi">
            <a:extLst xmlns:a="http://schemas.openxmlformats.org/drawingml/2006/main">
              <a:ext uri="{FF2B5EF4-FFF2-40B4-BE49-F238E27FC236}">
                <a16:creationId xmlns:a16="http://schemas.microsoft.com/office/drawing/2014/main" id="{6EC0D2F5-D4C8-4148-BAB8-B143041E5841}"/>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后来发现可能赶不上会议开始。</a:t>
            </a:r>
          </a:p>
        </p:txBody>
      </p:sp>
      <p:sp>
        <p:nvSpPr>
          <p:cNvPr id="12" name="pinyin">
            <a:extLst xmlns:a="http://schemas.openxmlformats.org/drawingml/2006/main">
              <a:ext uri="{FF2B5EF4-FFF2-40B4-BE49-F238E27FC236}">
                <a16:creationId xmlns:a16="http://schemas.microsoft.com/office/drawing/2014/main" id="{6C7EC911-803D-4D57-8D35-BFD0B4385AE1}"/>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hòu lái fā xiàn kě néng gǎn bù shàng huì yì kāi shǐ。</a:t>
            </a:r>
          </a:p>
        </p:txBody>
      </p:sp>
      <p:sp>
        <p:nvSpPr>
          <p:cNvPr id="13" name="hanzi">
            <a:extLst xmlns:a="http://schemas.openxmlformats.org/drawingml/2006/main">
              <a:ext uri="{FF2B5EF4-FFF2-40B4-BE49-F238E27FC236}">
                <a16:creationId xmlns:a16="http://schemas.microsoft.com/office/drawing/2014/main" id="{2F33EE27-F7EF-45C3-BAEE-F2B846DAE962}"/>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我先发消息，说明比较现实的到达时间，不想让大家不知道情况地一直等。</a:t>
            </a:r>
          </a:p>
        </p:txBody>
      </p:sp>
      <p:sp>
        <p:nvSpPr>
          <p:cNvPr id="14" name="pinyin">
            <a:extLst xmlns:a="http://schemas.openxmlformats.org/drawingml/2006/main">
              <a:ext uri="{FF2B5EF4-FFF2-40B4-BE49-F238E27FC236}">
                <a16:creationId xmlns:a16="http://schemas.microsoft.com/office/drawing/2014/main" id="{1F7F165F-F449-42CF-ADA4-DCD45F989B53}"/>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xiān fā xiāo xī， shuō míng bǐ jiào xiàn shí de dào dá shí jiān， bù xiǎng ràng dà jiā bù zhī dào qíng kuàng de yì zhí děng。</a:t>
            </a:r>
          </a:p>
        </p:txBody>
      </p:sp>
      <p:sp>
        <p:nvSpPr>
          <p:cNvPr id="15" name="hanzi">
            <a:extLst xmlns:a="http://schemas.openxmlformats.org/drawingml/2006/main">
              <a:ext uri="{FF2B5EF4-FFF2-40B4-BE49-F238E27FC236}">
                <a16:creationId xmlns:a16="http://schemas.microsoft.com/office/drawing/2014/main" id="{A1711DEE-7C89-4C15-B2A8-310ED3C7DE3D}"/>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我也问能不能先讨论不需要我参与的议题。虽然迟到还是让我不好意思，但至少减少了一些不便。</a:t>
            </a:r>
          </a:p>
        </p:txBody>
      </p:sp>
      <p:sp>
        <p:nvSpPr>
          <p:cNvPr id="16" name="pinyin">
            <a:extLst xmlns:a="http://schemas.openxmlformats.org/drawingml/2006/main">
              <a:ext uri="{FF2B5EF4-FFF2-40B4-BE49-F238E27FC236}">
                <a16:creationId xmlns:a16="http://schemas.microsoft.com/office/drawing/2014/main" id="{7C75B4C7-D460-468A-95BD-C89B600CEDDE}"/>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yě wèn néng bù néng xiān tǎo lùn bù xū yào wǒ cān yù de yì tí。 suī rán chí dào hái shì ràng wǒ bù hǎo yì si， dàn zhì shǎo jiǎn shǎo le yī xiē bù biàn。</a:t>
            </a:r>
          </a:p>
        </p:txBody>
      </p:sp>
      <p:sp>
        <p:nvSpPr>
          <p:cNvPr id="17" name="hanzi">
            <a:extLst xmlns:a="http://schemas.openxmlformats.org/drawingml/2006/main">
              <a:ext uri="{FF2B5EF4-FFF2-40B4-BE49-F238E27FC236}">
                <a16:creationId xmlns:a16="http://schemas.microsoft.com/office/drawing/2014/main" id="{34001BF4-EA70-4862-B934-8D3E4C30F03E}"/>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从那以后，重要约会我会考虑多留一点时间。如果公共交通的时间更容易预测，也会考虑这种选择。</a:t>
            </a:r>
          </a:p>
        </p:txBody>
      </p:sp>
      <p:sp>
        <p:nvSpPr>
          <p:cNvPr id="18" name="pinyin">
            <a:extLst xmlns:a="http://schemas.openxmlformats.org/drawingml/2006/main">
              <a:ext uri="{FF2B5EF4-FFF2-40B4-BE49-F238E27FC236}">
                <a16:creationId xmlns:a16="http://schemas.microsoft.com/office/drawing/2014/main" id="{27692BBD-49AB-4298-B947-E96ED12C795C}"/>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cóng nà yǐ hòu， zhòng yào yuē huì wǒ huì kǎo lǜ duō liú yì diǎn shí jiān。 rú guǒ gōng gòng jiāo tōng de shí jiān gèng róng yì yù cè， yě huì kǎo lǜ zhè zhǒng xuǎn zé。</a:t>
            </a:r>
          </a:p>
        </p:txBody>
      </p:sp>
      <p:sp>
        <p:nvSpPr>
          <p:cNvPr id="19" name="hanzi">
            <a:extLst xmlns:a="http://schemas.openxmlformats.org/drawingml/2006/main">
              <a:ext uri="{FF2B5EF4-FFF2-40B4-BE49-F238E27FC236}">
                <a16:creationId xmlns:a16="http://schemas.microsoft.com/office/drawing/2014/main" id="{35061EDA-DC24-4E41-94A6-96EEF52C7776}"/>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这件事让我明白，延误已经无法避免时，及时说明情况，比一直盼着交通突然恢复更有用。</a:t>
            </a:r>
          </a:p>
        </p:txBody>
      </p:sp>
      <p:sp>
        <p:nvSpPr>
          <p:cNvPr id="20" name="pinyin">
            <a:extLst xmlns:a="http://schemas.openxmlformats.org/drawingml/2006/main">
              <a:ext uri="{FF2B5EF4-FFF2-40B4-BE49-F238E27FC236}">
                <a16:creationId xmlns:a16="http://schemas.microsoft.com/office/drawing/2014/main" id="{5CA2A2BE-D2F1-4844-B305-472150B44171}"/>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zhè jiàn shì ràng wǒ míng bai， yán wù yǐ jīng wú fǎ bì miǎn shí， jí shí shuō míng qíng kuàng， bǐ yì zhí pàn zhe jiāo tōng tū rán huī fù gèng yǒu yòng。</a:t>
            </a:r>
          </a:p>
        </p:txBody>
      </p:sp>
      <p:sp>
        <p:nvSpPr>
          <p:cNvPr id="21" name="section-label">
            <a:extLst xmlns:a="http://schemas.openxmlformats.org/drawingml/2006/main">
              <a:ext uri="{FF2B5EF4-FFF2-40B4-BE49-F238E27FC236}">
                <a16:creationId xmlns:a16="http://schemas.microsoft.com/office/drawing/2014/main" id="{68AA6014-E761-47BD-B12F-3E7E68BC091A}"/>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6A67507C-3E25-4E69-B68E-0E920B3B612D}"/>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遇到堵车</a:t>
            </a:r>
          </a:p>
        </p:txBody>
      </p:sp>
      <p:sp>
        <p:nvSpPr>
          <p:cNvPr id="23" name="vocab-pinyin-0">
            <a:extLst xmlns:a="http://schemas.openxmlformats.org/drawingml/2006/main">
              <a:ext uri="{FF2B5EF4-FFF2-40B4-BE49-F238E27FC236}">
                <a16:creationId xmlns:a16="http://schemas.microsoft.com/office/drawing/2014/main" id="{EFD52B6F-BF6A-4CC3-AEB5-0C1360440999}"/>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yù dào dǔ chē</a:t>
            </a:r>
          </a:p>
        </p:txBody>
      </p:sp>
      <p:sp>
        <p:nvSpPr>
          <p:cNvPr id="24" name="meaning-0">
            <a:extLst xmlns:a="http://schemas.openxmlformats.org/drawingml/2006/main">
              <a:ext uri="{FF2B5EF4-FFF2-40B4-BE49-F238E27FC236}">
                <a16:creationId xmlns:a16="http://schemas.microsoft.com/office/drawing/2014/main" id="{93D4D4B6-6A5C-47A5-A8F6-4865E2F993B3}"/>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교통 정체에 갇히다</a:t>
            </a:r>
          </a:p>
        </p:txBody>
      </p:sp>
      <p:sp>
        <p:nvSpPr>
          <p:cNvPr id="25" name="vocab-0">
            <a:extLst xmlns:a="http://schemas.openxmlformats.org/drawingml/2006/main">
              <a:ext uri="{FF2B5EF4-FFF2-40B4-BE49-F238E27FC236}">
                <a16:creationId xmlns:a16="http://schemas.microsoft.com/office/drawing/2014/main" id="{19BE2860-0633-4FD9-86B6-3C22A97FE023}"/>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预计到达时间</a:t>
            </a:r>
          </a:p>
        </p:txBody>
      </p:sp>
      <p:sp>
        <p:nvSpPr>
          <p:cNvPr id="26" name="vocab-pinyin-0">
            <a:extLst xmlns:a="http://schemas.openxmlformats.org/drawingml/2006/main">
              <a:ext uri="{FF2B5EF4-FFF2-40B4-BE49-F238E27FC236}">
                <a16:creationId xmlns:a16="http://schemas.microsoft.com/office/drawing/2014/main" id="{A6BBA477-DAEC-485C-854B-9C4734A4E142}"/>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yù jì dào dá shí jiān</a:t>
            </a:r>
          </a:p>
        </p:txBody>
      </p:sp>
      <p:sp>
        <p:nvSpPr>
          <p:cNvPr id="27" name="meaning-0">
            <a:extLst xmlns:a="http://schemas.openxmlformats.org/drawingml/2006/main">
              <a:ext uri="{FF2B5EF4-FFF2-40B4-BE49-F238E27FC236}">
                <a16:creationId xmlns:a16="http://schemas.microsoft.com/office/drawing/2014/main" id="{1906515C-C3D2-4206-9DFE-94C9E7928C5E}"/>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예상 도착 시간</a:t>
            </a:r>
          </a:p>
        </p:txBody>
      </p:sp>
      <p:sp>
        <p:nvSpPr>
          <p:cNvPr id="28" name="vocab-0">
            <a:extLst xmlns:a="http://schemas.openxmlformats.org/drawingml/2006/main">
              <a:ext uri="{FF2B5EF4-FFF2-40B4-BE49-F238E27FC236}">
                <a16:creationId xmlns:a16="http://schemas.microsoft.com/office/drawing/2014/main" id="{4E92436C-3264-4337-B43B-3AFED67AA6D0}"/>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多留一点时间</a:t>
            </a:r>
          </a:p>
        </p:txBody>
      </p:sp>
      <p:sp>
        <p:nvSpPr>
          <p:cNvPr id="29" name="vocab-pinyin-0">
            <a:extLst xmlns:a="http://schemas.openxmlformats.org/drawingml/2006/main">
              <a:ext uri="{FF2B5EF4-FFF2-40B4-BE49-F238E27FC236}">
                <a16:creationId xmlns:a16="http://schemas.microsoft.com/office/drawing/2014/main" id="{7681CB9B-5AC7-4A04-B666-6302CCB447D4}"/>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duō liú yì diǎn shí jiān</a:t>
            </a:r>
          </a:p>
        </p:txBody>
      </p:sp>
      <p:sp>
        <p:nvSpPr>
          <p:cNvPr id="30" name="meaning-0">
            <a:extLst xmlns:a="http://schemas.openxmlformats.org/drawingml/2006/main">
              <a:ext uri="{FF2B5EF4-FFF2-40B4-BE49-F238E27FC236}">
                <a16:creationId xmlns:a16="http://schemas.microsoft.com/office/drawing/2014/main" id="{E78EF166-A932-4072-AAFA-FBEEEA23CD34}"/>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여유 시간을 확보하다</a:t>
            </a:r>
          </a:p>
        </p:txBody>
      </p:sp>
      <p:sp>
        <p:nvSpPr>
          <p:cNvPr id="31" name="vocab-0">
            <a:extLst xmlns:a="http://schemas.openxmlformats.org/drawingml/2006/main">
              <a:ext uri="{FF2B5EF4-FFF2-40B4-BE49-F238E27FC236}">
                <a16:creationId xmlns:a16="http://schemas.microsoft.com/office/drawing/2014/main" id="{A3570B5F-CD4B-4FA8-B91C-97D067C46459}"/>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延误</a:t>
            </a:r>
          </a:p>
        </p:txBody>
      </p:sp>
      <p:sp>
        <p:nvSpPr>
          <p:cNvPr id="32" name="vocab-pinyin-0">
            <a:extLst xmlns:a="http://schemas.openxmlformats.org/drawingml/2006/main">
              <a:ext uri="{FF2B5EF4-FFF2-40B4-BE49-F238E27FC236}">
                <a16:creationId xmlns:a16="http://schemas.microsoft.com/office/drawing/2014/main" id="{B3A3489C-2439-4753-9EB9-79395DC67FEA}"/>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yán wù</a:t>
            </a:r>
          </a:p>
        </p:txBody>
      </p:sp>
      <p:sp>
        <p:nvSpPr>
          <p:cNvPr id="33" name="meaning-0">
            <a:extLst xmlns:a="http://schemas.openxmlformats.org/drawingml/2006/main">
              <a:ext uri="{FF2B5EF4-FFF2-40B4-BE49-F238E27FC236}">
                <a16:creationId xmlns:a16="http://schemas.microsoft.com/office/drawing/2014/main" id="{CBC56CC5-AB90-46EB-85A5-51D1AE2F7B57}"/>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지연</a:t>
            </a:r>
          </a:p>
        </p:txBody>
      </p:sp>
    </p:spTree>
    <p:extLst>
      <p:ext uri="{BB962C8B-B14F-4D97-AF65-F5344CB8AC3E}">
        <p14:creationId xmlns:p14="http://schemas.microsoft.com/office/powerpoint/2010/main" val="1067157193"/>
      </p:ext>
    </p:extLst>
  </p:cSld>
</p:sld>
</file>

<file path=ppt/slides/slide36.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ADB8C0BD-C559-48FC-AFB2-75B99613B1FE}"/>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Q36  재활용과 작은 생활 습관</a:t>
            </a:r>
          </a:p>
        </p:txBody>
      </p:sp>
      <p:sp>
        <p:nvSpPr>
          <p:cNvPr id="2" name="language">
            <a:extLst xmlns:a="http://schemas.openxmlformats.org/drawingml/2006/main">
              <a:ext uri="{FF2B5EF4-FFF2-40B4-BE49-F238E27FC236}">
                <a16:creationId xmlns:a16="http://schemas.microsoft.com/office/drawing/2014/main" id="{1DB36E70-7803-4A0A-AAC4-664C82C68170}"/>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4452DA9F-E057-479A-9782-AEAF5E6646BB}"/>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돌발 주제 연습 초안</a:t>
            </a:r>
          </a:p>
        </p:txBody>
      </p:sp>
      <p:sp>
        <p:nvSpPr>
          <p:cNvPr id="4" name="page">
            <a:extLst xmlns:a="http://schemas.openxmlformats.org/drawingml/2006/main">
              <a:ext uri="{FF2B5EF4-FFF2-40B4-BE49-F238E27FC236}">
                <a16:creationId xmlns:a16="http://schemas.microsoft.com/office/drawing/2014/main" id="{2AECB77E-83E0-4A4C-8E70-6CCF45BE66BF}"/>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36 / 60</a:t>
            </a:r>
          </a:p>
        </p:txBody>
      </p:sp>
      <p:sp>
        <p:nvSpPr>
          <p:cNvPr id="5" name="section-label">
            <a:extLst xmlns:a="http://schemas.openxmlformats.org/drawingml/2006/main">
              <a:ext uri="{FF2B5EF4-FFF2-40B4-BE49-F238E27FC236}">
                <a16:creationId xmlns:a16="http://schemas.microsoft.com/office/drawing/2014/main" id="{A9273400-F4CC-4079-B8CF-47CDB123639F}"/>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0F0C4573-5ADD-4655-A3BD-B29E38DFEB9B}"/>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请说说垃圾分类或者另一种家庭习惯。它有什么变化？</a:t>
            </a:r>
          </a:p>
        </p:txBody>
      </p:sp>
      <p:sp>
        <p:nvSpPr>
          <p:cNvPr id="7" name="pinyin">
            <a:extLst xmlns:a="http://schemas.openxmlformats.org/drawingml/2006/main">
              <a:ext uri="{FF2B5EF4-FFF2-40B4-BE49-F238E27FC236}">
                <a16:creationId xmlns:a16="http://schemas.microsoft.com/office/drawing/2014/main" id="{7079E29D-3FDB-410A-B2AA-00296117036A}"/>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qǐng shuō shuō lā jī fēn lèi huò zhě lìng yī zhǒng jiā tíng xí guàn。 tā yǒu shén me biàn huà？</a:t>
            </a:r>
          </a:p>
        </p:txBody>
      </p:sp>
      <p:sp>
        <p:nvSpPr>
          <p:cNvPr id="8" name="section-label">
            <a:extLst xmlns:a="http://schemas.openxmlformats.org/drawingml/2006/main">
              <a:ext uri="{FF2B5EF4-FFF2-40B4-BE49-F238E27FC236}">
                <a16:creationId xmlns:a16="http://schemas.microsoft.com/office/drawing/2014/main" id="{F84FF02F-1022-42F1-87DC-C747DAB795E6}"/>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A33AD8FC-3629-4F26-BFE0-50B44098716A}"/>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一个值得谈的家庭习惯是垃圾分类。随着快递和网上购物越来越多，包装很容易堆起来。买一件小东西，</a:t>
            </a:r>
          </a:p>
        </p:txBody>
      </p:sp>
      <p:sp>
        <p:nvSpPr>
          <p:cNvPr id="10" name="pinyin">
            <a:extLst xmlns:a="http://schemas.openxmlformats.org/drawingml/2006/main">
              <a:ext uri="{FF2B5EF4-FFF2-40B4-BE49-F238E27FC236}">
                <a16:creationId xmlns:a16="http://schemas.microsoft.com/office/drawing/2014/main" id="{321C6EFD-B092-4F4C-B8E8-A8E163E4BE72}"/>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yí gè zhí dé tán de jiā tíng xí guàn shì lā jī fēn lèi。 suí zhe kuài dì hé wǎng shàng gòu wù yuè lái yuè duō， bāo zhuāng hěn róng yì duī qǐ lái。 mǎi yī jiàn xiǎo dōng xi，</a:t>
            </a:r>
          </a:p>
        </p:txBody>
      </p:sp>
      <p:sp>
        <p:nvSpPr>
          <p:cNvPr id="11" name="hanzi">
            <a:extLst xmlns:a="http://schemas.openxmlformats.org/drawingml/2006/main">
              <a:ext uri="{FF2B5EF4-FFF2-40B4-BE49-F238E27FC236}">
                <a16:creationId xmlns:a16="http://schemas.microsoft.com/office/drawing/2014/main" id="{8E532AFD-1074-4A4C-883C-E30B22A7F373}"/>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也可能留下纸箱、塑料和其他包装。</a:t>
            </a:r>
          </a:p>
        </p:txBody>
      </p:sp>
      <p:sp>
        <p:nvSpPr>
          <p:cNvPr id="12" name="pinyin">
            <a:extLst xmlns:a="http://schemas.openxmlformats.org/drawingml/2006/main">
              <a:ext uri="{FF2B5EF4-FFF2-40B4-BE49-F238E27FC236}">
                <a16:creationId xmlns:a16="http://schemas.microsoft.com/office/drawing/2014/main" id="{6729FBD6-907E-4D36-A5C7-A7726BCB5816}"/>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yě kě néng liú xià zhǐ xiāng、 sù liào hé qí tā bāo zhuāng。</a:t>
            </a:r>
          </a:p>
        </p:txBody>
      </p:sp>
      <p:sp>
        <p:nvSpPr>
          <p:cNvPr id="13" name="hanzi">
            <a:extLst xmlns:a="http://schemas.openxmlformats.org/drawingml/2006/main">
              <a:ext uri="{FF2B5EF4-FFF2-40B4-BE49-F238E27FC236}">
                <a16:creationId xmlns:a16="http://schemas.microsoft.com/office/drawing/2014/main" id="{6532B657-2A3F-417C-B247-0330F438CF43}"/>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我会先看材料，倒空容器，再按照当地说明分类。麻烦的是，有些包装混合了几种材料，</a:t>
            </a:r>
          </a:p>
        </p:txBody>
      </p:sp>
      <p:sp>
        <p:nvSpPr>
          <p:cNvPr id="14" name="pinyin">
            <a:extLst xmlns:a="http://schemas.openxmlformats.org/drawingml/2006/main">
              <a:ext uri="{FF2B5EF4-FFF2-40B4-BE49-F238E27FC236}">
                <a16:creationId xmlns:a16="http://schemas.microsoft.com/office/drawing/2014/main" id="{167B14D8-D4FD-4326-AB97-F7A2583F8214}"/>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huì xiān kàn cái liào， dào kōng róng qì， zài àn zhào dāng dì shuō míng fēn lèi。 má fan de shì， yǒu xiē bāo zhuāng hùn hé le jǐ zhǒng cái liào，</a:t>
            </a:r>
          </a:p>
        </p:txBody>
      </p:sp>
      <p:sp>
        <p:nvSpPr>
          <p:cNvPr id="15" name="hanzi">
            <a:extLst xmlns:a="http://schemas.openxmlformats.org/drawingml/2006/main">
              <a:ext uri="{FF2B5EF4-FFF2-40B4-BE49-F238E27FC236}">
                <a16:creationId xmlns:a16="http://schemas.microsoft.com/office/drawing/2014/main" id="{AD6D4333-C781-499D-89FD-620ACA0043D4}"/>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不容易判断应该放在哪里。我也不会认为每个社区的规则完全一样。</a:t>
            </a:r>
          </a:p>
        </p:txBody>
      </p:sp>
      <p:sp>
        <p:nvSpPr>
          <p:cNvPr id="16" name="pinyin">
            <a:extLst xmlns:a="http://schemas.openxmlformats.org/drawingml/2006/main">
              <a:ext uri="{FF2B5EF4-FFF2-40B4-BE49-F238E27FC236}">
                <a16:creationId xmlns:a16="http://schemas.microsoft.com/office/drawing/2014/main" id="{701FD89F-0940-438D-8053-ED9D25268BB7}"/>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bù róng yì pàn duàn yīng gāi fàng zài nǎ lǐ。 wǒ yě bú huì rèn wéi měi gè shè qū de guī zé wán quán yī yàng。</a:t>
            </a:r>
          </a:p>
        </p:txBody>
      </p:sp>
      <p:sp>
        <p:nvSpPr>
          <p:cNvPr id="17" name="hanzi">
            <a:extLst xmlns:a="http://schemas.openxmlformats.org/drawingml/2006/main">
              <a:ext uri="{FF2B5EF4-FFF2-40B4-BE49-F238E27FC236}">
                <a16:creationId xmlns:a16="http://schemas.microsoft.com/office/drawing/2014/main" id="{388E53D7-FBFC-4FE4-A231-677329A2EAF4}"/>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我觉得更好的起点，是尽量减少不必要的包装。分类很重要，但需要扔的东西少了，事情也会简单一些。</a:t>
            </a:r>
          </a:p>
        </p:txBody>
      </p:sp>
      <p:sp>
        <p:nvSpPr>
          <p:cNvPr id="18" name="pinyin">
            <a:extLst xmlns:a="http://schemas.openxmlformats.org/drawingml/2006/main">
              <a:ext uri="{FF2B5EF4-FFF2-40B4-BE49-F238E27FC236}">
                <a16:creationId xmlns:a16="http://schemas.microsoft.com/office/drawing/2014/main" id="{423068DE-E479-4DFC-9F6E-86018970EF05}"/>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jué de gèng hǎo de qǐ diǎn， shì jǐn liàng jiǎn shǎo bù bì yào de bāo zhuāng。 fēn lèi hěn zhòng yào， dàn xū yào rēng de dōng xi shǎo le， shì qing yě huì jiǎn dān yī xiē。</a:t>
            </a:r>
          </a:p>
        </p:txBody>
      </p:sp>
      <p:sp>
        <p:nvSpPr>
          <p:cNvPr id="19" name="hanzi">
            <a:extLst xmlns:a="http://schemas.openxmlformats.org/drawingml/2006/main">
              <a:ext uri="{FF2B5EF4-FFF2-40B4-BE49-F238E27FC236}">
                <a16:creationId xmlns:a16="http://schemas.microsoft.com/office/drawing/2014/main" id="{33FD42CF-462D-4F41-81C8-AB96C9CC6D32}"/>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这是一个不太令人兴奋的小习惯，但如果能持续做，还是有意义的。</a:t>
            </a:r>
          </a:p>
        </p:txBody>
      </p:sp>
      <p:sp>
        <p:nvSpPr>
          <p:cNvPr id="20" name="pinyin">
            <a:extLst xmlns:a="http://schemas.openxmlformats.org/drawingml/2006/main">
              <a:ext uri="{FF2B5EF4-FFF2-40B4-BE49-F238E27FC236}">
                <a16:creationId xmlns:a16="http://schemas.microsoft.com/office/drawing/2014/main" id="{6982F6A4-9533-490F-855F-77AC31DC94A3}"/>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zhè shì yí gè bù tài lìng rén xīng fèn de xiǎo xí guàn， dàn rú guǒ néng chí xù zuò， hái shì yǒu yì yì de。</a:t>
            </a:r>
          </a:p>
        </p:txBody>
      </p:sp>
      <p:sp>
        <p:nvSpPr>
          <p:cNvPr id="21" name="section-label">
            <a:extLst xmlns:a="http://schemas.openxmlformats.org/drawingml/2006/main">
              <a:ext uri="{FF2B5EF4-FFF2-40B4-BE49-F238E27FC236}">
                <a16:creationId xmlns:a16="http://schemas.microsoft.com/office/drawing/2014/main" id="{7FE8734E-1182-4E19-9646-5A1495A437E0}"/>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FAAA09CC-4FB3-4C45-B06F-B10716F34DA5}"/>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包装堆起来</a:t>
            </a:r>
          </a:p>
        </p:txBody>
      </p:sp>
      <p:sp>
        <p:nvSpPr>
          <p:cNvPr id="23" name="vocab-pinyin-0">
            <a:extLst xmlns:a="http://schemas.openxmlformats.org/drawingml/2006/main">
              <a:ext uri="{FF2B5EF4-FFF2-40B4-BE49-F238E27FC236}">
                <a16:creationId xmlns:a16="http://schemas.microsoft.com/office/drawing/2014/main" id="{E3593CFD-8855-4477-A735-360F752BC6E0}"/>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bāo zhuāng duī qǐ lái</a:t>
            </a:r>
          </a:p>
        </p:txBody>
      </p:sp>
      <p:sp>
        <p:nvSpPr>
          <p:cNvPr id="24" name="meaning-0">
            <a:extLst xmlns:a="http://schemas.openxmlformats.org/drawingml/2006/main">
              <a:ext uri="{FF2B5EF4-FFF2-40B4-BE49-F238E27FC236}">
                <a16:creationId xmlns:a16="http://schemas.microsoft.com/office/drawing/2014/main" id="{DB036125-351E-4864-91F1-30477EE0AC0A}"/>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포장재가 쌓이다</a:t>
            </a:r>
          </a:p>
        </p:txBody>
      </p:sp>
      <p:sp>
        <p:nvSpPr>
          <p:cNvPr id="25" name="vocab-0">
            <a:extLst xmlns:a="http://schemas.openxmlformats.org/drawingml/2006/main">
              <a:ext uri="{FF2B5EF4-FFF2-40B4-BE49-F238E27FC236}">
                <a16:creationId xmlns:a16="http://schemas.microsoft.com/office/drawing/2014/main" id="{CD7A5599-DC6A-41FD-B2DD-4B81C5941658}"/>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垃圾分类</a:t>
            </a:r>
          </a:p>
        </p:txBody>
      </p:sp>
      <p:sp>
        <p:nvSpPr>
          <p:cNvPr id="26" name="vocab-pinyin-0">
            <a:extLst xmlns:a="http://schemas.openxmlformats.org/drawingml/2006/main">
              <a:ext uri="{FF2B5EF4-FFF2-40B4-BE49-F238E27FC236}">
                <a16:creationId xmlns:a16="http://schemas.microsoft.com/office/drawing/2014/main" id="{16AC495E-3BA8-4041-9728-A818666200C9}"/>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lā jī fēn lèi</a:t>
            </a:r>
          </a:p>
        </p:txBody>
      </p:sp>
      <p:sp>
        <p:nvSpPr>
          <p:cNvPr id="27" name="meaning-0">
            <a:extLst xmlns:a="http://schemas.openxmlformats.org/drawingml/2006/main">
              <a:ext uri="{FF2B5EF4-FFF2-40B4-BE49-F238E27FC236}">
                <a16:creationId xmlns:a16="http://schemas.microsoft.com/office/drawing/2014/main" id="{9B365433-5171-4F8F-8CF6-D2E777AD01AE}"/>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쓰레기를 분리하다</a:t>
            </a:r>
          </a:p>
        </p:txBody>
      </p:sp>
      <p:sp>
        <p:nvSpPr>
          <p:cNvPr id="28" name="vocab-0">
            <a:extLst xmlns:a="http://schemas.openxmlformats.org/drawingml/2006/main">
              <a:ext uri="{FF2B5EF4-FFF2-40B4-BE49-F238E27FC236}">
                <a16:creationId xmlns:a16="http://schemas.microsoft.com/office/drawing/2014/main" id="{59F819A6-11E3-48EE-82C6-FC972FFFC089}"/>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当地的说明</a:t>
            </a:r>
          </a:p>
        </p:txBody>
      </p:sp>
      <p:sp>
        <p:nvSpPr>
          <p:cNvPr id="29" name="vocab-pinyin-0">
            <a:extLst xmlns:a="http://schemas.openxmlformats.org/drawingml/2006/main">
              <a:ext uri="{FF2B5EF4-FFF2-40B4-BE49-F238E27FC236}">
                <a16:creationId xmlns:a16="http://schemas.microsoft.com/office/drawing/2014/main" id="{1D947244-9952-47A8-BED0-1097E83D0873}"/>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dāng dì de shuō míng</a:t>
            </a:r>
          </a:p>
        </p:txBody>
      </p:sp>
      <p:sp>
        <p:nvSpPr>
          <p:cNvPr id="30" name="meaning-0">
            <a:extLst xmlns:a="http://schemas.openxmlformats.org/drawingml/2006/main">
              <a:ext uri="{FF2B5EF4-FFF2-40B4-BE49-F238E27FC236}">
                <a16:creationId xmlns:a16="http://schemas.microsoft.com/office/drawing/2014/main" id="{03D7D06C-3113-4064-8E29-11C7AF2010E1}"/>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지역 안내</a:t>
            </a:r>
          </a:p>
        </p:txBody>
      </p:sp>
      <p:sp>
        <p:nvSpPr>
          <p:cNvPr id="31" name="vocab-0">
            <a:extLst xmlns:a="http://schemas.openxmlformats.org/drawingml/2006/main">
              <a:ext uri="{FF2B5EF4-FFF2-40B4-BE49-F238E27FC236}">
                <a16:creationId xmlns:a16="http://schemas.microsoft.com/office/drawing/2014/main" id="{B06B352C-5E5D-41EE-AF36-A54CCF9CDD2A}"/>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包装</a:t>
            </a:r>
          </a:p>
        </p:txBody>
      </p:sp>
      <p:sp>
        <p:nvSpPr>
          <p:cNvPr id="32" name="vocab-pinyin-0">
            <a:extLst xmlns:a="http://schemas.openxmlformats.org/drawingml/2006/main">
              <a:ext uri="{FF2B5EF4-FFF2-40B4-BE49-F238E27FC236}">
                <a16:creationId xmlns:a16="http://schemas.microsoft.com/office/drawing/2014/main" id="{A151B841-140D-44F7-BB24-27EB6BCDB4FA}"/>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bāo zhuāng</a:t>
            </a:r>
          </a:p>
        </p:txBody>
      </p:sp>
      <p:sp>
        <p:nvSpPr>
          <p:cNvPr id="33" name="meaning-0">
            <a:extLst xmlns:a="http://schemas.openxmlformats.org/drawingml/2006/main">
              <a:ext uri="{FF2B5EF4-FFF2-40B4-BE49-F238E27FC236}">
                <a16:creationId xmlns:a16="http://schemas.microsoft.com/office/drawing/2014/main" id="{43547767-2F84-4C73-853D-2C25DFD71472}"/>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포장재</a:t>
            </a:r>
          </a:p>
        </p:txBody>
      </p:sp>
    </p:spTree>
    <p:extLst>
      <p:ext uri="{BB962C8B-B14F-4D97-AF65-F5344CB8AC3E}">
        <p14:creationId xmlns:p14="http://schemas.microsoft.com/office/powerpoint/2010/main" val="1474970992"/>
      </p:ext>
    </p:extLst>
  </p:cSld>
</p:sld>
</file>

<file path=ppt/slides/slide37.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01FA1E6D-3632-4D13-A392-43BDE453368A}"/>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Q37  가족과 다시 가보고 싶은 중국</a:t>
            </a:r>
          </a:p>
        </p:txBody>
      </p:sp>
      <p:sp>
        <p:nvSpPr>
          <p:cNvPr id="2" name="language">
            <a:extLst xmlns:a="http://schemas.openxmlformats.org/drawingml/2006/main">
              <a:ext uri="{FF2B5EF4-FFF2-40B4-BE49-F238E27FC236}">
                <a16:creationId xmlns:a16="http://schemas.microsoft.com/office/drawing/2014/main" id="{410BEBAF-2ABF-47F1-A55F-1690B8A20C02}"/>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9D0B15AF-2568-4371-BF85-21F22F51441C}"/>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확인 경험과 여행 희망</a:t>
            </a:r>
          </a:p>
        </p:txBody>
      </p:sp>
      <p:sp>
        <p:nvSpPr>
          <p:cNvPr id="4" name="page">
            <a:extLst xmlns:a="http://schemas.openxmlformats.org/drawingml/2006/main">
              <a:ext uri="{FF2B5EF4-FFF2-40B4-BE49-F238E27FC236}">
                <a16:creationId xmlns:a16="http://schemas.microsoft.com/office/drawing/2014/main" id="{761EB3A9-C337-40F1-8BED-2372886B86D8}"/>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37 / 60</a:t>
            </a:r>
          </a:p>
        </p:txBody>
      </p:sp>
      <p:sp>
        <p:nvSpPr>
          <p:cNvPr id="5" name="section-label">
            <a:extLst xmlns:a="http://schemas.openxmlformats.org/drawingml/2006/main">
              <a:ext uri="{FF2B5EF4-FFF2-40B4-BE49-F238E27FC236}">
                <a16:creationId xmlns:a16="http://schemas.microsoft.com/office/drawing/2014/main" id="{E2C6D277-0F26-42B0-A180-5269D1212217}"/>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3237CA44-9AF3-4346-BFDA-3084013668AB}"/>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你想和家人去哪里旅行？到了那里想做什么？</a:t>
            </a:r>
          </a:p>
        </p:txBody>
      </p:sp>
      <p:sp>
        <p:nvSpPr>
          <p:cNvPr id="7" name="pinyin">
            <a:extLst xmlns:a="http://schemas.openxmlformats.org/drawingml/2006/main">
              <a:ext uri="{FF2B5EF4-FFF2-40B4-BE49-F238E27FC236}">
                <a16:creationId xmlns:a16="http://schemas.microsoft.com/office/drawing/2014/main" id="{C30A6DCD-FA87-4BC6-A0F1-73C0899ADF7B}"/>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nǐ xiǎng hé jiā rén qù nǎ lǐ lǚ xíng？ dào le nà lǐ xiǎng zuò shén me？</a:t>
            </a:r>
          </a:p>
        </p:txBody>
      </p:sp>
      <p:sp>
        <p:nvSpPr>
          <p:cNvPr id="8" name="section-label">
            <a:extLst xmlns:a="http://schemas.openxmlformats.org/drawingml/2006/main">
              <a:ext uri="{FF2B5EF4-FFF2-40B4-BE49-F238E27FC236}">
                <a16:creationId xmlns:a16="http://schemas.microsoft.com/office/drawing/2014/main" id="{C1E87946-D327-4928-8335-B64B732C9713}"/>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78DA1CA0-727E-4E38-8173-2D65EED98EA4}"/>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我想和家人再去一次中国。因为我们在那里度过了人生中重要的一段时间，</a:t>
            </a:r>
          </a:p>
        </p:txBody>
      </p:sp>
      <p:sp>
        <p:nvSpPr>
          <p:cNvPr id="10" name="pinyin">
            <a:extLst xmlns:a="http://schemas.openxmlformats.org/drawingml/2006/main">
              <a:ext uri="{FF2B5EF4-FFF2-40B4-BE49-F238E27FC236}">
                <a16:creationId xmlns:a16="http://schemas.microsoft.com/office/drawing/2014/main" id="{730C48AC-31B0-4D79-BBCA-14F00213EE68}"/>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xiǎng hé jiā rén zài qù yī cì zhōng guó。 yīn wèi wǒ men zài nà lǐ dù guò le rén shēng zhōng zhòng yào de yī duàn shí jiān，</a:t>
            </a:r>
          </a:p>
        </p:txBody>
      </p:sp>
      <p:sp>
        <p:nvSpPr>
          <p:cNvPr id="11" name="hanzi">
            <a:extLst xmlns:a="http://schemas.openxmlformats.org/drawingml/2006/main">
              <a:ext uri="{FF2B5EF4-FFF2-40B4-BE49-F238E27FC236}">
                <a16:creationId xmlns:a16="http://schemas.microsoft.com/office/drawing/2014/main" id="{BAE98758-7F57-43AE-A0A0-D10BA352E50A}"/>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所以这次旅行不只是看著名景点，也是重新走近以前日常生活的一次机会。</a:t>
            </a:r>
          </a:p>
        </p:txBody>
      </p:sp>
      <p:sp>
        <p:nvSpPr>
          <p:cNvPr id="12" name="pinyin">
            <a:extLst xmlns:a="http://schemas.openxmlformats.org/drawingml/2006/main">
              <a:ext uri="{FF2B5EF4-FFF2-40B4-BE49-F238E27FC236}">
                <a16:creationId xmlns:a16="http://schemas.microsoft.com/office/drawing/2014/main" id="{DCF98B4D-466B-469A-AE83-98CC8D60417C}"/>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suǒ yǐ zhè cì lǚ xíng bù zhǐ shì kàn zhù míng jǐng diǎn， yě shì chóng xīn zǒu jìn yǐ qián rì cháng shēng huó de yī cì jī huì。</a:t>
            </a:r>
          </a:p>
        </p:txBody>
      </p:sp>
      <p:sp>
        <p:nvSpPr>
          <p:cNvPr id="13" name="hanzi">
            <a:extLst xmlns:a="http://schemas.openxmlformats.org/drawingml/2006/main">
              <a:ext uri="{FF2B5EF4-FFF2-40B4-BE49-F238E27FC236}">
                <a16:creationId xmlns:a16="http://schemas.microsoft.com/office/drawing/2014/main" id="{25283649-9316-45F7-B026-A84840B0C5E9}"/>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我更想少选几个地方，而不是在很多城市之间赶来赶去。可以去熟悉的地方走走，吃顿饭，聊聊什么没有变，</a:t>
            </a:r>
          </a:p>
        </p:txBody>
      </p:sp>
      <p:sp>
        <p:nvSpPr>
          <p:cNvPr id="14" name="pinyin">
            <a:extLst xmlns:a="http://schemas.openxmlformats.org/drawingml/2006/main">
              <a:ext uri="{FF2B5EF4-FFF2-40B4-BE49-F238E27FC236}">
                <a16:creationId xmlns:a16="http://schemas.microsoft.com/office/drawing/2014/main" id="{D915C995-22FB-4E70-892A-328D1518942E}"/>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gèng xiǎng shǎo xuǎn jǐ gè dì fang， ér bú shì zài hěn duō chéng shì zhī jiān gǎn lái gǎn qù。 kě yǐ qù shú xī de dì fang zǒu zǒu， chī dùn fàn， liáo liáo shén me méi yǒu biàn，</a:t>
            </a:r>
          </a:p>
        </p:txBody>
      </p:sp>
      <p:sp>
        <p:nvSpPr>
          <p:cNvPr id="15" name="hanzi">
            <a:extLst xmlns:a="http://schemas.openxmlformats.org/drawingml/2006/main">
              <a:ext uri="{FF2B5EF4-FFF2-40B4-BE49-F238E27FC236}">
                <a16:creationId xmlns:a16="http://schemas.microsoft.com/office/drawing/2014/main" id="{97F84A02-5BCE-4FF1-A7A4-DAC3F4B70702}"/>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什么已经不同了。我也会让孩子选择一些活动，因为他们的记忆可能和我不一样。</a:t>
            </a:r>
          </a:p>
        </p:txBody>
      </p:sp>
      <p:sp>
        <p:nvSpPr>
          <p:cNvPr id="16" name="pinyin">
            <a:extLst xmlns:a="http://schemas.openxmlformats.org/drawingml/2006/main">
              <a:ext uri="{FF2B5EF4-FFF2-40B4-BE49-F238E27FC236}">
                <a16:creationId xmlns:a16="http://schemas.microsoft.com/office/drawing/2014/main" id="{2633A1B7-E140-4FCD-815C-910A20944107}"/>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shén me yǐ jīng bù tóng le。 wǒ yě huì ràng hái zi xuǎn zé yī xiē huó dòng， yīn wèi tā men de jì yì kě néng hé wǒ bù yí yàng。</a:t>
            </a:r>
          </a:p>
        </p:txBody>
      </p:sp>
      <p:sp>
        <p:nvSpPr>
          <p:cNvPr id="17" name="hanzi">
            <a:extLst xmlns:a="http://schemas.openxmlformats.org/drawingml/2006/main">
              <a:ext uri="{FF2B5EF4-FFF2-40B4-BE49-F238E27FC236}">
                <a16:creationId xmlns:a16="http://schemas.microsoft.com/office/drawing/2014/main" id="{8EE80CF7-8B7F-445D-B03F-13C0B678834A}"/>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对我来说，最有意义的部分是聊天。一条熟悉的街，可能让我们想起很多年没提过的故事。</a:t>
            </a:r>
          </a:p>
        </p:txBody>
      </p:sp>
      <p:sp>
        <p:nvSpPr>
          <p:cNvPr id="18" name="pinyin">
            <a:extLst xmlns:a="http://schemas.openxmlformats.org/drawingml/2006/main">
              <a:ext uri="{FF2B5EF4-FFF2-40B4-BE49-F238E27FC236}">
                <a16:creationId xmlns:a16="http://schemas.microsoft.com/office/drawing/2014/main" id="{B70FD7E2-ED35-4853-B066-93F9C5F4A9CB}"/>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duì wǒ lái shuō， zuì yǒu yì yì de bù fèn shì liáo tiān。 yī tiáo shú xī de jiē， kě néng ràng wǒ men xiǎng qǐ hěn duō nián méi tí guò de gù shi。</a:t>
            </a:r>
          </a:p>
        </p:txBody>
      </p:sp>
      <p:sp>
        <p:nvSpPr>
          <p:cNvPr id="19" name="hanzi">
            <a:extLst xmlns:a="http://schemas.openxmlformats.org/drawingml/2006/main">
              <a:ext uri="{FF2B5EF4-FFF2-40B4-BE49-F238E27FC236}">
                <a16:creationId xmlns:a16="http://schemas.microsoft.com/office/drawing/2014/main" id="{152B86A0-5B1A-495E-A6D2-3B72444575B9}"/>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现在还没有固定行程，但我喜欢把过去的经历和现在的生活连接起来的旅行。</a:t>
            </a:r>
          </a:p>
        </p:txBody>
      </p:sp>
      <p:sp>
        <p:nvSpPr>
          <p:cNvPr id="20" name="pinyin">
            <a:extLst xmlns:a="http://schemas.openxmlformats.org/drawingml/2006/main">
              <a:ext uri="{FF2B5EF4-FFF2-40B4-BE49-F238E27FC236}">
                <a16:creationId xmlns:a16="http://schemas.microsoft.com/office/drawing/2014/main" id="{F5092A81-071D-4DB1-A46F-7B62C6F350DE}"/>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xiàn zài hái méi yǒu gù dìng xíng chéng， dàn wǒ xǐ huan bǎ guò qù de jīng lì hé xiàn zài de shēng huó lián jiē qǐ lái de lǚ xíng。</a:t>
            </a:r>
          </a:p>
        </p:txBody>
      </p:sp>
      <p:sp>
        <p:nvSpPr>
          <p:cNvPr id="21" name="section-label">
            <a:extLst xmlns:a="http://schemas.openxmlformats.org/drawingml/2006/main">
              <a:ext uri="{FF2B5EF4-FFF2-40B4-BE49-F238E27FC236}">
                <a16:creationId xmlns:a16="http://schemas.microsoft.com/office/drawing/2014/main" id="{1147222B-D334-466A-AA60-C9D29E8CCBE8}"/>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2B537A8C-B32D-49C9-A7E6-309E9D4554CF}"/>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重游熟悉的地方</a:t>
            </a:r>
          </a:p>
        </p:txBody>
      </p:sp>
      <p:sp>
        <p:nvSpPr>
          <p:cNvPr id="23" name="vocab-pinyin-0">
            <a:extLst xmlns:a="http://schemas.openxmlformats.org/drawingml/2006/main">
              <a:ext uri="{FF2B5EF4-FFF2-40B4-BE49-F238E27FC236}">
                <a16:creationId xmlns:a16="http://schemas.microsoft.com/office/drawing/2014/main" id="{542F9284-0587-479A-8FBC-A3E37F9B6B0C}"/>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chóng yóu shú xī de dì fang</a:t>
            </a:r>
          </a:p>
        </p:txBody>
      </p:sp>
      <p:sp>
        <p:nvSpPr>
          <p:cNvPr id="24" name="meaning-0">
            <a:extLst xmlns:a="http://schemas.openxmlformats.org/drawingml/2006/main">
              <a:ext uri="{FF2B5EF4-FFF2-40B4-BE49-F238E27FC236}">
                <a16:creationId xmlns:a16="http://schemas.microsoft.com/office/drawing/2014/main" id="{1C69E582-BA1E-475E-9DEB-1C3DCEF599B4}"/>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익숙한 곳을 다시 방문하다</a:t>
            </a:r>
          </a:p>
        </p:txBody>
      </p:sp>
      <p:sp>
        <p:nvSpPr>
          <p:cNvPr id="25" name="vocab-0">
            <a:extLst xmlns:a="http://schemas.openxmlformats.org/drawingml/2006/main">
              <a:ext uri="{FF2B5EF4-FFF2-40B4-BE49-F238E27FC236}">
                <a16:creationId xmlns:a16="http://schemas.microsoft.com/office/drawing/2014/main" id="{12682932-8F77-46FD-85B7-EFB7B1F368C7}"/>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固定行程</a:t>
            </a:r>
          </a:p>
        </p:txBody>
      </p:sp>
      <p:sp>
        <p:nvSpPr>
          <p:cNvPr id="26" name="vocab-pinyin-0">
            <a:extLst xmlns:a="http://schemas.openxmlformats.org/drawingml/2006/main">
              <a:ext uri="{FF2B5EF4-FFF2-40B4-BE49-F238E27FC236}">
                <a16:creationId xmlns:a16="http://schemas.microsoft.com/office/drawing/2014/main" id="{5DD3705C-4C50-4226-8734-5539ADB321A9}"/>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gù dìng xíng chéng</a:t>
            </a:r>
          </a:p>
        </p:txBody>
      </p:sp>
      <p:sp>
        <p:nvSpPr>
          <p:cNvPr id="27" name="meaning-0">
            <a:extLst xmlns:a="http://schemas.openxmlformats.org/drawingml/2006/main">
              <a:ext uri="{FF2B5EF4-FFF2-40B4-BE49-F238E27FC236}">
                <a16:creationId xmlns:a16="http://schemas.microsoft.com/office/drawing/2014/main" id="{5CC67AAA-D4E8-4F2A-AE6B-90FA15C3AE23}"/>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정해진 여행 일정</a:t>
            </a:r>
          </a:p>
        </p:txBody>
      </p:sp>
      <p:sp>
        <p:nvSpPr>
          <p:cNvPr id="28" name="vocab-0">
            <a:extLst xmlns:a="http://schemas.openxmlformats.org/drawingml/2006/main">
              <a:ext uri="{FF2B5EF4-FFF2-40B4-BE49-F238E27FC236}">
                <a16:creationId xmlns:a16="http://schemas.microsoft.com/office/drawing/2014/main" id="{5A5AB182-5DCE-4D61-8F0C-9987B5716209}"/>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唤起回忆</a:t>
            </a:r>
          </a:p>
        </p:txBody>
      </p:sp>
      <p:sp>
        <p:nvSpPr>
          <p:cNvPr id="29" name="vocab-pinyin-0">
            <a:extLst xmlns:a="http://schemas.openxmlformats.org/drawingml/2006/main">
              <a:ext uri="{FF2B5EF4-FFF2-40B4-BE49-F238E27FC236}">
                <a16:creationId xmlns:a16="http://schemas.microsoft.com/office/drawing/2014/main" id="{3A770128-AF82-4106-8738-062567C00551}"/>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huàn qǐ huí yì</a:t>
            </a:r>
          </a:p>
        </p:txBody>
      </p:sp>
      <p:sp>
        <p:nvSpPr>
          <p:cNvPr id="30" name="meaning-0">
            <a:extLst xmlns:a="http://schemas.openxmlformats.org/drawingml/2006/main">
              <a:ext uri="{FF2B5EF4-FFF2-40B4-BE49-F238E27FC236}">
                <a16:creationId xmlns:a16="http://schemas.microsoft.com/office/drawing/2014/main" id="{2E1FE246-F565-46F5-8435-F8BB2B915FCE}"/>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기억을 떠오르게 하다</a:t>
            </a:r>
          </a:p>
        </p:txBody>
      </p:sp>
      <p:sp>
        <p:nvSpPr>
          <p:cNvPr id="31" name="vocab-0">
            <a:extLst xmlns:a="http://schemas.openxmlformats.org/drawingml/2006/main">
              <a:ext uri="{FF2B5EF4-FFF2-40B4-BE49-F238E27FC236}">
                <a16:creationId xmlns:a16="http://schemas.microsoft.com/office/drawing/2014/main" id="{1AB8A061-CB5B-4090-A68D-6C84E223F85C}"/>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行程</a:t>
            </a:r>
          </a:p>
        </p:txBody>
      </p:sp>
      <p:sp>
        <p:nvSpPr>
          <p:cNvPr id="32" name="vocab-pinyin-0">
            <a:extLst xmlns:a="http://schemas.openxmlformats.org/drawingml/2006/main">
              <a:ext uri="{FF2B5EF4-FFF2-40B4-BE49-F238E27FC236}">
                <a16:creationId xmlns:a16="http://schemas.microsoft.com/office/drawing/2014/main" id="{16DE89A9-9566-48D0-9F3E-A4AF1649624F}"/>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xíng chéng</a:t>
            </a:r>
          </a:p>
        </p:txBody>
      </p:sp>
      <p:sp>
        <p:nvSpPr>
          <p:cNvPr id="33" name="meaning-0">
            <a:extLst xmlns:a="http://schemas.openxmlformats.org/drawingml/2006/main">
              <a:ext uri="{FF2B5EF4-FFF2-40B4-BE49-F238E27FC236}">
                <a16:creationId xmlns:a16="http://schemas.microsoft.com/office/drawing/2014/main" id="{5E372100-AD59-4DA3-9AD7-9C892DB8B8C4}"/>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여행 일정</a:t>
            </a:r>
          </a:p>
        </p:txBody>
      </p:sp>
    </p:spTree>
    <p:extLst>
      <p:ext uri="{BB962C8B-B14F-4D97-AF65-F5344CB8AC3E}">
        <p14:creationId xmlns:p14="http://schemas.microsoft.com/office/powerpoint/2010/main" val="1372184434"/>
      </p:ext>
    </p:extLst>
  </p:cSld>
</p:sld>
</file>

<file path=ppt/slides/slide38.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6524DE0F-C059-4AED-A377-98857B2E6888}"/>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Q38  출장과 가족 여행 준비의 차이</a:t>
            </a:r>
          </a:p>
        </p:txBody>
      </p:sp>
      <p:sp>
        <p:nvSpPr>
          <p:cNvPr id="2" name="language">
            <a:extLst xmlns:a="http://schemas.openxmlformats.org/drawingml/2006/main">
              <a:ext uri="{FF2B5EF4-FFF2-40B4-BE49-F238E27FC236}">
                <a16:creationId xmlns:a16="http://schemas.microsoft.com/office/drawing/2014/main" id="{C1C45120-DB11-4AF8-AF1B-C7DF4084FDFE}"/>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66905321-A4F5-48BD-80A1-A0B8E9D06FDF}"/>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여행 습관 연습 초안</a:t>
            </a:r>
          </a:p>
        </p:txBody>
      </p:sp>
      <p:sp>
        <p:nvSpPr>
          <p:cNvPr id="4" name="page">
            <a:extLst xmlns:a="http://schemas.openxmlformats.org/drawingml/2006/main">
              <a:ext uri="{FF2B5EF4-FFF2-40B4-BE49-F238E27FC236}">
                <a16:creationId xmlns:a16="http://schemas.microsoft.com/office/drawing/2014/main" id="{F8A04E79-C38F-4C2A-84C1-5654914D65CF}"/>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38 / 60</a:t>
            </a:r>
          </a:p>
        </p:txBody>
      </p:sp>
      <p:sp>
        <p:nvSpPr>
          <p:cNvPr id="5" name="section-label">
            <a:extLst xmlns:a="http://schemas.openxmlformats.org/drawingml/2006/main">
              <a:ext uri="{FF2B5EF4-FFF2-40B4-BE49-F238E27FC236}">
                <a16:creationId xmlns:a16="http://schemas.microsoft.com/office/drawing/2014/main" id="{635E3CEC-3FB6-4143-B1D2-392EEF9D546D}"/>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7A68BFB3-06B7-4B54-B3CB-2ED2E440A198}"/>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旅行前你会怎么准备？出差和家庭旅行有什么不同？</a:t>
            </a:r>
          </a:p>
        </p:txBody>
      </p:sp>
      <p:sp>
        <p:nvSpPr>
          <p:cNvPr id="7" name="pinyin">
            <a:extLst xmlns:a="http://schemas.openxmlformats.org/drawingml/2006/main">
              <a:ext uri="{FF2B5EF4-FFF2-40B4-BE49-F238E27FC236}">
                <a16:creationId xmlns:a16="http://schemas.microsoft.com/office/drawing/2014/main" id="{D524092C-D8C1-47BF-A6D0-1FFE1ADBF94E}"/>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lǚ xíng qián nǐ huì zěn me zhǔn bèi？ chū chāi hé jiā tíng lǚ xíng yǒu shén me bù tóng？</a:t>
            </a:r>
          </a:p>
        </p:txBody>
      </p:sp>
      <p:sp>
        <p:nvSpPr>
          <p:cNvPr id="8" name="section-label">
            <a:extLst xmlns:a="http://schemas.openxmlformats.org/drawingml/2006/main">
              <a:ext uri="{FF2B5EF4-FFF2-40B4-BE49-F238E27FC236}">
                <a16:creationId xmlns:a16="http://schemas.microsoft.com/office/drawing/2014/main" id="{CD460CE9-342C-4E31-A3FF-3F292C35BFA7}"/>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73702C8A-5A6D-48C0-A8C5-E67992D1B08E}"/>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准备出差时，我会先确认临时很难补上的东西，比如证件、行程资料、重要文件和工作设备。</a:t>
            </a:r>
          </a:p>
        </p:txBody>
      </p:sp>
      <p:sp>
        <p:nvSpPr>
          <p:cNvPr id="10" name="pinyin">
            <a:extLst xmlns:a="http://schemas.openxmlformats.org/drawingml/2006/main">
              <a:ext uri="{FF2B5EF4-FFF2-40B4-BE49-F238E27FC236}">
                <a16:creationId xmlns:a16="http://schemas.microsoft.com/office/drawing/2014/main" id="{C78049B0-BA0A-42E0-9611-52C75F1D56B4}"/>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zhǔn bèi chū chāi shí， wǒ huì xiān què rèn lín shí hěn nán bǔ shàng de dōng xi， bǐ rú zhèng jiàn、 xíng chéng zī liào、 zhòng yào wén jiàn hé gōng zuò shè bèi。</a:t>
            </a:r>
          </a:p>
        </p:txBody>
      </p:sp>
      <p:sp>
        <p:nvSpPr>
          <p:cNvPr id="11" name="hanzi">
            <a:extLst xmlns:a="http://schemas.openxmlformats.org/drawingml/2006/main">
              <a:ext uri="{FF2B5EF4-FFF2-40B4-BE49-F238E27FC236}">
                <a16:creationId xmlns:a16="http://schemas.microsoft.com/office/drawing/2014/main" id="{D87128B2-DA2A-4B19-8990-51AD07B6E2DE}"/>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只有电脑却忘带充电器，就会很麻烦，所以这些小东西需要仔细检查。</a:t>
            </a:r>
          </a:p>
        </p:txBody>
      </p:sp>
      <p:sp>
        <p:nvSpPr>
          <p:cNvPr id="12" name="pinyin">
            <a:extLst xmlns:a="http://schemas.openxmlformats.org/drawingml/2006/main">
              <a:ext uri="{FF2B5EF4-FFF2-40B4-BE49-F238E27FC236}">
                <a16:creationId xmlns:a16="http://schemas.microsoft.com/office/drawing/2014/main" id="{30F47768-EC7E-48F7-8D54-A576CCD8D0C8}"/>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zhǐ yǒu diàn nǎo què wàng dài chōng diàn qì， jiù huì hěn má fan， suǒ yǐ zhè xiē xiǎo dōng xi xū yào zǐ xì jiǎn chá。</a:t>
            </a:r>
          </a:p>
        </p:txBody>
      </p:sp>
      <p:sp>
        <p:nvSpPr>
          <p:cNvPr id="13" name="hanzi">
            <a:extLst xmlns:a="http://schemas.openxmlformats.org/drawingml/2006/main">
              <a:ext uri="{FF2B5EF4-FFF2-40B4-BE49-F238E27FC236}">
                <a16:creationId xmlns:a16="http://schemas.microsoft.com/office/drawing/2014/main" id="{9D87112D-E855-4729-AA17-658F4EE8D363}"/>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家庭旅行的话，我更在意一天的节奏。我希望大家知道主要安排，但不会每个小时都排上活动。</a:t>
            </a:r>
          </a:p>
        </p:txBody>
      </p:sp>
      <p:sp>
        <p:nvSpPr>
          <p:cNvPr id="14" name="pinyin">
            <a:extLst xmlns:a="http://schemas.openxmlformats.org/drawingml/2006/main">
              <a:ext uri="{FF2B5EF4-FFF2-40B4-BE49-F238E27FC236}">
                <a16:creationId xmlns:a16="http://schemas.microsoft.com/office/drawing/2014/main" id="{E5CBD6C5-6B21-42F5-BDF4-519B5A1F0521}"/>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jiā tíng lǚ xíng de huà， wǒ gèng zài yì yī tiān de jié zòu。 wǒ xī wàng dà jiā zhī dào zhǔ yào ān pái， dàn bú huì měi gè xiǎo shí dōu pái shàng huó dòng。</a:t>
            </a:r>
          </a:p>
        </p:txBody>
      </p:sp>
      <p:sp>
        <p:nvSpPr>
          <p:cNvPr id="15" name="hanzi">
            <a:extLst xmlns:a="http://schemas.openxmlformats.org/drawingml/2006/main">
              <a:ext uri="{FF2B5EF4-FFF2-40B4-BE49-F238E27FC236}">
                <a16:creationId xmlns:a16="http://schemas.microsoft.com/office/drawing/2014/main" id="{272330EB-77B8-4BDF-855D-1ABCE9901A2B}"/>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不能因为一顿饭吃得久一点，整个下午就乱掉。</a:t>
            </a:r>
          </a:p>
        </p:txBody>
      </p:sp>
      <p:sp>
        <p:nvSpPr>
          <p:cNvPr id="16" name="pinyin">
            <a:extLst xmlns:a="http://schemas.openxmlformats.org/drawingml/2006/main">
              <a:ext uri="{FF2B5EF4-FFF2-40B4-BE49-F238E27FC236}">
                <a16:creationId xmlns:a16="http://schemas.microsoft.com/office/drawing/2014/main" id="{70D8CE81-18EF-469F-9B0A-37C105DD0642}"/>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bù néng yīn wèi yī dùn fàn chī de jiǔ yì diǎn， zhěng gè xià wǔ jiù luàn diào。</a:t>
            </a:r>
          </a:p>
        </p:txBody>
      </p:sp>
      <p:sp>
        <p:nvSpPr>
          <p:cNvPr id="17" name="hanzi">
            <a:extLst xmlns:a="http://schemas.openxmlformats.org/drawingml/2006/main">
              <a:ext uri="{FF2B5EF4-FFF2-40B4-BE49-F238E27FC236}">
                <a16:creationId xmlns:a16="http://schemas.microsoft.com/office/drawing/2014/main" id="{F1681611-E37D-49C7-93D5-D5D02E6BE8E3}"/>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两种旅行都需要把重要信息放在容易找到的地方，也给变化留一点余地。区别在于目的。</a:t>
            </a:r>
          </a:p>
        </p:txBody>
      </p:sp>
      <p:sp>
        <p:nvSpPr>
          <p:cNvPr id="18" name="pinyin">
            <a:extLst xmlns:a="http://schemas.openxmlformats.org/drawingml/2006/main">
              <a:ext uri="{FF2B5EF4-FFF2-40B4-BE49-F238E27FC236}">
                <a16:creationId xmlns:a16="http://schemas.microsoft.com/office/drawing/2014/main" id="{DDDF2C2E-E83B-4DD5-A9F1-99F3B336D7EA}"/>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liǎng zhǒng lǚ xíng dōu xū yào bǎ zhòng yào xìn xī fàng zài róng yì zhǎo dào de dì fang， yě gěi biàn huà liú yì diǎn yú dì。 qū bié zài yú mù dì。</a:t>
            </a:r>
          </a:p>
        </p:txBody>
      </p:sp>
      <p:sp>
        <p:nvSpPr>
          <p:cNvPr id="19" name="hanzi">
            <a:extLst xmlns:a="http://schemas.openxmlformats.org/drawingml/2006/main">
              <a:ext uri="{FF2B5EF4-FFF2-40B4-BE49-F238E27FC236}">
                <a16:creationId xmlns:a16="http://schemas.microsoft.com/office/drawing/2014/main" id="{5B88CC2C-33ED-4802-8ECB-5927573BE319}"/>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出差是为了完成具体工作，家庭旅行则是为了相处。我不希望安排太多活动，最后把假期也变成一个项目。</a:t>
            </a:r>
          </a:p>
        </p:txBody>
      </p:sp>
      <p:sp>
        <p:nvSpPr>
          <p:cNvPr id="20" name="pinyin">
            <a:extLst xmlns:a="http://schemas.openxmlformats.org/drawingml/2006/main">
              <a:ext uri="{FF2B5EF4-FFF2-40B4-BE49-F238E27FC236}">
                <a16:creationId xmlns:a16="http://schemas.microsoft.com/office/drawing/2014/main" id="{163F587B-3EC3-45B2-821A-94E6F1BD15AD}"/>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chū chāi shì wèi le wán chéng jù tǐ gōng zuò， jiā tíng lǚ xíng zé shì wèi le xiāng chǔ。 wǒ bù xī wàng ān pái tài duō huó dòng， zuì hòu bǎ jià qī yě biàn chéng yí gè xiàng mù。</a:t>
            </a:r>
          </a:p>
        </p:txBody>
      </p:sp>
      <p:sp>
        <p:nvSpPr>
          <p:cNvPr id="21" name="section-label">
            <a:extLst xmlns:a="http://schemas.openxmlformats.org/drawingml/2006/main">
              <a:ext uri="{FF2B5EF4-FFF2-40B4-BE49-F238E27FC236}">
                <a16:creationId xmlns:a16="http://schemas.microsoft.com/office/drawing/2014/main" id="{438FFC64-8ADF-4C2F-89A6-53454F3C0157}"/>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6FD51954-9713-4A5B-8F35-5829B46FD572}"/>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临到最后一刻</a:t>
            </a:r>
          </a:p>
        </p:txBody>
      </p:sp>
      <p:sp>
        <p:nvSpPr>
          <p:cNvPr id="23" name="vocab-pinyin-0">
            <a:extLst xmlns:a="http://schemas.openxmlformats.org/drawingml/2006/main">
              <a:ext uri="{FF2B5EF4-FFF2-40B4-BE49-F238E27FC236}">
                <a16:creationId xmlns:a16="http://schemas.microsoft.com/office/drawing/2014/main" id="{CB0520FB-2E9F-4BE8-8F03-04A308CF5B04}"/>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lín dào zuì hòu yí kè</a:t>
            </a:r>
          </a:p>
        </p:txBody>
      </p:sp>
      <p:sp>
        <p:nvSpPr>
          <p:cNvPr id="24" name="meaning-0">
            <a:extLst xmlns:a="http://schemas.openxmlformats.org/drawingml/2006/main">
              <a:ext uri="{FF2B5EF4-FFF2-40B4-BE49-F238E27FC236}">
                <a16:creationId xmlns:a16="http://schemas.microsoft.com/office/drawing/2014/main" id="{FDB2AAED-F63F-4F7C-AE44-4DED7033DB8B}"/>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마지막 순간에</a:t>
            </a:r>
          </a:p>
        </p:txBody>
      </p:sp>
      <p:sp>
        <p:nvSpPr>
          <p:cNvPr id="25" name="vocab-0">
            <a:extLst xmlns:a="http://schemas.openxmlformats.org/drawingml/2006/main">
              <a:ext uri="{FF2B5EF4-FFF2-40B4-BE49-F238E27FC236}">
                <a16:creationId xmlns:a16="http://schemas.microsoft.com/office/drawing/2014/main" id="{26776CC8-8CEF-4F56-83F6-CC94F528367F}"/>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给计划变化留余地</a:t>
            </a:r>
          </a:p>
        </p:txBody>
      </p:sp>
      <p:sp>
        <p:nvSpPr>
          <p:cNvPr id="26" name="vocab-pinyin-0">
            <a:extLst xmlns:a="http://schemas.openxmlformats.org/drawingml/2006/main">
              <a:ext uri="{FF2B5EF4-FFF2-40B4-BE49-F238E27FC236}">
                <a16:creationId xmlns:a16="http://schemas.microsoft.com/office/drawing/2014/main" id="{7E7D809A-DCF4-456F-9D56-E1F9051CBDC9}"/>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gěi jì huà biàn huà liú yú dì</a:t>
            </a:r>
          </a:p>
        </p:txBody>
      </p:sp>
      <p:sp>
        <p:nvSpPr>
          <p:cNvPr id="27" name="meaning-0">
            <a:extLst xmlns:a="http://schemas.openxmlformats.org/drawingml/2006/main">
              <a:ext uri="{FF2B5EF4-FFF2-40B4-BE49-F238E27FC236}">
                <a16:creationId xmlns:a16="http://schemas.microsoft.com/office/drawing/2014/main" id="{7DCA0BFD-6BE6-458D-8F18-DC58E978150B}"/>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계획 변경의 여지를 두다</a:t>
            </a:r>
          </a:p>
        </p:txBody>
      </p:sp>
      <p:sp>
        <p:nvSpPr>
          <p:cNvPr id="28" name="vocab-0">
            <a:extLst xmlns:a="http://schemas.openxmlformats.org/drawingml/2006/main">
              <a:ext uri="{FF2B5EF4-FFF2-40B4-BE49-F238E27FC236}">
                <a16:creationId xmlns:a16="http://schemas.microsoft.com/office/drawing/2014/main" id="{0AA08BF2-A5D9-4AB9-9F78-964F5CD3233D}"/>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重要文件</a:t>
            </a:r>
          </a:p>
        </p:txBody>
      </p:sp>
      <p:sp>
        <p:nvSpPr>
          <p:cNvPr id="29" name="vocab-pinyin-0">
            <a:extLst xmlns:a="http://schemas.openxmlformats.org/drawingml/2006/main">
              <a:ext uri="{FF2B5EF4-FFF2-40B4-BE49-F238E27FC236}">
                <a16:creationId xmlns:a16="http://schemas.microsoft.com/office/drawing/2014/main" id="{6BC4DBDD-805B-41CF-B7D2-6302AF6969AB}"/>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zhòng yào wén jiàn</a:t>
            </a:r>
          </a:p>
        </p:txBody>
      </p:sp>
      <p:sp>
        <p:nvSpPr>
          <p:cNvPr id="30" name="meaning-0">
            <a:extLst xmlns:a="http://schemas.openxmlformats.org/drawingml/2006/main">
              <a:ext uri="{FF2B5EF4-FFF2-40B4-BE49-F238E27FC236}">
                <a16:creationId xmlns:a16="http://schemas.microsoft.com/office/drawing/2014/main" id="{2899F62E-B083-4723-82BA-879BC640430B}"/>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필수 서류</a:t>
            </a:r>
          </a:p>
        </p:txBody>
      </p:sp>
      <p:sp>
        <p:nvSpPr>
          <p:cNvPr id="31" name="vocab-0">
            <a:extLst xmlns:a="http://schemas.openxmlformats.org/drawingml/2006/main">
              <a:ext uri="{FF2B5EF4-FFF2-40B4-BE49-F238E27FC236}">
                <a16:creationId xmlns:a16="http://schemas.microsoft.com/office/drawing/2014/main" id="{08BD2228-01AB-489E-9B11-D92B8E13F2E4}"/>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充电器</a:t>
            </a:r>
          </a:p>
        </p:txBody>
      </p:sp>
      <p:sp>
        <p:nvSpPr>
          <p:cNvPr id="32" name="vocab-pinyin-0">
            <a:extLst xmlns:a="http://schemas.openxmlformats.org/drawingml/2006/main">
              <a:ext uri="{FF2B5EF4-FFF2-40B4-BE49-F238E27FC236}">
                <a16:creationId xmlns:a16="http://schemas.microsoft.com/office/drawing/2014/main" id="{0141D633-9B15-4E52-8CD6-8187F338739C}"/>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chōng diàn qì</a:t>
            </a:r>
          </a:p>
        </p:txBody>
      </p:sp>
      <p:sp>
        <p:nvSpPr>
          <p:cNvPr id="33" name="meaning-0">
            <a:extLst xmlns:a="http://schemas.openxmlformats.org/drawingml/2006/main">
              <a:ext uri="{FF2B5EF4-FFF2-40B4-BE49-F238E27FC236}">
                <a16:creationId xmlns:a16="http://schemas.microsoft.com/office/drawing/2014/main" id="{AC588C21-FDA7-4F8F-86C0-D15DBF83F4C8}"/>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충전기</a:t>
            </a:r>
          </a:p>
        </p:txBody>
      </p:sp>
    </p:spTree>
    <p:extLst>
      <p:ext uri="{BB962C8B-B14F-4D97-AF65-F5344CB8AC3E}">
        <p14:creationId xmlns:p14="http://schemas.microsoft.com/office/powerpoint/2010/main" val="1000027258"/>
      </p:ext>
    </p:extLst>
  </p:cSld>
</p:sld>
</file>

<file path=ppt/slides/slide39.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573DA1F9-0C65-4E4D-9DE5-5AD0F8F4D9F2}"/>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Q39  비 때문에 바뀐 운동 약속</a:t>
            </a:r>
          </a:p>
        </p:txBody>
      </p:sp>
      <p:sp>
        <p:nvSpPr>
          <p:cNvPr id="2" name="language">
            <a:extLst xmlns:a="http://schemas.openxmlformats.org/drawingml/2006/main">
              <a:ext uri="{FF2B5EF4-FFF2-40B4-BE49-F238E27FC236}">
                <a16:creationId xmlns:a16="http://schemas.microsoft.com/office/drawing/2014/main" id="{7F8B31FE-C71D-436F-912B-62E9E8846145}"/>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06A2A7AC-57CA-4C7A-9056-512557725D0B}"/>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날씨 관련 연습 상황</a:t>
            </a:r>
          </a:p>
        </p:txBody>
      </p:sp>
      <p:sp>
        <p:nvSpPr>
          <p:cNvPr id="4" name="page">
            <a:extLst xmlns:a="http://schemas.openxmlformats.org/drawingml/2006/main">
              <a:ext uri="{FF2B5EF4-FFF2-40B4-BE49-F238E27FC236}">
                <a16:creationId xmlns:a16="http://schemas.microsoft.com/office/drawing/2014/main" id="{F05854BD-81F8-4A45-B269-54572824F4D3}"/>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39 / 60</a:t>
            </a:r>
          </a:p>
        </p:txBody>
      </p:sp>
      <p:sp>
        <p:nvSpPr>
          <p:cNvPr id="5" name="section-label">
            <a:extLst xmlns:a="http://schemas.openxmlformats.org/drawingml/2006/main">
              <a:ext uri="{FF2B5EF4-FFF2-40B4-BE49-F238E27FC236}">
                <a16:creationId xmlns:a16="http://schemas.microsoft.com/office/drawing/2014/main" id="{B2FF3581-D4FF-42AB-9B74-00B41091B5B7}"/>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7B42C19D-79C2-4336-901C-2AF405074AEF}"/>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请说说天气改变了你计划的一次经历。</a:t>
            </a:r>
          </a:p>
        </p:txBody>
      </p:sp>
      <p:sp>
        <p:nvSpPr>
          <p:cNvPr id="7" name="pinyin">
            <a:extLst xmlns:a="http://schemas.openxmlformats.org/drawingml/2006/main">
              <a:ext uri="{FF2B5EF4-FFF2-40B4-BE49-F238E27FC236}">
                <a16:creationId xmlns:a16="http://schemas.microsoft.com/office/drawing/2014/main" id="{DE8D4F02-480C-45B8-BEFF-B9EB94B51854}"/>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qǐng shuō shuō tiān qì gǎi biàn le nǐ jì huà de yī cì jīng lì。</a:t>
            </a:r>
          </a:p>
        </p:txBody>
      </p:sp>
      <p:sp>
        <p:nvSpPr>
          <p:cNvPr id="8" name="section-label">
            <a:extLst xmlns:a="http://schemas.openxmlformats.org/drawingml/2006/main">
              <a:ext uri="{FF2B5EF4-FFF2-40B4-BE49-F238E27FC236}">
                <a16:creationId xmlns:a16="http://schemas.microsoft.com/office/drawing/2014/main" id="{0B13241D-FE87-42FE-B315-2A0D310E0455}"/>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E85691D1-8619-44F2-ADB2-FA9D2E37908C}"/>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我原来打算去室外打网球，但天气比预计差。刚开始雨不大，我还一直希望会停，后来才发现，</a:t>
            </a:r>
          </a:p>
        </p:txBody>
      </p:sp>
      <p:sp>
        <p:nvSpPr>
          <p:cNvPr id="10" name="pinyin">
            <a:extLst xmlns:a="http://schemas.openxmlformats.org/drawingml/2006/main">
              <a:ext uri="{FF2B5EF4-FFF2-40B4-BE49-F238E27FC236}">
                <a16:creationId xmlns:a16="http://schemas.microsoft.com/office/drawing/2014/main" id="{CE90E26A-04A6-4105-9B09-294BA9AC0B49}"/>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yuán lái dǎ suàn qù shì wài dǎ wǎng qiú， dàn tiān qì bǐ yù jì chà。 gāng kāi shǐ yǔ bù dà， wǒ hái yì zhí xī wàng huì tíng， hòu lái cái fā xiàn，</a:t>
            </a:r>
          </a:p>
        </p:txBody>
      </p:sp>
      <p:sp>
        <p:nvSpPr>
          <p:cNvPr id="11" name="hanzi">
            <a:extLst xmlns:a="http://schemas.openxmlformats.org/drawingml/2006/main">
              <a:ext uri="{FF2B5EF4-FFF2-40B4-BE49-F238E27FC236}">
                <a16:creationId xmlns:a16="http://schemas.microsoft.com/office/drawing/2014/main" id="{47832897-5075-4548-9F1F-189101F69899}"/>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场地已经不适合打球了。</a:t>
            </a:r>
          </a:p>
        </p:txBody>
      </p:sp>
      <p:sp>
        <p:nvSpPr>
          <p:cNvPr id="12" name="pinyin">
            <a:extLst xmlns:a="http://schemas.openxmlformats.org/drawingml/2006/main">
              <a:ext uri="{FF2B5EF4-FFF2-40B4-BE49-F238E27FC236}">
                <a16:creationId xmlns:a16="http://schemas.microsoft.com/office/drawing/2014/main" id="{D15D9C88-105A-4586-BE56-542B026DED8F}"/>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chǎng dì yǐ jīng bú shì hé dǎ qiú le。</a:t>
            </a:r>
          </a:p>
        </p:txBody>
      </p:sp>
      <p:sp>
        <p:nvSpPr>
          <p:cNvPr id="13" name="hanzi">
            <a:extLst xmlns:a="http://schemas.openxmlformats.org/drawingml/2006/main">
              <a:ext uri="{FF2B5EF4-FFF2-40B4-BE49-F238E27FC236}">
                <a16:creationId xmlns:a16="http://schemas.microsoft.com/office/drawing/2014/main" id="{077D9D81-3FE6-4CAC-965F-26979269C0BB}"/>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因为忙了一周，很期待这次运动，所以有点失望。我联系了约好的人，提出两个办法：改到别的时间，</a:t>
            </a:r>
          </a:p>
        </p:txBody>
      </p:sp>
      <p:sp>
        <p:nvSpPr>
          <p:cNvPr id="14" name="pinyin">
            <a:extLst xmlns:a="http://schemas.openxmlformats.org/drawingml/2006/main">
              <a:ext uri="{FF2B5EF4-FFF2-40B4-BE49-F238E27FC236}">
                <a16:creationId xmlns:a16="http://schemas.microsoft.com/office/drawing/2014/main" id="{B561FE34-8E59-4469-928C-DD181489B0F5}"/>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yīn wèi máng le yī zhōu， hěn qī dài zhè cì yùn dòng， suǒ yǐ yǒu diǎn shī wàng。 wǒ lián xì le yuē hǎo de rén， tí chū liǎng gè bàn fǎ： gǎi dào bié de shí jiān，</a:t>
            </a:r>
          </a:p>
        </p:txBody>
      </p:sp>
      <p:sp>
        <p:nvSpPr>
          <p:cNvPr id="15" name="hanzi">
            <a:extLst xmlns:a="http://schemas.openxmlformats.org/drawingml/2006/main">
              <a:ext uri="{FF2B5EF4-FFF2-40B4-BE49-F238E27FC236}">
                <a16:creationId xmlns:a16="http://schemas.microsoft.com/office/drawing/2014/main" id="{C8183450-5AA5-4B45-AEB7-BE44D683D712}"/>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或者换成室内活动。最后我们决定改期，不再整个下午都等天气好转。</a:t>
            </a:r>
          </a:p>
        </p:txBody>
      </p:sp>
      <p:sp>
        <p:nvSpPr>
          <p:cNvPr id="16" name="pinyin">
            <a:extLst xmlns:a="http://schemas.openxmlformats.org/drawingml/2006/main">
              <a:ext uri="{FF2B5EF4-FFF2-40B4-BE49-F238E27FC236}">
                <a16:creationId xmlns:a16="http://schemas.microsoft.com/office/drawing/2014/main" id="{A222DAB7-686A-4141-98D9-150ECC5F8A83}"/>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huò zhě huàn chéng shì nèi huó dòng。 zuì hòu wǒ men jué dìng gǎi qī， bù zài zhěng gè xià wǔ dōu děng tiān qì hǎo zhuǎn。</a:t>
            </a:r>
          </a:p>
        </p:txBody>
      </p:sp>
      <p:sp>
        <p:nvSpPr>
          <p:cNvPr id="17" name="hanzi">
            <a:extLst xmlns:a="http://schemas.openxmlformats.org/drawingml/2006/main">
              <a:ext uri="{FF2B5EF4-FFF2-40B4-BE49-F238E27FC236}">
                <a16:creationId xmlns:a16="http://schemas.microsoft.com/office/drawing/2014/main" id="{C3789EBE-5B92-48DE-8373-AED948CD547A}"/>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决定以后，我反而没那么烦了，可以做别的事，不用一直查天气预报。这件小事提醒我，灵活调整很重要。</a:t>
            </a:r>
          </a:p>
        </p:txBody>
      </p:sp>
      <p:sp>
        <p:nvSpPr>
          <p:cNvPr id="18" name="pinyin">
            <a:extLst xmlns:a="http://schemas.openxmlformats.org/drawingml/2006/main">
              <a:ext uri="{FF2B5EF4-FFF2-40B4-BE49-F238E27FC236}">
                <a16:creationId xmlns:a16="http://schemas.microsoft.com/office/drawing/2014/main" id="{1991A179-6A11-4EE2-BD3F-AB69A19E9659}"/>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jué dìng yǐ hòu， wǒ fǎn ér méi nà me fán le， kě yǐ zuò bié de shì， bù yòng yì zhí chá tiān qì yù bào。 zhè jiàn xiǎo shì tí xǐng wǒ， líng huó tiáo zhěng hěn zhòng yào。</a:t>
            </a:r>
          </a:p>
        </p:txBody>
      </p:sp>
      <p:sp>
        <p:nvSpPr>
          <p:cNvPr id="19" name="hanzi">
            <a:extLst xmlns:a="http://schemas.openxmlformats.org/drawingml/2006/main">
              <a:ext uri="{FF2B5EF4-FFF2-40B4-BE49-F238E27FC236}">
                <a16:creationId xmlns:a16="http://schemas.microsoft.com/office/drawing/2014/main" id="{AA1E26E3-CEB9-4301-AEA6-46E5465483C3}"/>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计划变了，也不代表这一天就浪费了。</a:t>
            </a:r>
          </a:p>
        </p:txBody>
      </p:sp>
      <p:sp>
        <p:nvSpPr>
          <p:cNvPr id="20" name="pinyin">
            <a:extLst xmlns:a="http://schemas.openxmlformats.org/drawingml/2006/main">
              <a:ext uri="{FF2B5EF4-FFF2-40B4-BE49-F238E27FC236}">
                <a16:creationId xmlns:a16="http://schemas.microsoft.com/office/drawing/2014/main" id="{C6110EFB-405D-4E03-93BD-694043A931BB}"/>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jì huà biàn le， yě bù dài biǎo zhè yī tiān jiù làng fèi le。</a:t>
            </a:r>
          </a:p>
        </p:txBody>
      </p:sp>
      <p:sp>
        <p:nvSpPr>
          <p:cNvPr id="21" name="section-label">
            <a:extLst xmlns:a="http://schemas.openxmlformats.org/drawingml/2006/main">
              <a:ext uri="{FF2B5EF4-FFF2-40B4-BE49-F238E27FC236}">
                <a16:creationId xmlns:a16="http://schemas.microsoft.com/office/drawing/2014/main" id="{8C11B87B-164A-4A24-94F5-D302EB49F870}"/>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1C8356E6-A335-4E23-AD7D-AB4119BD30DB}"/>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期待某件事</a:t>
            </a:r>
          </a:p>
        </p:txBody>
      </p:sp>
      <p:sp>
        <p:nvSpPr>
          <p:cNvPr id="23" name="vocab-pinyin-0">
            <a:extLst xmlns:a="http://schemas.openxmlformats.org/drawingml/2006/main">
              <a:ext uri="{FF2B5EF4-FFF2-40B4-BE49-F238E27FC236}">
                <a16:creationId xmlns:a16="http://schemas.microsoft.com/office/drawing/2014/main" id="{D0B4192B-6575-45E8-A122-72EB1843DBAD}"/>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qī dài mǒu jiàn shì</a:t>
            </a:r>
          </a:p>
        </p:txBody>
      </p:sp>
      <p:sp>
        <p:nvSpPr>
          <p:cNvPr id="24" name="meaning-0">
            <a:extLst xmlns:a="http://schemas.openxmlformats.org/drawingml/2006/main">
              <a:ext uri="{FF2B5EF4-FFF2-40B4-BE49-F238E27FC236}">
                <a16:creationId xmlns:a16="http://schemas.microsoft.com/office/drawing/2014/main" id="{0737058F-46B8-47F5-A47F-2B42E8A4FDA2}"/>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무언가를 기대하다</a:t>
            </a:r>
          </a:p>
        </p:txBody>
      </p:sp>
      <p:sp>
        <p:nvSpPr>
          <p:cNvPr id="25" name="vocab-0">
            <a:extLst xmlns:a="http://schemas.openxmlformats.org/drawingml/2006/main">
              <a:ext uri="{FF2B5EF4-FFF2-40B4-BE49-F238E27FC236}">
                <a16:creationId xmlns:a16="http://schemas.microsoft.com/office/drawing/2014/main" id="{443CDFD4-8F26-4457-AD77-A984CBA4F18B}"/>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调整活动时间</a:t>
            </a:r>
          </a:p>
        </p:txBody>
      </p:sp>
      <p:sp>
        <p:nvSpPr>
          <p:cNvPr id="26" name="vocab-pinyin-0">
            <a:extLst xmlns:a="http://schemas.openxmlformats.org/drawingml/2006/main">
              <a:ext uri="{FF2B5EF4-FFF2-40B4-BE49-F238E27FC236}">
                <a16:creationId xmlns:a16="http://schemas.microsoft.com/office/drawing/2014/main" id="{216D94BF-DB06-48BB-AF5B-C35E6361170F}"/>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tiáo zhěng huó dòng shí jiān</a:t>
            </a:r>
          </a:p>
        </p:txBody>
      </p:sp>
      <p:sp>
        <p:nvSpPr>
          <p:cNvPr id="27" name="meaning-0">
            <a:extLst xmlns:a="http://schemas.openxmlformats.org/drawingml/2006/main">
              <a:ext uri="{FF2B5EF4-FFF2-40B4-BE49-F238E27FC236}">
                <a16:creationId xmlns:a16="http://schemas.microsoft.com/office/drawing/2014/main" id="{522B03BC-5A7F-4456-AB71-165BD807BAF1}"/>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활동 일정을 변경하다</a:t>
            </a:r>
          </a:p>
        </p:txBody>
      </p:sp>
      <p:sp>
        <p:nvSpPr>
          <p:cNvPr id="28" name="vocab-0">
            <a:extLst xmlns:a="http://schemas.openxmlformats.org/drawingml/2006/main">
              <a:ext uri="{FF2B5EF4-FFF2-40B4-BE49-F238E27FC236}">
                <a16:creationId xmlns:a16="http://schemas.microsoft.com/office/drawing/2014/main" id="{FDABEFDF-5CC9-4861-A4A2-ED34DDF5B757}"/>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浪费的一天</a:t>
            </a:r>
          </a:p>
        </p:txBody>
      </p:sp>
      <p:sp>
        <p:nvSpPr>
          <p:cNvPr id="29" name="vocab-pinyin-0">
            <a:extLst xmlns:a="http://schemas.openxmlformats.org/drawingml/2006/main">
              <a:ext uri="{FF2B5EF4-FFF2-40B4-BE49-F238E27FC236}">
                <a16:creationId xmlns:a16="http://schemas.microsoft.com/office/drawing/2014/main" id="{C1E5469E-96B2-45F3-922F-DC5542CF8BC5}"/>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làng fèi de yī tiān</a:t>
            </a:r>
          </a:p>
        </p:txBody>
      </p:sp>
      <p:sp>
        <p:nvSpPr>
          <p:cNvPr id="30" name="meaning-0">
            <a:extLst xmlns:a="http://schemas.openxmlformats.org/drawingml/2006/main">
              <a:ext uri="{FF2B5EF4-FFF2-40B4-BE49-F238E27FC236}">
                <a16:creationId xmlns:a16="http://schemas.microsoft.com/office/drawing/2014/main" id="{E3C89FCF-5504-4887-8981-EBB9927E684F}"/>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허비한 하루</a:t>
            </a:r>
          </a:p>
        </p:txBody>
      </p:sp>
      <p:sp>
        <p:nvSpPr>
          <p:cNvPr id="31" name="vocab-0">
            <a:extLst xmlns:a="http://schemas.openxmlformats.org/drawingml/2006/main">
              <a:ext uri="{FF2B5EF4-FFF2-40B4-BE49-F238E27FC236}">
                <a16:creationId xmlns:a16="http://schemas.microsoft.com/office/drawing/2014/main" id="{B5147E62-ED6A-48CC-BB7C-F300681B6A56}"/>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预报</a:t>
            </a:r>
          </a:p>
        </p:txBody>
      </p:sp>
      <p:sp>
        <p:nvSpPr>
          <p:cNvPr id="32" name="vocab-pinyin-0">
            <a:extLst xmlns:a="http://schemas.openxmlformats.org/drawingml/2006/main">
              <a:ext uri="{FF2B5EF4-FFF2-40B4-BE49-F238E27FC236}">
                <a16:creationId xmlns:a16="http://schemas.microsoft.com/office/drawing/2014/main" id="{4E8C8A50-2EBF-48C9-9D54-71C6608DB419}"/>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yù bào</a:t>
            </a:r>
          </a:p>
        </p:txBody>
      </p:sp>
      <p:sp>
        <p:nvSpPr>
          <p:cNvPr id="33" name="meaning-0">
            <a:extLst xmlns:a="http://schemas.openxmlformats.org/drawingml/2006/main">
              <a:ext uri="{FF2B5EF4-FFF2-40B4-BE49-F238E27FC236}">
                <a16:creationId xmlns:a16="http://schemas.microsoft.com/office/drawing/2014/main" id="{563901B8-C2DD-42E5-8839-B35E04C44141}"/>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예보</a:t>
            </a:r>
          </a:p>
        </p:txBody>
      </p:sp>
    </p:spTree>
    <p:extLst>
      <p:ext uri="{BB962C8B-B14F-4D97-AF65-F5344CB8AC3E}">
        <p14:creationId xmlns:p14="http://schemas.microsoft.com/office/powerpoint/2010/main" val="130406107"/>
      </p:ext>
    </p:extLst>
  </p:cSld>
</p:sld>
</file>

<file path=ppt/slides/slide40.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6" name="topic">
            <a:extLst xmlns:a="http://schemas.openxmlformats.org/drawingml/2006/main">
              <a:ext uri="{FF2B5EF4-FFF2-40B4-BE49-F238E27FC236}">
                <a16:creationId xmlns:a16="http://schemas.microsoft.com/office/drawing/2014/main" id="{F2E0F440-88A4-4E42-BA41-2C3A9C8A5324}"/>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Q40  AI가 바꾼 정보 탐색</a:t>
            </a:r>
          </a:p>
        </p:txBody>
      </p:sp>
      <p:sp>
        <p:nvSpPr>
          <p:cNvPr id="2" name="language">
            <a:extLst xmlns:a="http://schemas.openxmlformats.org/drawingml/2006/main">
              <a:ext uri="{FF2B5EF4-FFF2-40B4-BE49-F238E27FC236}">
                <a16:creationId xmlns:a16="http://schemas.microsoft.com/office/drawing/2014/main" id="{5B1553E2-3A61-471A-9CC9-08E7C9D9C255}"/>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922C0141-6A8C-4411-9D33-971BED16D3A4}"/>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확인된 사용 관심 기반</a:t>
            </a:r>
          </a:p>
        </p:txBody>
      </p:sp>
      <p:sp>
        <p:nvSpPr>
          <p:cNvPr id="4" name="page">
            <a:extLst xmlns:a="http://schemas.openxmlformats.org/drawingml/2006/main">
              <a:ext uri="{FF2B5EF4-FFF2-40B4-BE49-F238E27FC236}">
                <a16:creationId xmlns:a16="http://schemas.microsoft.com/office/drawing/2014/main" id="{AA71B3BD-B953-4F36-A676-5D032F95A116}"/>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40 / 60</a:t>
            </a:r>
          </a:p>
        </p:txBody>
      </p:sp>
      <p:sp>
        <p:nvSpPr>
          <p:cNvPr id="5" name="section-label">
            <a:extLst xmlns:a="http://schemas.openxmlformats.org/drawingml/2006/main">
              <a:ext uri="{FF2B5EF4-FFF2-40B4-BE49-F238E27FC236}">
                <a16:creationId xmlns:a16="http://schemas.microsoft.com/office/drawing/2014/main" id="{C27B2B2C-0D34-4AD5-AE58-18B126875FA7}"/>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F675903D-4764-4F73-92D2-EC8C97746848}"/>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什么技术改变了你的学习或者工作方式？</a:t>
            </a:r>
          </a:p>
        </p:txBody>
      </p:sp>
      <p:sp>
        <p:nvSpPr>
          <p:cNvPr id="7" name="pinyin">
            <a:extLst xmlns:a="http://schemas.openxmlformats.org/drawingml/2006/main">
              <a:ext uri="{FF2B5EF4-FFF2-40B4-BE49-F238E27FC236}">
                <a16:creationId xmlns:a16="http://schemas.microsoft.com/office/drawing/2014/main" id="{14D4A9EF-4C06-4576-984D-F756944E5515}"/>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shén me jì shù gǎi biàn le nǐ de xué xí huò zhě gōng zuò fāng shì？</a:t>
            </a:r>
          </a:p>
        </p:txBody>
      </p:sp>
      <p:sp>
        <p:nvSpPr>
          <p:cNvPr id="8" name="section-label">
            <a:extLst xmlns:a="http://schemas.openxmlformats.org/drawingml/2006/main">
              <a:ext uri="{FF2B5EF4-FFF2-40B4-BE49-F238E27FC236}">
                <a16:creationId xmlns:a16="http://schemas.microsoft.com/office/drawing/2014/main" id="{9D18D4F3-67A6-4437-905D-15B50CACFDA3}"/>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D4F2C72C-CDC3-4421-913B-A31641C2DC49}"/>
              </a:ext>
            </a:extLst>
          </p:cNvPr>
          <p:cNvSpPr>
            <a:spLocks xmlns:a="http://schemas.openxmlformats.org/drawingml/2006/main" noGrp="1"/>
          </p:cNvSpPr>
          <p:nvPr/>
        </p:nvSpPr>
        <p:spPr>
          <a:xfrm xmlns:a="http://schemas.openxmlformats.org/drawingml/2006/main">
            <a:off x="666750" y="2343150"/>
            <a:ext cx="13906500" cy="3214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025" b="0">
                <a:solidFill>
                  <a:srgbClr val="172938"/>
                </a:solidFill>
                <a:latin typeface="Microsoft YaHei"/>
                <a:ea typeface="Microsoft YaHei"/>
                <a:cs typeface="Microsoft YaHei"/>
              </a:defRPr>
            </a:pPr>
            <a:r>
              <a:rPr sz="2025" b="0">
                <a:solidFill>
                  <a:srgbClr val="172938"/>
                </a:solidFill>
                <a:latin typeface="Microsoft YaHei"/>
                <a:ea typeface="Microsoft YaHei"/>
                <a:cs typeface="Microsoft YaHei"/>
              </a:rPr>
              <a:t>人工智能改变了我开始一项任务的方式。面对大量信息时，它可以帮助整理主要问题，或者先写出一个草稿。</a:t>
            </a:r>
          </a:p>
        </p:txBody>
      </p:sp>
      <p:sp>
        <p:nvSpPr>
          <p:cNvPr id="10" name="pinyin">
            <a:extLst xmlns:a="http://schemas.openxmlformats.org/drawingml/2006/main">
              <a:ext uri="{FF2B5EF4-FFF2-40B4-BE49-F238E27FC236}">
                <a16:creationId xmlns:a16="http://schemas.microsoft.com/office/drawing/2014/main" id="{B7F26AED-8DAD-4929-9EEC-ECC5EBA23591}"/>
              </a:ext>
            </a:extLst>
          </p:cNvPr>
          <p:cNvSpPr>
            <a:spLocks xmlns:a="http://schemas.openxmlformats.org/drawingml/2006/main" noGrp="1"/>
          </p:cNvSpPr>
          <p:nvPr/>
        </p:nvSpPr>
        <p:spPr>
          <a:xfrm xmlns:a="http://schemas.openxmlformats.org/drawingml/2006/main">
            <a:off x="666750" y="2664619"/>
            <a:ext cx="13906500" cy="1975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196" b="0">
                <a:solidFill>
                  <a:srgbClr val="65727C"/>
                </a:solidFill>
                <a:latin typeface="Arial"/>
                <a:ea typeface="Arial"/>
                <a:cs typeface="Arial"/>
              </a:defRPr>
            </a:pPr>
            <a:r>
              <a:rPr sz="1196" b="0">
                <a:solidFill>
                  <a:srgbClr val="65727C"/>
                </a:solidFill>
                <a:latin typeface="Arial"/>
                <a:ea typeface="Arial"/>
                <a:cs typeface="Arial"/>
              </a:rPr>
              <a:t>rén gōng zhì néng gǎi biàn le wǒ kāi shǐ yī xiàng rèn wù de fāng shì。 miàn duì dà liàng xìn xī shí， tā kě yǐ bāng zhù zhěng lǐ zhǔ yào wèn tí， huò zhě xiān xiě chū yí gè cǎo gǎo。</a:t>
            </a:r>
          </a:p>
        </p:txBody>
      </p:sp>
      <p:sp>
        <p:nvSpPr>
          <p:cNvPr id="11" name="hanzi">
            <a:extLst xmlns:a="http://schemas.openxmlformats.org/drawingml/2006/main">
              <a:ext uri="{FF2B5EF4-FFF2-40B4-BE49-F238E27FC236}">
                <a16:creationId xmlns:a16="http://schemas.microsoft.com/office/drawing/2014/main" id="{B1B9953D-3DFD-47B5-AFE5-A89168F3C810}"/>
              </a:ext>
            </a:extLst>
          </p:cNvPr>
          <p:cNvSpPr>
            <a:spLocks xmlns:a="http://schemas.openxmlformats.org/drawingml/2006/main" noGrp="1"/>
          </p:cNvSpPr>
          <p:nvPr/>
        </p:nvSpPr>
        <p:spPr>
          <a:xfrm xmlns:a="http://schemas.openxmlformats.org/drawingml/2006/main">
            <a:off x="666750" y="2900220"/>
            <a:ext cx="13906500" cy="3214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025" b="0">
                <a:solidFill>
                  <a:srgbClr val="172938"/>
                </a:solidFill>
                <a:latin typeface="Microsoft YaHei"/>
                <a:ea typeface="Microsoft YaHei"/>
                <a:cs typeface="Microsoft YaHei"/>
              </a:defRPr>
            </a:pPr>
            <a:r>
              <a:rPr sz="2025" b="0">
                <a:solidFill>
                  <a:srgbClr val="172938"/>
                </a:solidFill>
                <a:latin typeface="Microsoft YaHei"/>
                <a:ea typeface="Microsoft YaHei"/>
                <a:cs typeface="Microsoft YaHei"/>
              </a:rPr>
              <a:t>从医疗到外语学习，这都很有用。</a:t>
            </a:r>
          </a:p>
        </p:txBody>
      </p:sp>
      <p:sp>
        <p:nvSpPr>
          <p:cNvPr id="12" name="pinyin">
            <a:extLst xmlns:a="http://schemas.openxmlformats.org/drawingml/2006/main">
              <a:ext uri="{FF2B5EF4-FFF2-40B4-BE49-F238E27FC236}">
                <a16:creationId xmlns:a16="http://schemas.microsoft.com/office/drawing/2014/main" id="{BD2B6A31-27EE-4991-A3DD-5029E32E8252}"/>
              </a:ext>
            </a:extLst>
          </p:cNvPr>
          <p:cNvSpPr>
            <a:spLocks xmlns:a="http://schemas.openxmlformats.org/drawingml/2006/main" noGrp="1"/>
          </p:cNvSpPr>
          <p:nvPr/>
        </p:nvSpPr>
        <p:spPr>
          <a:xfrm xmlns:a="http://schemas.openxmlformats.org/drawingml/2006/main">
            <a:off x="666750" y="3221688"/>
            <a:ext cx="13906500" cy="1975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196" b="0">
                <a:solidFill>
                  <a:srgbClr val="65727C"/>
                </a:solidFill>
                <a:latin typeface="Arial"/>
                <a:ea typeface="Arial"/>
                <a:cs typeface="Arial"/>
              </a:defRPr>
            </a:pPr>
            <a:r>
              <a:rPr sz="1196" b="0">
                <a:solidFill>
                  <a:srgbClr val="65727C"/>
                </a:solidFill>
                <a:latin typeface="Arial"/>
                <a:ea typeface="Arial"/>
                <a:cs typeface="Arial"/>
              </a:rPr>
              <a:t>cóng yī liáo dào wài yǔ xué xí， zhè dōu hěn yǒu yòng。</a:t>
            </a:r>
          </a:p>
        </p:txBody>
      </p:sp>
      <p:sp>
        <p:nvSpPr>
          <p:cNvPr id="13" name="hanzi">
            <a:extLst xmlns:a="http://schemas.openxmlformats.org/drawingml/2006/main">
              <a:ext uri="{FF2B5EF4-FFF2-40B4-BE49-F238E27FC236}">
                <a16:creationId xmlns:a16="http://schemas.microsoft.com/office/drawing/2014/main" id="{008DBDA3-EB1E-4D04-B384-5DD2D294F9DC}"/>
              </a:ext>
            </a:extLst>
          </p:cNvPr>
          <p:cNvSpPr>
            <a:spLocks xmlns:a="http://schemas.openxmlformats.org/drawingml/2006/main" noGrp="1"/>
          </p:cNvSpPr>
          <p:nvPr/>
        </p:nvSpPr>
        <p:spPr>
          <a:xfrm xmlns:a="http://schemas.openxmlformats.org/drawingml/2006/main">
            <a:off x="666750" y="3571589"/>
            <a:ext cx="13906500" cy="3214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025" b="0">
                <a:solidFill>
                  <a:srgbClr val="172938"/>
                </a:solidFill>
                <a:latin typeface="Microsoft YaHei"/>
                <a:ea typeface="Microsoft YaHei"/>
                <a:cs typeface="Microsoft YaHei"/>
              </a:defRPr>
            </a:pPr>
            <a:r>
              <a:rPr sz="2025" b="0">
                <a:solidFill>
                  <a:srgbClr val="172938"/>
                </a:solidFill>
                <a:latin typeface="Microsoft YaHei"/>
                <a:ea typeface="Microsoft YaHei"/>
                <a:cs typeface="Microsoft YaHei"/>
              </a:rPr>
              <a:t>比如，我可以用一个个人故事，练习怎样用英语和中文自然地表达。遇到技术概念，也可以先看简单解释，再深入阅读。</a:t>
            </a:r>
          </a:p>
        </p:txBody>
      </p:sp>
      <p:sp>
        <p:nvSpPr>
          <p:cNvPr id="14" name="pinyin">
            <a:extLst xmlns:a="http://schemas.openxmlformats.org/drawingml/2006/main">
              <a:ext uri="{FF2B5EF4-FFF2-40B4-BE49-F238E27FC236}">
                <a16:creationId xmlns:a16="http://schemas.microsoft.com/office/drawing/2014/main" id="{95FAF8F5-4973-410F-A055-44D886E9A76D}"/>
              </a:ext>
            </a:extLst>
          </p:cNvPr>
          <p:cNvSpPr>
            <a:spLocks xmlns:a="http://schemas.openxmlformats.org/drawingml/2006/main" noGrp="1"/>
          </p:cNvSpPr>
          <p:nvPr/>
        </p:nvSpPr>
        <p:spPr>
          <a:xfrm xmlns:a="http://schemas.openxmlformats.org/drawingml/2006/main">
            <a:off x="666750" y="3893058"/>
            <a:ext cx="13906500" cy="1975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196" b="0">
                <a:solidFill>
                  <a:srgbClr val="65727C"/>
                </a:solidFill>
                <a:latin typeface="Arial"/>
                <a:ea typeface="Arial"/>
                <a:cs typeface="Arial"/>
              </a:defRPr>
            </a:pPr>
            <a:r>
              <a:rPr sz="1196" b="0">
                <a:solidFill>
                  <a:srgbClr val="65727C"/>
                </a:solidFill>
                <a:latin typeface="Arial"/>
                <a:ea typeface="Arial"/>
                <a:cs typeface="Arial"/>
              </a:rPr>
              <a:t>bǐ rú， wǒ kě yǐ yòng yí gè gè rén gù shi， liàn xí zěn yàng yòng yīng yǔ hé zhōng wén zì rán de biǎo dá。 yù dào jì shù gài niàn， yě kě yǐ xiān kàn jiǎn dān jiě shì， zài shēn rù yuè dú。</a:t>
            </a:r>
          </a:p>
        </p:txBody>
      </p:sp>
      <p:sp>
        <p:nvSpPr>
          <p:cNvPr id="15" name="hanzi">
            <a:extLst xmlns:a="http://schemas.openxmlformats.org/drawingml/2006/main">
              <a:ext uri="{FF2B5EF4-FFF2-40B4-BE49-F238E27FC236}">
                <a16:creationId xmlns:a16="http://schemas.microsoft.com/office/drawing/2014/main" id="{C146069C-D64E-485A-93ED-C3EAD2DDF5F7}"/>
              </a:ext>
            </a:extLst>
          </p:cNvPr>
          <p:cNvSpPr>
            <a:spLocks xmlns:a="http://schemas.openxmlformats.org/drawingml/2006/main" noGrp="1"/>
          </p:cNvSpPr>
          <p:nvPr/>
        </p:nvSpPr>
        <p:spPr>
          <a:xfrm xmlns:a="http://schemas.openxmlformats.org/drawingml/2006/main">
            <a:off x="666750" y="4128659"/>
            <a:ext cx="13906500" cy="3214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025" b="0">
                <a:solidFill>
                  <a:srgbClr val="172938"/>
                </a:solidFill>
                <a:latin typeface="Microsoft YaHei"/>
                <a:ea typeface="Microsoft YaHei"/>
                <a:cs typeface="Microsoft YaHei"/>
              </a:defRPr>
            </a:pPr>
            <a:r>
              <a:rPr sz="2025" b="0">
                <a:solidFill>
                  <a:srgbClr val="172938"/>
                </a:solidFill>
                <a:latin typeface="Microsoft YaHei"/>
                <a:ea typeface="Microsoft YaHei"/>
                <a:cs typeface="Microsoft YaHei"/>
              </a:rPr>
              <a:t>这让我更容易开始学习不熟悉的内容。</a:t>
            </a:r>
          </a:p>
        </p:txBody>
      </p:sp>
      <p:sp>
        <p:nvSpPr>
          <p:cNvPr id="16" name="pinyin">
            <a:extLst xmlns:a="http://schemas.openxmlformats.org/drawingml/2006/main">
              <a:ext uri="{FF2B5EF4-FFF2-40B4-BE49-F238E27FC236}">
                <a16:creationId xmlns:a16="http://schemas.microsoft.com/office/drawing/2014/main" id="{BECFCC9A-B678-4610-8CDA-1848D1F5465F}"/>
              </a:ext>
            </a:extLst>
          </p:cNvPr>
          <p:cNvSpPr>
            <a:spLocks xmlns:a="http://schemas.openxmlformats.org/drawingml/2006/main" noGrp="1"/>
          </p:cNvSpPr>
          <p:nvPr/>
        </p:nvSpPr>
        <p:spPr>
          <a:xfrm xmlns:a="http://schemas.openxmlformats.org/drawingml/2006/main">
            <a:off x="666750" y="4450128"/>
            <a:ext cx="13906500" cy="1975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196" b="0">
                <a:solidFill>
                  <a:srgbClr val="65727C"/>
                </a:solidFill>
                <a:latin typeface="Arial"/>
                <a:ea typeface="Arial"/>
                <a:cs typeface="Arial"/>
              </a:defRPr>
            </a:pPr>
            <a:r>
              <a:rPr sz="1196" b="0">
                <a:solidFill>
                  <a:srgbClr val="65727C"/>
                </a:solidFill>
                <a:latin typeface="Arial"/>
                <a:ea typeface="Arial"/>
                <a:cs typeface="Arial"/>
              </a:rPr>
              <a:t>zhè ràng wǒ gèng róng yì kāi shǐ xué xí bù shú xī de nèi róng。</a:t>
            </a:r>
          </a:p>
        </p:txBody>
      </p:sp>
      <p:sp>
        <p:nvSpPr>
          <p:cNvPr id="17" name="hanzi">
            <a:extLst xmlns:a="http://schemas.openxmlformats.org/drawingml/2006/main">
              <a:ext uri="{FF2B5EF4-FFF2-40B4-BE49-F238E27FC236}">
                <a16:creationId xmlns:a16="http://schemas.microsoft.com/office/drawing/2014/main" id="{CA4FC9FF-9535-48CF-8C76-7DF1EA9431B3}"/>
              </a:ext>
            </a:extLst>
          </p:cNvPr>
          <p:cNvSpPr>
            <a:spLocks xmlns:a="http://schemas.openxmlformats.org/drawingml/2006/main" noGrp="1"/>
          </p:cNvSpPr>
          <p:nvPr/>
        </p:nvSpPr>
        <p:spPr>
          <a:xfrm xmlns:a="http://schemas.openxmlformats.org/drawingml/2006/main">
            <a:off x="666750" y="4800029"/>
            <a:ext cx="13906500" cy="3214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025" b="0">
                <a:solidFill>
                  <a:srgbClr val="172938"/>
                </a:solidFill>
                <a:latin typeface="Microsoft YaHei"/>
                <a:ea typeface="Microsoft YaHei"/>
                <a:cs typeface="Microsoft YaHei"/>
              </a:defRPr>
            </a:pPr>
            <a:r>
              <a:rPr sz="2025" b="0">
                <a:solidFill>
                  <a:srgbClr val="172938"/>
                </a:solidFill>
                <a:latin typeface="Microsoft YaHei"/>
                <a:ea typeface="Microsoft YaHei"/>
                <a:cs typeface="Microsoft YaHei"/>
              </a:rPr>
              <a:t>不过，重要细节还是需要确认。一段很流畅的回答也可能有错误，语气自信并不代表内容正确。</a:t>
            </a:r>
          </a:p>
        </p:txBody>
      </p:sp>
      <p:sp>
        <p:nvSpPr>
          <p:cNvPr id="18" name="pinyin">
            <a:extLst xmlns:a="http://schemas.openxmlformats.org/drawingml/2006/main">
              <a:ext uri="{FF2B5EF4-FFF2-40B4-BE49-F238E27FC236}">
                <a16:creationId xmlns:a16="http://schemas.microsoft.com/office/drawing/2014/main" id="{3AAEBFF0-15BD-4769-A4C4-24EFCE512419}"/>
              </a:ext>
            </a:extLst>
          </p:cNvPr>
          <p:cNvSpPr>
            <a:spLocks xmlns:a="http://schemas.openxmlformats.org/drawingml/2006/main" noGrp="1"/>
          </p:cNvSpPr>
          <p:nvPr/>
        </p:nvSpPr>
        <p:spPr>
          <a:xfrm xmlns:a="http://schemas.openxmlformats.org/drawingml/2006/main">
            <a:off x="666750" y="5121497"/>
            <a:ext cx="13906500" cy="1975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196" b="0">
                <a:solidFill>
                  <a:srgbClr val="65727C"/>
                </a:solidFill>
                <a:latin typeface="Arial"/>
                <a:ea typeface="Arial"/>
                <a:cs typeface="Arial"/>
              </a:defRPr>
            </a:pPr>
            <a:r>
              <a:rPr sz="1196" b="0">
                <a:solidFill>
                  <a:srgbClr val="65727C"/>
                </a:solidFill>
                <a:latin typeface="Arial"/>
                <a:ea typeface="Arial"/>
                <a:cs typeface="Arial"/>
              </a:rPr>
              <a:t>bù guò， zhòng yào xì jié hái shì xū yào què rèn。 yī duàn hěn liú chàng de huí dá yě kě néng yǒu cuò wù， yǔ qì zì xìn bìng bù dài biǎo nèi róng zhèng què。</a:t>
            </a:r>
          </a:p>
        </p:txBody>
      </p:sp>
      <p:sp>
        <p:nvSpPr>
          <p:cNvPr id="19" name="hanzi">
            <a:extLst xmlns:a="http://schemas.openxmlformats.org/drawingml/2006/main">
              <a:ext uri="{FF2B5EF4-FFF2-40B4-BE49-F238E27FC236}">
                <a16:creationId xmlns:a16="http://schemas.microsoft.com/office/drawing/2014/main" id="{4F96CFDC-090D-4679-B6C2-50C1FBEA12FD}"/>
              </a:ext>
            </a:extLst>
          </p:cNvPr>
          <p:cNvSpPr>
            <a:spLocks xmlns:a="http://schemas.openxmlformats.org/drawingml/2006/main" noGrp="1"/>
          </p:cNvSpPr>
          <p:nvPr/>
        </p:nvSpPr>
        <p:spPr>
          <a:xfrm xmlns:a="http://schemas.openxmlformats.org/drawingml/2006/main">
            <a:off x="666750" y="5357098"/>
            <a:ext cx="13906500" cy="3214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025" b="0">
                <a:solidFill>
                  <a:srgbClr val="172938"/>
                </a:solidFill>
                <a:latin typeface="Microsoft YaHei"/>
                <a:ea typeface="Microsoft YaHei"/>
                <a:cs typeface="Microsoft YaHei"/>
              </a:defRPr>
            </a:pPr>
            <a:r>
              <a:rPr sz="2025" b="0">
                <a:solidFill>
                  <a:srgbClr val="172938"/>
                </a:solidFill>
                <a:latin typeface="Microsoft YaHei"/>
                <a:ea typeface="Microsoft YaHei"/>
                <a:cs typeface="Microsoft YaHei"/>
              </a:rPr>
              <a:t>所以我把输出当作进一步加工的材料，而不是自动接受的答案。它最大的帮助，是让我更快开始，</a:t>
            </a:r>
          </a:p>
        </p:txBody>
      </p:sp>
      <p:sp>
        <p:nvSpPr>
          <p:cNvPr id="20" name="pinyin">
            <a:extLst xmlns:a="http://schemas.openxmlformats.org/drawingml/2006/main">
              <a:ext uri="{FF2B5EF4-FFF2-40B4-BE49-F238E27FC236}">
                <a16:creationId xmlns:a16="http://schemas.microsoft.com/office/drawing/2014/main" id="{BDA18853-3F46-47DB-8D07-D9C84B901CAF}"/>
              </a:ext>
            </a:extLst>
          </p:cNvPr>
          <p:cNvSpPr>
            <a:spLocks xmlns:a="http://schemas.openxmlformats.org/drawingml/2006/main" noGrp="1"/>
          </p:cNvSpPr>
          <p:nvPr/>
        </p:nvSpPr>
        <p:spPr>
          <a:xfrm xmlns:a="http://schemas.openxmlformats.org/drawingml/2006/main">
            <a:off x="666750" y="5678567"/>
            <a:ext cx="13906500" cy="1975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196" b="0">
                <a:solidFill>
                  <a:srgbClr val="65727C"/>
                </a:solidFill>
                <a:latin typeface="Arial"/>
                <a:ea typeface="Arial"/>
                <a:cs typeface="Arial"/>
              </a:defRPr>
            </a:pPr>
            <a:r>
              <a:rPr sz="1196" b="0">
                <a:solidFill>
                  <a:srgbClr val="65727C"/>
                </a:solidFill>
                <a:latin typeface="Arial"/>
                <a:ea typeface="Arial"/>
                <a:cs typeface="Arial"/>
              </a:rPr>
              <a:t>suǒ yǐ wǒ bǎ shū chū dàng zuò jìn yí bù jiā gōng de cái liào， ér bú shì zì dòng jiē shòu de dá àn。 tā zuì dà de bāng zhù， shì ràng wǒ gèng kuài kāi shǐ，</a:t>
            </a:r>
          </a:p>
        </p:txBody>
      </p:sp>
      <p:sp>
        <p:nvSpPr>
          <p:cNvPr id="21" name="hanzi">
            <a:extLst xmlns:a="http://schemas.openxmlformats.org/drawingml/2006/main">
              <a:ext uri="{FF2B5EF4-FFF2-40B4-BE49-F238E27FC236}">
                <a16:creationId xmlns:a16="http://schemas.microsoft.com/office/drawing/2014/main" id="{2C92FA0A-C541-41AC-BCED-3B436E526A92}"/>
              </a:ext>
            </a:extLst>
          </p:cNvPr>
          <p:cNvSpPr>
            <a:spLocks xmlns:a="http://schemas.openxmlformats.org/drawingml/2006/main" noGrp="1"/>
          </p:cNvSpPr>
          <p:nvPr/>
        </p:nvSpPr>
        <p:spPr>
          <a:xfrm xmlns:a="http://schemas.openxmlformats.org/drawingml/2006/main">
            <a:off x="666750" y="5914168"/>
            <a:ext cx="13906500" cy="3214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025" b="0">
                <a:solidFill>
                  <a:srgbClr val="172938"/>
                </a:solidFill>
                <a:latin typeface="Microsoft YaHei"/>
                <a:ea typeface="Microsoft YaHei"/>
                <a:cs typeface="Microsoft YaHei"/>
              </a:defRPr>
            </a:pPr>
            <a:r>
              <a:rPr sz="2025" b="0">
                <a:solidFill>
                  <a:srgbClr val="172938"/>
                </a:solidFill>
                <a:latin typeface="Microsoft YaHei"/>
                <a:ea typeface="Microsoft YaHei"/>
                <a:cs typeface="Microsoft YaHei"/>
              </a:rPr>
              <a:t>但最终结果仍然需要自己负责。</a:t>
            </a:r>
          </a:p>
        </p:txBody>
      </p:sp>
      <p:sp>
        <p:nvSpPr>
          <p:cNvPr id="22" name="pinyin">
            <a:extLst xmlns:a="http://schemas.openxmlformats.org/drawingml/2006/main">
              <a:ext uri="{FF2B5EF4-FFF2-40B4-BE49-F238E27FC236}">
                <a16:creationId xmlns:a16="http://schemas.microsoft.com/office/drawing/2014/main" id="{2E0D98F1-AA49-42D3-8AF2-1166031D32B0}"/>
              </a:ext>
            </a:extLst>
          </p:cNvPr>
          <p:cNvSpPr>
            <a:spLocks xmlns:a="http://schemas.openxmlformats.org/drawingml/2006/main" noGrp="1"/>
          </p:cNvSpPr>
          <p:nvPr/>
        </p:nvSpPr>
        <p:spPr>
          <a:xfrm xmlns:a="http://schemas.openxmlformats.org/drawingml/2006/main">
            <a:off x="666750" y="6235637"/>
            <a:ext cx="13906500" cy="1975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196" b="0">
                <a:solidFill>
                  <a:srgbClr val="65727C"/>
                </a:solidFill>
                <a:latin typeface="Arial"/>
                <a:ea typeface="Arial"/>
                <a:cs typeface="Arial"/>
              </a:defRPr>
            </a:pPr>
            <a:r>
              <a:rPr sz="1196" b="0">
                <a:solidFill>
                  <a:srgbClr val="65727C"/>
                </a:solidFill>
                <a:latin typeface="Arial"/>
                <a:ea typeface="Arial"/>
                <a:cs typeface="Arial"/>
              </a:rPr>
              <a:t>dàn zuì zhōng jié guǒ réng rán xū yào zì jǐ fù zé。</a:t>
            </a:r>
          </a:p>
        </p:txBody>
      </p:sp>
      <p:sp>
        <p:nvSpPr>
          <p:cNvPr id="23" name="section-label">
            <a:extLst xmlns:a="http://schemas.openxmlformats.org/drawingml/2006/main">
              <a:ext uri="{FF2B5EF4-FFF2-40B4-BE49-F238E27FC236}">
                <a16:creationId xmlns:a16="http://schemas.microsoft.com/office/drawing/2014/main" id="{8B544E1B-8149-46B5-9FB3-C20B576FD727}"/>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4" name="vocab-0">
            <a:extLst xmlns:a="http://schemas.openxmlformats.org/drawingml/2006/main">
              <a:ext uri="{FF2B5EF4-FFF2-40B4-BE49-F238E27FC236}">
                <a16:creationId xmlns:a16="http://schemas.microsoft.com/office/drawing/2014/main" id="{A3CC140B-B9DA-47E7-A063-5A401B82376F}"/>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第一版草稿</a:t>
            </a:r>
          </a:p>
        </p:txBody>
      </p:sp>
      <p:sp>
        <p:nvSpPr>
          <p:cNvPr id="25" name="vocab-pinyin-0">
            <a:extLst xmlns:a="http://schemas.openxmlformats.org/drawingml/2006/main">
              <a:ext uri="{FF2B5EF4-FFF2-40B4-BE49-F238E27FC236}">
                <a16:creationId xmlns:a16="http://schemas.microsoft.com/office/drawing/2014/main" id="{02AA9A46-5E33-49EC-BE22-3AB7328316B3}"/>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dì yī bǎn cǎo gǎo</a:t>
            </a:r>
          </a:p>
        </p:txBody>
      </p:sp>
      <p:sp>
        <p:nvSpPr>
          <p:cNvPr id="26" name="meaning-0">
            <a:extLst xmlns:a="http://schemas.openxmlformats.org/drawingml/2006/main">
              <a:ext uri="{FF2B5EF4-FFF2-40B4-BE49-F238E27FC236}">
                <a16:creationId xmlns:a16="http://schemas.microsoft.com/office/drawing/2014/main" id="{C2198D36-925B-4424-9042-FDEF329A17D4}"/>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초안</a:t>
            </a:r>
          </a:p>
        </p:txBody>
      </p:sp>
      <p:sp>
        <p:nvSpPr>
          <p:cNvPr id="27" name="vocab-0">
            <a:extLst xmlns:a="http://schemas.openxmlformats.org/drawingml/2006/main">
              <a:ext uri="{FF2B5EF4-FFF2-40B4-BE49-F238E27FC236}">
                <a16:creationId xmlns:a16="http://schemas.microsoft.com/office/drawing/2014/main" id="{DEF22F6E-271E-40DF-83FB-933F0D0AB7C2}"/>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降低门槛</a:t>
            </a:r>
          </a:p>
        </p:txBody>
      </p:sp>
      <p:sp>
        <p:nvSpPr>
          <p:cNvPr id="28" name="vocab-pinyin-0">
            <a:extLst xmlns:a="http://schemas.openxmlformats.org/drawingml/2006/main">
              <a:ext uri="{FF2B5EF4-FFF2-40B4-BE49-F238E27FC236}">
                <a16:creationId xmlns:a16="http://schemas.microsoft.com/office/drawing/2014/main" id="{AB1815EF-B0F7-49BC-89F8-99F92452E042}"/>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jiàng dī mén kǎn</a:t>
            </a:r>
          </a:p>
        </p:txBody>
      </p:sp>
      <p:sp>
        <p:nvSpPr>
          <p:cNvPr id="29" name="meaning-0">
            <a:extLst xmlns:a="http://schemas.openxmlformats.org/drawingml/2006/main">
              <a:ext uri="{FF2B5EF4-FFF2-40B4-BE49-F238E27FC236}">
                <a16:creationId xmlns:a16="http://schemas.microsoft.com/office/drawing/2014/main" id="{A37224BB-67EB-4C1F-AB97-310DF365F9FF}"/>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진입 장벽을 낮추다</a:t>
            </a:r>
          </a:p>
        </p:txBody>
      </p:sp>
      <p:sp>
        <p:nvSpPr>
          <p:cNvPr id="30" name="vocab-0">
            <a:extLst xmlns:a="http://schemas.openxmlformats.org/drawingml/2006/main">
              <a:ext uri="{FF2B5EF4-FFF2-40B4-BE49-F238E27FC236}">
                <a16:creationId xmlns:a16="http://schemas.microsoft.com/office/drawing/2014/main" id="{C1D5913B-C5CF-49FA-943B-0B002CFB3C9A}"/>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确认重要细节</a:t>
            </a:r>
          </a:p>
        </p:txBody>
      </p:sp>
      <p:sp>
        <p:nvSpPr>
          <p:cNvPr id="31" name="vocab-pinyin-0">
            <a:extLst xmlns:a="http://schemas.openxmlformats.org/drawingml/2006/main">
              <a:ext uri="{FF2B5EF4-FFF2-40B4-BE49-F238E27FC236}">
                <a16:creationId xmlns:a16="http://schemas.microsoft.com/office/drawing/2014/main" id="{0845FAD8-D5A0-4725-9AC3-6EB4E9C2F900}"/>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què rèn zhòng yào xì jié</a:t>
            </a:r>
          </a:p>
        </p:txBody>
      </p:sp>
      <p:sp>
        <p:nvSpPr>
          <p:cNvPr id="32" name="meaning-0">
            <a:extLst xmlns:a="http://schemas.openxmlformats.org/drawingml/2006/main">
              <a:ext uri="{FF2B5EF4-FFF2-40B4-BE49-F238E27FC236}">
                <a16:creationId xmlns:a16="http://schemas.microsoft.com/office/drawing/2014/main" id="{592470D8-501C-4319-A74B-0B04F61B8564}"/>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중요한 세부 사항을 확인하다</a:t>
            </a:r>
          </a:p>
        </p:txBody>
      </p:sp>
      <p:sp>
        <p:nvSpPr>
          <p:cNvPr id="33" name="vocab-0">
            <a:extLst xmlns:a="http://schemas.openxmlformats.org/drawingml/2006/main">
              <a:ext uri="{FF2B5EF4-FFF2-40B4-BE49-F238E27FC236}">
                <a16:creationId xmlns:a16="http://schemas.microsoft.com/office/drawing/2014/main" id="{F9790812-F319-4536-8E96-6AC5C9BE1E3D}"/>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草稿</a:t>
            </a:r>
          </a:p>
        </p:txBody>
      </p:sp>
      <p:sp>
        <p:nvSpPr>
          <p:cNvPr id="34" name="vocab-pinyin-0">
            <a:extLst xmlns:a="http://schemas.openxmlformats.org/drawingml/2006/main">
              <a:ext uri="{FF2B5EF4-FFF2-40B4-BE49-F238E27FC236}">
                <a16:creationId xmlns:a16="http://schemas.microsoft.com/office/drawing/2014/main" id="{7155EA46-3414-4E7D-88A8-A8B209C529FA}"/>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cǎo gǎo</a:t>
            </a:r>
          </a:p>
        </p:txBody>
      </p:sp>
      <p:sp>
        <p:nvSpPr>
          <p:cNvPr id="35" name="meaning-0">
            <a:extLst xmlns:a="http://schemas.openxmlformats.org/drawingml/2006/main">
              <a:ext uri="{FF2B5EF4-FFF2-40B4-BE49-F238E27FC236}">
                <a16:creationId xmlns:a16="http://schemas.microsoft.com/office/drawing/2014/main" id="{71064F21-BD53-40DA-984D-1DD4F3C8DB1C}"/>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초안</a:t>
            </a:r>
          </a:p>
        </p:txBody>
      </p:sp>
    </p:spTree>
    <p:extLst>
      <p:ext uri="{BB962C8B-B14F-4D97-AF65-F5344CB8AC3E}">
        <p14:creationId xmlns:p14="http://schemas.microsoft.com/office/powerpoint/2010/main" val="144285801"/>
      </p:ext>
    </p:extLst>
  </p:cSld>
</p:sld>
</file>

<file path=ppt/slides/slide41.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AB9F3F20-15F2-4DA5-AD4A-8BE5528D05C6}"/>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Q41  편리함과 개인정보 사이</a:t>
            </a:r>
          </a:p>
        </p:txBody>
      </p:sp>
      <p:sp>
        <p:nvSpPr>
          <p:cNvPr id="2" name="language">
            <a:extLst xmlns:a="http://schemas.openxmlformats.org/drawingml/2006/main">
              <a:ext uri="{FF2B5EF4-FFF2-40B4-BE49-F238E27FC236}">
                <a16:creationId xmlns:a16="http://schemas.microsoft.com/office/drawing/2014/main" id="{C9E1D7F1-384B-45C7-9114-1554C1F4EA0E}"/>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ADFB9C77-E74C-4B05-855C-2FEA6FBE346A}"/>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개인 의견</a:t>
            </a:r>
          </a:p>
        </p:txBody>
      </p:sp>
      <p:sp>
        <p:nvSpPr>
          <p:cNvPr id="4" name="page">
            <a:extLst xmlns:a="http://schemas.openxmlformats.org/drawingml/2006/main">
              <a:ext uri="{FF2B5EF4-FFF2-40B4-BE49-F238E27FC236}">
                <a16:creationId xmlns:a16="http://schemas.microsoft.com/office/drawing/2014/main" id="{1974E98B-22D3-415C-9FB8-B1E83E2181F0}"/>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41 / 60</a:t>
            </a:r>
          </a:p>
        </p:txBody>
      </p:sp>
      <p:sp>
        <p:nvSpPr>
          <p:cNvPr id="5" name="section-label">
            <a:extLst xmlns:a="http://schemas.openxmlformats.org/drawingml/2006/main">
              <a:ext uri="{FF2B5EF4-FFF2-40B4-BE49-F238E27FC236}">
                <a16:creationId xmlns:a16="http://schemas.microsoft.com/office/drawing/2014/main" id="{C801D39D-5843-45CB-9228-A2182E84160A}"/>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019ED354-1184-47BA-A894-9F1791F7D900}"/>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你对日常生活中的技术有什么担心？</a:t>
            </a:r>
          </a:p>
        </p:txBody>
      </p:sp>
      <p:sp>
        <p:nvSpPr>
          <p:cNvPr id="7" name="pinyin">
            <a:extLst xmlns:a="http://schemas.openxmlformats.org/drawingml/2006/main">
              <a:ext uri="{FF2B5EF4-FFF2-40B4-BE49-F238E27FC236}">
                <a16:creationId xmlns:a16="http://schemas.microsoft.com/office/drawing/2014/main" id="{CFEFFB6D-649B-4111-AFC5-C7D19777A5BC}"/>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nǐ duì rì cháng shēng huó zhōng de jì shù yǒu shén me dān xīn？</a:t>
            </a:r>
          </a:p>
        </p:txBody>
      </p:sp>
      <p:sp>
        <p:nvSpPr>
          <p:cNvPr id="8" name="section-label">
            <a:extLst xmlns:a="http://schemas.openxmlformats.org/drawingml/2006/main">
              <a:ext uri="{FF2B5EF4-FFF2-40B4-BE49-F238E27FC236}">
                <a16:creationId xmlns:a16="http://schemas.microsoft.com/office/drawing/2014/main" id="{81DC268C-7578-47B8-86ED-81282411B082}"/>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36B718C6-00DB-454F-B15D-E31CAC60E2F0}"/>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我担心的一点，是人们可能在不知道原因的情况下提供个人资料。一个服务很方便，</a:t>
            </a:r>
          </a:p>
        </p:txBody>
      </p:sp>
      <p:sp>
        <p:nvSpPr>
          <p:cNvPr id="10" name="pinyin">
            <a:extLst xmlns:a="http://schemas.openxmlformats.org/drawingml/2006/main">
              <a:ext uri="{FF2B5EF4-FFF2-40B4-BE49-F238E27FC236}">
                <a16:creationId xmlns:a16="http://schemas.microsoft.com/office/drawing/2014/main" id="{1A80A99F-924D-498E-ADEE-3C0805E22E75}"/>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dān xīn de yì diǎn， shì rén men kě néng zài bù zhī dào yuán yīn de qíng kuàng xià tí gōng gè rén zī liào。 yí gè fú wù hěn fāng biàn，</a:t>
            </a:r>
          </a:p>
        </p:txBody>
      </p:sp>
      <p:sp>
        <p:nvSpPr>
          <p:cNvPr id="11" name="hanzi">
            <a:extLst xmlns:a="http://schemas.openxmlformats.org/drawingml/2006/main">
              <a:ext uri="{FF2B5EF4-FFF2-40B4-BE49-F238E27FC236}">
                <a16:creationId xmlns:a16="http://schemas.microsoft.com/office/drawing/2014/main" id="{73E1BC90-5EED-4B6A-9A9A-28DEB0B9CBDD}"/>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并不代表它要求的每一种信息都有必要。</a:t>
            </a:r>
          </a:p>
        </p:txBody>
      </p:sp>
      <p:sp>
        <p:nvSpPr>
          <p:cNvPr id="12" name="pinyin">
            <a:extLst xmlns:a="http://schemas.openxmlformats.org/drawingml/2006/main">
              <a:ext uri="{FF2B5EF4-FFF2-40B4-BE49-F238E27FC236}">
                <a16:creationId xmlns:a16="http://schemas.microsoft.com/office/drawing/2014/main" id="{48262B93-24B5-4138-AC5E-8CE5809CD4F9}"/>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bìng bù dài biǎo tā yāo qiú de měi yī zhǒng xìn xī dōu yǒu bì yào。</a:t>
            </a:r>
          </a:p>
        </p:txBody>
      </p:sp>
      <p:sp>
        <p:nvSpPr>
          <p:cNvPr id="13" name="hanzi">
            <a:extLst xmlns:a="http://schemas.openxmlformats.org/drawingml/2006/main">
              <a:ext uri="{FF2B5EF4-FFF2-40B4-BE49-F238E27FC236}">
                <a16:creationId xmlns:a16="http://schemas.microsoft.com/office/drawing/2014/main" id="{CC791ABE-4B02-4231-B378-40B718489155}"/>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因为我从事医疗相关工作，所以对这一点比较敏感。健康信息可能非常私人。如果我要介绍一项新服务，</a:t>
            </a:r>
          </a:p>
        </p:txBody>
      </p:sp>
      <p:sp>
        <p:nvSpPr>
          <p:cNvPr id="14" name="pinyin">
            <a:extLst xmlns:a="http://schemas.openxmlformats.org/drawingml/2006/main">
              <a:ext uri="{FF2B5EF4-FFF2-40B4-BE49-F238E27FC236}">
                <a16:creationId xmlns:a16="http://schemas.microsoft.com/office/drawing/2014/main" id="{6C8C086C-F615-4306-AC7F-FFB77B474ED0}"/>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yīn wèi wǒ cóng shì yī liáo xiāng guān gōng zuò， suǒ yǐ duì zhè yì diǎn bǐ jiào mǐn gǎn。 jiàn kāng xìn xī kě néng fēi cháng sī rén。 rú guǒ wǒ yào jiè shào yī xiàng xīn fú wù，</a:t>
            </a:r>
          </a:p>
        </p:txBody>
      </p:sp>
      <p:sp>
        <p:nvSpPr>
          <p:cNvPr id="15" name="hanzi">
            <a:extLst xmlns:a="http://schemas.openxmlformats.org/drawingml/2006/main">
              <a:ext uri="{FF2B5EF4-FFF2-40B4-BE49-F238E27FC236}">
                <a16:creationId xmlns:a16="http://schemas.microsoft.com/office/drawing/2014/main" id="{B774A7D0-D27E-44F6-B3BD-082541215149}"/>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我希望大家能理解收集什么、用来做什么，以及自己有哪些选择。一大页很难读懂的文字，对我来说还不够。</a:t>
            </a:r>
          </a:p>
        </p:txBody>
      </p:sp>
      <p:sp>
        <p:nvSpPr>
          <p:cNvPr id="16" name="pinyin">
            <a:extLst xmlns:a="http://schemas.openxmlformats.org/drawingml/2006/main">
              <a:ext uri="{FF2B5EF4-FFF2-40B4-BE49-F238E27FC236}">
                <a16:creationId xmlns:a16="http://schemas.microsoft.com/office/drawing/2014/main" id="{84F0EF28-4A20-4EE9-8A83-5BBC16A2A60E}"/>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xī wàng dà jiā néng lǐ jiě shōu jí shén me、 yòng lái zuò shén me， yǐ jí zì jǐ yǒu nǎ xiē xuǎn zé。 yī dà yè hěn nán dú dǒng de wén zì， duì wǒ lái shuō hái bù gòu。</a:t>
            </a:r>
          </a:p>
        </p:txBody>
      </p:sp>
      <p:sp>
        <p:nvSpPr>
          <p:cNvPr id="17" name="hanzi">
            <a:extLst xmlns:a="http://schemas.openxmlformats.org/drawingml/2006/main">
              <a:ext uri="{FF2B5EF4-FFF2-40B4-BE49-F238E27FC236}">
                <a16:creationId xmlns:a16="http://schemas.microsoft.com/office/drawing/2014/main" id="{E2D2C299-61DD-401F-B084-26E15F7B571A}"/>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我并不觉得应该拒绝有用的技术，但好处和责任需要讲清楚。一个服务如果只要求必要的信息，</a:t>
            </a:r>
          </a:p>
        </p:txBody>
      </p:sp>
      <p:sp>
        <p:nvSpPr>
          <p:cNvPr id="18" name="pinyin">
            <a:extLst xmlns:a="http://schemas.openxmlformats.org/drawingml/2006/main">
              <a:ext uri="{FF2B5EF4-FFF2-40B4-BE49-F238E27FC236}">
                <a16:creationId xmlns:a16="http://schemas.microsoft.com/office/drawing/2014/main" id="{1EF56A30-F57B-4B18-AC88-2F984809D79A}"/>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bìng bù jué de yīng gāi jù jué yǒu yòng de jì shù， dàn hǎo chù hé zé rèn xū yào jiǎng qīng chǔ。 yí gè fú wù rú guǒ zhǐ yào qiú bì yào de xìn xī，</a:t>
            </a:r>
          </a:p>
        </p:txBody>
      </p:sp>
      <p:sp>
        <p:nvSpPr>
          <p:cNvPr id="19" name="hanzi">
            <a:extLst xmlns:a="http://schemas.openxmlformats.org/drawingml/2006/main">
              <a:ext uri="{FF2B5EF4-FFF2-40B4-BE49-F238E27FC236}">
                <a16:creationId xmlns:a16="http://schemas.microsoft.com/office/drawing/2014/main" id="{C9EB4555-87F5-4808-8C92-182ED8FBC302}"/>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并用容易理解的话解释原因，我会更放心。信任应该来自理解，而不只是按下一个按钮。</a:t>
            </a:r>
          </a:p>
        </p:txBody>
      </p:sp>
      <p:sp>
        <p:nvSpPr>
          <p:cNvPr id="20" name="pinyin">
            <a:extLst xmlns:a="http://schemas.openxmlformats.org/drawingml/2006/main">
              <a:ext uri="{FF2B5EF4-FFF2-40B4-BE49-F238E27FC236}">
                <a16:creationId xmlns:a16="http://schemas.microsoft.com/office/drawing/2014/main" id="{113BCDC5-4EB9-4E9F-934D-59F12F5A7857}"/>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bìng yòng róng yì lǐ jiě de huà jiě shì yuán yīn， wǒ huì gèng fàng xīn。 xìn rèn yīng gāi lái zì lǐ jiě， ér bù zhǐ shì àn xià yí gè àn niǔ。</a:t>
            </a:r>
          </a:p>
        </p:txBody>
      </p:sp>
      <p:sp>
        <p:nvSpPr>
          <p:cNvPr id="21" name="section-label">
            <a:extLst xmlns:a="http://schemas.openxmlformats.org/drawingml/2006/main">
              <a:ext uri="{FF2B5EF4-FFF2-40B4-BE49-F238E27FC236}">
                <a16:creationId xmlns:a16="http://schemas.microsoft.com/office/drawing/2014/main" id="{FCD4A07A-E1DB-4376-808C-7CF47619382E}"/>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AEA86FFE-AB56-4072-8826-3802C773BDDD}"/>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用容易理解的话</a:t>
            </a:r>
          </a:p>
        </p:txBody>
      </p:sp>
      <p:sp>
        <p:nvSpPr>
          <p:cNvPr id="23" name="vocab-pinyin-0">
            <a:extLst xmlns:a="http://schemas.openxmlformats.org/drawingml/2006/main">
              <a:ext uri="{FF2B5EF4-FFF2-40B4-BE49-F238E27FC236}">
                <a16:creationId xmlns:a16="http://schemas.microsoft.com/office/drawing/2014/main" id="{2C9BDF19-D954-4792-BAE4-4040670F0BBD}"/>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yòng róng yì lǐ jiě de huà</a:t>
            </a:r>
          </a:p>
        </p:txBody>
      </p:sp>
      <p:sp>
        <p:nvSpPr>
          <p:cNvPr id="24" name="meaning-0">
            <a:extLst xmlns:a="http://schemas.openxmlformats.org/drawingml/2006/main">
              <a:ext uri="{FF2B5EF4-FFF2-40B4-BE49-F238E27FC236}">
                <a16:creationId xmlns:a16="http://schemas.microsoft.com/office/drawing/2014/main" id="{3607247F-54FE-44BB-B620-9F239EF2A318}"/>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쉬운 말로</a:t>
            </a:r>
          </a:p>
        </p:txBody>
      </p:sp>
      <p:sp>
        <p:nvSpPr>
          <p:cNvPr id="25" name="vocab-0">
            <a:extLst xmlns:a="http://schemas.openxmlformats.org/drawingml/2006/main">
              <a:ext uri="{FF2B5EF4-FFF2-40B4-BE49-F238E27FC236}">
                <a16:creationId xmlns:a16="http://schemas.microsoft.com/office/drawing/2014/main" id="{E6874C46-3B11-4B1E-9DF1-CE69872C5398}"/>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个人资料</a:t>
            </a:r>
          </a:p>
        </p:txBody>
      </p:sp>
      <p:sp>
        <p:nvSpPr>
          <p:cNvPr id="26" name="vocab-pinyin-0">
            <a:extLst xmlns:a="http://schemas.openxmlformats.org/drawingml/2006/main">
              <a:ext uri="{FF2B5EF4-FFF2-40B4-BE49-F238E27FC236}">
                <a16:creationId xmlns:a16="http://schemas.microsoft.com/office/drawing/2014/main" id="{3E362510-E796-4418-BD28-90B37A377614}"/>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gè rén zī liào</a:t>
            </a:r>
          </a:p>
        </p:txBody>
      </p:sp>
      <p:sp>
        <p:nvSpPr>
          <p:cNvPr id="27" name="meaning-0">
            <a:extLst xmlns:a="http://schemas.openxmlformats.org/drawingml/2006/main">
              <a:ext uri="{FF2B5EF4-FFF2-40B4-BE49-F238E27FC236}">
                <a16:creationId xmlns:a16="http://schemas.microsoft.com/office/drawing/2014/main" id="{08F724B4-0994-4493-8260-F35F13BA7E85}"/>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개인정보</a:t>
            </a:r>
          </a:p>
        </p:txBody>
      </p:sp>
      <p:sp>
        <p:nvSpPr>
          <p:cNvPr id="28" name="vocab-0">
            <a:extLst xmlns:a="http://schemas.openxmlformats.org/drawingml/2006/main">
              <a:ext uri="{FF2B5EF4-FFF2-40B4-BE49-F238E27FC236}">
                <a16:creationId xmlns:a16="http://schemas.microsoft.com/office/drawing/2014/main" id="{15F32E1F-769B-42D1-AF9D-890B5C72D8FB}"/>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对某事更放心</a:t>
            </a:r>
          </a:p>
        </p:txBody>
      </p:sp>
      <p:sp>
        <p:nvSpPr>
          <p:cNvPr id="29" name="vocab-pinyin-0">
            <a:extLst xmlns:a="http://schemas.openxmlformats.org/drawingml/2006/main">
              <a:ext uri="{FF2B5EF4-FFF2-40B4-BE49-F238E27FC236}">
                <a16:creationId xmlns:a16="http://schemas.microsoft.com/office/drawing/2014/main" id="{68DC81EB-DEB9-4DB9-A762-732024C3F130}"/>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duì mǒu shì gèng fàng xīn</a:t>
            </a:r>
          </a:p>
        </p:txBody>
      </p:sp>
      <p:sp>
        <p:nvSpPr>
          <p:cNvPr id="30" name="meaning-0">
            <a:extLst xmlns:a="http://schemas.openxmlformats.org/drawingml/2006/main">
              <a:ext uri="{FF2B5EF4-FFF2-40B4-BE49-F238E27FC236}">
                <a16:creationId xmlns:a16="http://schemas.microsoft.com/office/drawing/2014/main" id="{42587C55-AD9C-4141-B8DC-4A16D3F7196C}"/>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더 안심하다</a:t>
            </a:r>
          </a:p>
        </p:txBody>
      </p:sp>
      <p:sp>
        <p:nvSpPr>
          <p:cNvPr id="31" name="vocab-0">
            <a:extLst xmlns:a="http://schemas.openxmlformats.org/drawingml/2006/main">
              <a:ext uri="{FF2B5EF4-FFF2-40B4-BE49-F238E27FC236}">
                <a16:creationId xmlns:a16="http://schemas.microsoft.com/office/drawing/2014/main" id="{6B32B219-2EDD-4AE7-89B2-1AF5080E444C}"/>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隐私</a:t>
            </a:r>
          </a:p>
        </p:txBody>
      </p:sp>
      <p:sp>
        <p:nvSpPr>
          <p:cNvPr id="32" name="vocab-pinyin-0">
            <a:extLst xmlns:a="http://schemas.openxmlformats.org/drawingml/2006/main">
              <a:ext uri="{FF2B5EF4-FFF2-40B4-BE49-F238E27FC236}">
                <a16:creationId xmlns:a16="http://schemas.microsoft.com/office/drawing/2014/main" id="{7ADFD8C2-AC81-43EB-984C-0AC5C3741FAB}"/>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yǐn sī</a:t>
            </a:r>
          </a:p>
        </p:txBody>
      </p:sp>
      <p:sp>
        <p:nvSpPr>
          <p:cNvPr id="33" name="meaning-0">
            <a:extLst xmlns:a="http://schemas.openxmlformats.org/drawingml/2006/main">
              <a:ext uri="{FF2B5EF4-FFF2-40B4-BE49-F238E27FC236}">
                <a16:creationId xmlns:a16="http://schemas.microsoft.com/office/drawing/2014/main" id="{F9D6C06D-01B4-434F-A68A-9A4A69E7694E}"/>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사생활과 개인정보 보호</a:t>
            </a:r>
          </a:p>
        </p:txBody>
      </p:sp>
    </p:spTree>
    <p:extLst>
      <p:ext uri="{BB962C8B-B14F-4D97-AF65-F5344CB8AC3E}">
        <p14:creationId xmlns:p14="http://schemas.microsoft.com/office/powerpoint/2010/main" val="1487820463"/>
      </p:ext>
    </p:extLst>
  </p:cSld>
</p:sld>
</file>

<file path=ppt/slides/slide42.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80B9354F-A22E-4B61-BE6D-5B77A23D588A}"/>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Q42  고령화와 지역 돌봄</a:t>
            </a:r>
          </a:p>
        </p:txBody>
      </p:sp>
      <p:sp>
        <p:nvSpPr>
          <p:cNvPr id="2" name="language">
            <a:extLst xmlns:a="http://schemas.openxmlformats.org/drawingml/2006/main">
              <a:ext uri="{FF2B5EF4-FFF2-40B4-BE49-F238E27FC236}">
                <a16:creationId xmlns:a16="http://schemas.microsoft.com/office/drawing/2014/main" id="{20A18B8B-EEBF-47C2-8F02-41538E820D12}"/>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6CB6CCC3-EAEE-4DAB-B4D0-2877A872C832}"/>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확인된 관심 기반 의견</a:t>
            </a:r>
          </a:p>
        </p:txBody>
      </p:sp>
      <p:sp>
        <p:nvSpPr>
          <p:cNvPr id="4" name="page">
            <a:extLst xmlns:a="http://schemas.openxmlformats.org/drawingml/2006/main">
              <a:ext uri="{FF2B5EF4-FFF2-40B4-BE49-F238E27FC236}">
                <a16:creationId xmlns:a16="http://schemas.microsoft.com/office/drawing/2014/main" id="{19EFB80A-BEDB-48DA-AF87-EC8D80B57C9A}"/>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42 / 60</a:t>
            </a:r>
          </a:p>
        </p:txBody>
      </p:sp>
      <p:sp>
        <p:nvSpPr>
          <p:cNvPr id="5" name="section-label">
            <a:extLst xmlns:a="http://schemas.openxmlformats.org/drawingml/2006/main">
              <a:ext uri="{FF2B5EF4-FFF2-40B4-BE49-F238E27FC236}">
                <a16:creationId xmlns:a16="http://schemas.microsoft.com/office/drawing/2014/main" id="{C5A67871-EFBA-4091-BEC0-199E9CF7809C}"/>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3B87CDC4-E7A6-466B-B5E3-8ADB922AC1E7}"/>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你对什么社会问题感兴趣？为什么？</a:t>
            </a:r>
          </a:p>
        </p:txBody>
      </p:sp>
      <p:sp>
        <p:nvSpPr>
          <p:cNvPr id="7" name="pinyin">
            <a:extLst xmlns:a="http://schemas.openxmlformats.org/drawingml/2006/main">
              <a:ext uri="{FF2B5EF4-FFF2-40B4-BE49-F238E27FC236}">
                <a16:creationId xmlns:a16="http://schemas.microsoft.com/office/drawing/2014/main" id="{9A824A47-04EE-42E9-8A98-0805C68078E5}"/>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nǐ duì shén me shè huì wèn tí gǎn xìng qù？ wéi shén me？</a:t>
            </a:r>
          </a:p>
        </p:txBody>
      </p:sp>
      <p:sp>
        <p:nvSpPr>
          <p:cNvPr id="8" name="section-label">
            <a:extLst xmlns:a="http://schemas.openxmlformats.org/drawingml/2006/main">
              <a:ext uri="{FF2B5EF4-FFF2-40B4-BE49-F238E27FC236}">
                <a16:creationId xmlns:a16="http://schemas.microsoft.com/office/drawing/2014/main" id="{59C1F0FB-77B2-4E18-BD33-4E92E3E88F6C}"/>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2C8F90C4-CE00-4B86-9BC2-DCB7A1F6ECE7}"/>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我很关注社会怎样支持老年人。医学背景让我重视治疗，但医疗只是日常生活的一部分。</a:t>
            </a:r>
          </a:p>
        </p:txBody>
      </p:sp>
      <p:sp>
        <p:nvSpPr>
          <p:cNvPr id="10" name="pinyin">
            <a:extLst xmlns:a="http://schemas.openxmlformats.org/drawingml/2006/main">
              <a:ext uri="{FF2B5EF4-FFF2-40B4-BE49-F238E27FC236}">
                <a16:creationId xmlns:a16="http://schemas.microsoft.com/office/drawing/2014/main" id="{183AE845-CF27-4C1E-8BD5-A74E2A661486}"/>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hěn guān zhù shè huì zěn yàng zhī chí lǎo nián rén。 yī xué bèi jǐng ràng wǒ zhòng shì zhì liáo， dàn yī liáo zhǐ shì rì cháng shēng huó de yī bù fèn。</a:t>
            </a:r>
          </a:p>
        </p:txBody>
      </p:sp>
      <p:sp>
        <p:nvSpPr>
          <p:cNvPr id="11" name="hanzi">
            <a:extLst xmlns:a="http://schemas.openxmlformats.org/drawingml/2006/main">
              <a:ext uri="{FF2B5EF4-FFF2-40B4-BE49-F238E27FC236}">
                <a16:creationId xmlns:a16="http://schemas.microsoft.com/office/drawing/2014/main" id="{B84C9687-1FC0-46C9-A072-3B4C08BC9806}"/>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一个人还可能需要吃饭、出行，以及和别人保持联系方面的帮助。</a:t>
            </a:r>
          </a:p>
        </p:txBody>
      </p:sp>
      <p:sp>
        <p:nvSpPr>
          <p:cNvPr id="12" name="pinyin">
            <a:extLst xmlns:a="http://schemas.openxmlformats.org/drawingml/2006/main">
              <a:ext uri="{FF2B5EF4-FFF2-40B4-BE49-F238E27FC236}">
                <a16:creationId xmlns:a16="http://schemas.microsoft.com/office/drawing/2014/main" id="{A0B716EE-D3AC-4FFF-BBAC-8940BA98D401}"/>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yí gè rén hái kě néng xū yào chī fàn、 chū xíng， yǐ jí hé bié rén bǎo chí lián xì fāng miàn de bāng zhù。</a:t>
            </a:r>
          </a:p>
        </p:txBody>
      </p:sp>
      <p:sp>
        <p:nvSpPr>
          <p:cNvPr id="13" name="hanzi">
            <a:extLst xmlns:a="http://schemas.openxmlformats.org/drawingml/2006/main">
              <a:ext uri="{FF2B5EF4-FFF2-40B4-BE49-F238E27FC236}">
                <a16:creationId xmlns:a16="http://schemas.microsoft.com/office/drawing/2014/main" id="{998BDB46-71E6-4DFF-94BA-48C20F678E88}"/>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我正在了解照护服务，思考临床经验和技术可以怎样结合。比如，一个人的状态发生变化时，如果家属、</a:t>
            </a:r>
          </a:p>
        </p:txBody>
      </p:sp>
      <p:sp>
        <p:nvSpPr>
          <p:cNvPr id="14" name="pinyin">
            <a:extLst xmlns:a="http://schemas.openxmlformats.org/drawingml/2006/main">
              <a:ext uri="{FF2B5EF4-FFF2-40B4-BE49-F238E27FC236}">
                <a16:creationId xmlns:a16="http://schemas.microsoft.com/office/drawing/2014/main" id="{2A0C9B23-1E96-486E-89D5-1535570832AE}"/>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zhèng zài liǎo jiě zhào hù fú wù， sī kǎo lín chuáng jīng yàn hé jì shù kě yǐ zěn yàng jié hé。 bǐ rú， yí gè rén de zhuàng tài fā shēng biàn huà shí， rú guǒ jiā shǔ、</a:t>
            </a:r>
          </a:p>
        </p:txBody>
      </p:sp>
      <p:sp>
        <p:nvSpPr>
          <p:cNvPr id="15" name="hanzi">
            <a:extLst xmlns:a="http://schemas.openxmlformats.org/drawingml/2006/main">
              <a:ext uri="{FF2B5EF4-FFF2-40B4-BE49-F238E27FC236}">
                <a16:creationId xmlns:a16="http://schemas.microsoft.com/office/drawing/2014/main" id="{B7F862B1-838A-41BA-A854-961C2C4EB035}"/>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照护团队和诊所能更好地沟通，就可能减少混乱。听起来简单，但信息常常分散在不同的地方。</a:t>
            </a:r>
          </a:p>
        </p:txBody>
      </p:sp>
      <p:sp>
        <p:nvSpPr>
          <p:cNvPr id="16" name="pinyin">
            <a:extLst xmlns:a="http://schemas.openxmlformats.org/drawingml/2006/main">
              <a:ext uri="{FF2B5EF4-FFF2-40B4-BE49-F238E27FC236}">
                <a16:creationId xmlns:a16="http://schemas.microsoft.com/office/drawing/2014/main" id="{CB56AC64-E457-4323-9376-4DF552F52C86}"/>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zhào hù tuán duì hé zhěn suǒ néng gèng hǎo de gōu tōng， jiù kě néng jiǎn shǎo hùn luàn。 tīng qǐ lái jiǎn dān， dàn xìn xī cháng cháng fēn sàn zài bù tóng de dì fang。</a:t>
            </a:r>
          </a:p>
        </p:txBody>
      </p:sp>
      <p:sp>
        <p:nvSpPr>
          <p:cNvPr id="17" name="hanzi">
            <a:extLst xmlns:a="http://schemas.openxmlformats.org/drawingml/2006/main">
              <a:ext uri="{FF2B5EF4-FFF2-40B4-BE49-F238E27FC236}">
                <a16:creationId xmlns:a16="http://schemas.microsoft.com/office/drawing/2014/main" id="{B6BB63E5-2959-465B-BB48-99EC09FBF839}"/>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我不认为一个应用就能解决问题。人们仍然需要可靠的服务，也需要人与人的接触。</a:t>
            </a:r>
          </a:p>
        </p:txBody>
      </p:sp>
      <p:sp>
        <p:nvSpPr>
          <p:cNvPr id="18" name="pinyin">
            <a:extLst xmlns:a="http://schemas.openxmlformats.org/drawingml/2006/main">
              <a:ext uri="{FF2B5EF4-FFF2-40B4-BE49-F238E27FC236}">
                <a16:creationId xmlns:a16="http://schemas.microsoft.com/office/drawing/2014/main" id="{68AC0FAD-8C5A-44E9-8521-11AB8E0DA942}"/>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bù rèn wéi yí gè yìng yòng jiù néng jiě jué wèn tí。 rén men réng rán xū yào kě kào de fú wù， yě xū yào rén yǔ rén de jiē chù。</a:t>
            </a:r>
          </a:p>
        </p:txBody>
      </p:sp>
      <p:sp>
        <p:nvSpPr>
          <p:cNvPr id="19" name="hanzi">
            <a:extLst xmlns:a="http://schemas.openxmlformats.org/drawingml/2006/main">
              <a:ext uri="{FF2B5EF4-FFF2-40B4-BE49-F238E27FC236}">
                <a16:creationId xmlns:a16="http://schemas.microsoft.com/office/drawing/2014/main" id="{CAEDF266-69AB-4849-AA1A-8E2EE7C8F510}"/>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我感兴趣的是围绕一个人整天的生活提供支持，而不只是围绕一次医院就诊。这是我还想继续深入了解的领域。</a:t>
            </a:r>
          </a:p>
        </p:txBody>
      </p:sp>
      <p:sp>
        <p:nvSpPr>
          <p:cNvPr id="20" name="pinyin">
            <a:extLst xmlns:a="http://schemas.openxmlformats.org/drawingml/2006/main">
              <a:ext uri="{FF2B5EF4-FFF2-40B4-BE49-F238E27FC236}">
                <a16:creationId xmlns:a16="http://schemas.microsoft.com/office/drawing/2014/main" id="{F916391A-73DC-4E7B-A267-94EEE61CF899}"/>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gǎn xìng qù de shì wéi rào yí gè rén zhěng tiān de shēng huó tí gōng zhī chí， ér bù zhǐ shì wéi rào yī cì yī yuàn jiù zhěn。 zhè shì wǒ hái xiǎng jì xù shēn rù liǎo jiě de lǐng yù。</a:t>
            </a:r>
          </a:p>
        </p:txBody>
      </p:sp>
      <p:sp>
        <p:nvSpPr>
          <p:cNvPr id="21" name="section-label">
            <a:extLst xmlns:a="http://schemas.openxmlformats.org/drawingml/2006/main">
              <a:ext uri="{FF2B5EF4-FFF2-40B4-BE49-F238E27FC236}">
                <a16:creationId xmlns:a16="http://schemas.microsoft.com/office/drawing/2014/main" id="{6C884C81-4161-4E6A-A1D2-8D4796416048}"/>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EA9931A1-546C-4987-A130-7C7DF5E85108}"/>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老年人</a:t>
            </a:r>
          </a:p>
        </p:txBody>
      </p:sp>
      <p:sp>
        <p:nvSpPr>
          <p:cNvPr id="23" name="vocab-pinyin-0">
            <a:extLst xmlns:a="http://schemas.openxmlformats.org/drawingml/2006/main">
              <a:ext uri="{FF2B5EF4-FFF2-40B4-BE49-F238E27FC236}">
                <a16:creationId xmlns:a16="http://schemas.microsoft.com/office/drawing/2014/main" id="{DB59519B-9966-4CC2-9CD0-4B074C08F659}"/>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lǎo nián rén</a:t>
            </a:r>
          </a:p>
        </p:txBody>
      </p:sp>
      <p:sp>
        <p:nvSpPr>
          <p:cNvPr id="24" name="meaning-0">
            <a:extLst xmlns:a="http://schemas.openxmlformats.org/drawingml/2006/main">
              <a:ext uri="{FF2B5EF4-FFF2-40B4-BE49-F238E27FC236}">
                <a16:creationId xmlns:a16="http://schemas.microsoft.com/office/drawing/2014/main" id="{BC0D3121-0FAF-47CC-B8B9-256D70BA2C93}"/>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노년층</a:t>
            </a:r>
          </a:p>
        </p:txBody>
      </p:sp>
      <p:sp>
        <p:nvSpPr>
          <p:cNvPr id="25" name="vocab-0">
            <a:extLst xmlns:a="http://schemas.openxmlformats.org/drawingml/2006/main">
              <a:ext uri="{FF2B5EF4-FFF2-40B4-BE49-F238E27FC236}">
                <a16:creationId xmlns:a16="http://schemas.microsoft.com/office/drawing/2014/main" id="{EA07DD40-E4C1-4F97-99D4-65C03D8C76C1}"/>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和别人保持联系</a:t>
            </a:r>
          </a:p>
        </p:txBody>
      </p:sp>
      <p:sp>
        <p:nvSpPr>
          <p:cNvPr id="26" name="vocab-pinyin-0">
            <a:extLst xmlns:a="http://schemas.openxmlformats.org/drawingml/2006/main">
              <a:ext uri="{FF2B5EF4-FFF2-40B4-BE49-F238E27FC236}">
                <a16:creationId xmlns:a16="http://schemas.microsoft.com/office/drawing/2014/main" id="{93AE571E-7607-471A-A32C-0F287EBFD9FA}"/>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hé bié rén bǎo chí lián xì</a:t>
            </a:r>
          </a:p>
        </p:txBody>
      </p:sp>
      <p:sp>
        <p:nvSpPr>
          <p:cNvPr id="27" name="meaning-0">
            <a:extLst xmlns:a="http://schemas.openxmlformats.org/drawingml/2006/main">
              <a:ext uri="{FF2B5EF4-FFF2-40B4-BE49-F238E27FC236}">
                <a16:creationId xmlns:a16="http://schemas.microsoft.com/office/drawing/2014/main" id="{12356B47-0D87-483C-B0EE-01A2047C700E}"/>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다른 사람들과 연결되어 지내다</a:t>
            </a:r>
          </a:p>
        </p:txBody>
      </p:sp>
      <p:sp>
        <p:nvSpPr>
          <p:cNvPr id="28" name="vocab-0">
            <a:extLst xmlns:a="http://schemas.openxmlformats.org/drawingml/2006/main">
              <a:ext uri="{FF2B5EF4-FFF2-40B4-BE49-F238E27FC236}">
                <a16:creationId xmlns:a16="http://schemas.microsoft.com/office/drawing/2014/main" id="{5D2812A9-2A8F-44F3-8D66-6BFDB4CCFAE8}"/>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可靠的照护服务</a:t>
            </a:r>
          </a:p>
        </p:txBody>
      </p:sp>
      <p:sp>
        <p:nvSpPr>
          <p:cNvPr id="29" name="vocab-pinyin-0">
            <a:extLst xmlns:a="http://schemas.openxmlformats.org/drawingml/2006/main">
              <a:ext uri="{FF2B5EF4-FFF2-40B4-BE49-F238E27FC236}">
                <a16:creationId xmlns:a16="http://schemas.microsoft.com/office/drawing/2014/main" id="{F2F6E019-CEEC-44E0-9FF3-9C2151653463}"/>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kě kào de zhào hù fú wù</a:t>
            </a:r>
          </a:p>
        </p:txBody>
      </p:sp>
      <p:sp>
        <p:nvSpPr>
          <p:cNvPr id="30" name="meaning-0">
            <a:extLst xmlns:a="http://schemas.openxmlformats.org/drawingml/2006/main">
              <a:ext uri="{FF2B5EF4-FFF2-40B4-BE49-F238E27FC236}">
                <a16:creationId xmlns:a16="http://schemas.microsoft.com/office/drawing/2014/main" id="{16C8F18B-0529-43A3-BAB9-2B18C54BF2B6}"/>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신뢰할 수 있는 돌봄 서비스</a:t>
            </a:r>
          </a:p>
        </p:txBody>
      </p:sp>
      <p:sp>
        <p:nvSpPr>
          <p:cNvPr id="31" name="vocab-0">
            <a:extLst xmlns:a="http://schemas.openxmlformats.org/drawingml/2006/main">
              <a:ext uri="{FF2B5EF4-FFF2-40B4-BE49-F238E27FC236}">
                <a16:creationId xmlns:a16="http://schemas.microsoft.com/office/drawing/2014/main" id="{179DD3FB-214C-45F8-A48F-E337201EF8D8}"/>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照护</a:t>
            </a:r>
          </a:p>
        </p:txBody>
      </p:sp>
      <p:sp>
        <p:nvSpPr>
          <p:cNvPr id="32" name="vocab-pinyin-0">
            <a:extLst xmlns:a="http://schemas.openxmlformats.org/drawingml/2006/main">
              <a:ext uri="{FF2B5EF4-FFF2-40B4-BE49-F238E27FC236}">
                <a16:creationId xmlns:a16="http://schemas.microsoft.com/office/drawing/2014/main" id="{E33CD5FE-CE69-4FB0-AAE0-372C3384FF43}"/>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zhào hù</a:t>
            </a:r>
          </a:p>
        </p:txBody>
      </p:sp>
      <p:sp>
        <p:nvSpPr>
          <p:cNvPr id="33" name="meaning-0">
            <a:extLst xmlns:a="http://schemas.openxmlformats.org/drawingml/2006/main">
              <a:ext uri="{FF2B5EF4-FFF2-40B4-BE49-F238E27FC236}">
                <a16:creationId xmlns:a16="http://schemas.microsoft.com/office/drawing/2014/main" id="{B02EFF50-48A3-41D8-9D35-81E7EF320EA0}"/>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돌봄</a:t>
            </a:r>
          </a:p>
        </p:txBody>
      </p:sp>
    </p:spTree>
    <p:extLst>
      <p:ext uri="{BB962C8B-B14F-4D97-AF65-F5344CB8AC3E}">
        <p14:creationId xmlns:p14="http://schemas.microsoft.com/office/powerpoint/2010/main" val="31210915"/>
      </p:ext>
    </p:extLst>
  </p:cSld>
</p:sld>
</file>

<file path=ppt/slides/slide43.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7EA2D5A8-CC79-487A-A2B6-E3C7CA5F1A1D}"/>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Q43  롤플레이 테니스장 문의</a:t>
            </a:r>
          </a:p>
        </p:txBody>
      </p:sp>
      <p:sp>
        <p:nvSpPr>
          <p:cNvPr id="2" name="language">
            <a:extLst xmlns:a="http://schemas.openxmlformats.org/drawingml/2006/main">
              <a:ext uri="{FF2B5EF4-FFF2-40B4-BE49-F238E27FC236}">
                <a16:creationId xmlns:a16="http://schemas.microsoft.com/office/drawing/2014/main" id="{0A9B7E7D-C553-40F1-B644-2124B0A862A8}"/>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A058BD75-E138-45A5-AEC7-105255EBE75A}"/>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가상 상황</a:t>
            </a:r>
          </a:p>
        </p:txBody>
      </p:sp>
      <p:sp>
        <p:nvSpPr>
          <p:cNvPr id="4" name="page">
            <a:extLst xmlns:a="http://schemas.openxmlformats.org/drawingml/2006/main">
              <a:ext uri="{FF2B5EF4-FFF2-40B4-BE49-F238E27FC236}">
                <a16:creationId xmlns:a16="http://schemas.microsoft.com/office/drawing/2014/main" id="{0F3613CA-CF48-40CF-A44B-CD3A9DF349F1}"/>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43 / 60</a:t>
            </a:r>
          </a:p>
        </p:txBody>
      </p:sp>
      <p:sp>
        <p:nvSpPr>
          <p:cNvPr id="5" name="section-label">
            <a:extLst xmlns:a="http://schemas.openxmlformats.org/drawingml/2006/main">
              <a:ext uri="{FF2B5EF4-FFF2-40B4-BE49-F238E27FC236}">
                <a16:creationId xmlns:a16="http://schemas.microsoft.com/office/drawing/2014/main" id="{FC2ECFA4-CD63-4B20-AF0C-9ECB2F958AF4}"/>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1945496A-A26A-4937-BEBD-9BD562679076}"/>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你想去一家网球俱乐部。请打电话，在预约前询问三到四个问题。</a:t>
            </a:r>
          </a:p>
        </p:txBody>
      </p:sp>
      <p:sp>
        <p:nvSpPr>
          <p:cNvPr id="7" name="pinyin">
            <a:extLst xmlns:a="http://schemas.openxmlformats.org/drawingml/2006/main">
              <a:ext uri="{FF2B5EF4-FFF2-40B4-BE49-F238E27FC236}">
                <a16:creationId xmlns:a16="http://schemas.microsoft.com/office/drawing/2014/main" id="{1950E7F2-C56B-4330-B784-C5E600E1BF93}"/>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nǐ xiǎng qù yī jiā wǎng qiú jù lè bù。 qǐng dǎ diàn huà， zài yù yuē qián xún wèn sān dào sì gè wèn tí。</a:t>
            </a:r>
          </a:p>
        </p:txBody>
      </p:sp>
      <p:sp>
        <p:nvSpPr>
          <p:cNvPr id="8" name="section-label">
            <a:extLst xmlns:a="http://schemas.openxmlformats.org/drawingml/2006/main">
              <a:ext uri="{FF2B5EF4-FFF2-40B4-BE49-F238E27FC236}">
                <a16:creationId xmlns:a16="http://schemas.microsoft.com/office/drawing/2014/main" id="{F28C68BB-0099-4FCE-8290-B2560242FA95}"/>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10A6B8EF-36C2-48A3-A409-9A72E880E65D}"/>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您好，我想了解一下你们网球俱乐部。我是初学者，预约之前想问几个问题。首先，</a:t>
            </a:r>
          </a:p>
        </p:txBody>
      </p:sp>
      <p:sp>
        <p:nvSpPr>
          <p:cNvPr id="10" name="pinyin">
            <a:extLst xmlns:a="http://schemas.openxmlformats.org/drawingml/2006/main">
              <a:ext uri="{FF2B5EF4-FFF2-40B4-BE49-F238E27FC236}">
                <a16:creationId xmlns:a16="http://schemas.microsoft.com/office/drawing/2014/main" id="{45F35BC6-FDD2-43B1-A37B-42D82183663E}"/>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nín hǎo， wǒ xiǎng liǎo jiě yī xià nǐ men wǎng qiú jù lè bù。 wǒ shì chū xué zhě， yù yuē zhī qián xiǎng wèn jǐ gè wèn tí。 shǒu xiān，</a:t>
            </a:r>
          </a:p>
        </p:txBody>
      </p:sp>
      <p:sp>
        <p:nvSpPr>
          <p:cNvPr id="11" name="hanzi">
            <a:extLst xmlns:a="http://schemas.openxmlformats.org/drawingml/2006/main">
              <a:ext uri="{FF2B5EF4-FFF2-40B4-BE49-F238E27FC236}">
                <a16:creationId xmlns:a16="http://schemas.microsoft.com/office/drawing/2014/main" id="{ABDE6C0A-FB13-4E69-8630-4C277D7BFFE3}"/>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你们有没有适合刚开始打网球的人的课程？我比较希望参加小班，或者先上一节时间不太长的单独课程。</a:t>
            </a:r>
          </a:p>
        </p:txBody>
      </p:sp>
      <p:sp>
        <p:nvSpPr>
          <p:cNvPr id="12" name="pinyin">
            <a:extLst xmlns:a="http://schemas.openxmlformats.org/drawingml/2006/main">
              <a:ext uri="{FF2B5EF4-FFF2-40B4-BE49-F238E27FC236}">
                <a16:creationId xmlns:a16="http://schemas.microsoft.com/office/drawing/2014/main" id="{E872C585-D659-4F21-AF39-09A0BD185059}"/>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nǐ men yǒu méi yǒu shì hé gāng kāi shǐ dǎ wǎng qiú de rén de kè chéng？ wǒ bǐ jiào xī wàng cān jiā xiǎo bān， huò zhě xiān shàng yī jié shí jiān bù tài cháng de dān dú kè chéng。</a:t>
            </a:r>
          </a:p>
        </p:txBody>
      </p:sp>
      <p:sp>
        <p:nvSpPr>
          <p:cNvPr id="13" name="hanzi">
            <a:extLst xmlns:a="http://schemas.openxmlformats.org/drawingml/2006/main">
              <a:ext uri="{FF2B5EF4-FFF2-40B4-BE49-F238E27FC236}">
                <a16:creationId xmlns:a16="http://schemas.microsoft.com/office/drawing/2014/main" id="{CACC9C92-7646-412A-B44C-E7B8ABC25F3C}"/>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另外，晚上或者周末通常有哪些时间？我白天要工作，所以想知道下班以后能不能上课。还有，</a:t>
            </a:r>
          </a:p>
        </p:txBody>
      </p:sp>
      <p:sp>
        <p:nvSpPr>
          <p:cNvPr id="14" name="pinyin">
            <a:extLst xmlns:a="http://schemas.openxmlformats.org/drawingml/2006/main">
              <a:ext uri="{FF2B5EF4-FFF2-40B4-BE49-F238E27FC236}">
                <a16:creationId xmlns:a16="http://schemas.microsoft.com/office/drawing/2014/main" id="{3BA3859E-C194-4159-AE60-6464B0E6E032}"/>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lìng wài， wǎn shàng huò zhě zhōu mò tōng cháng yǒu nǎ xiē shí jiān？ wǒ bái tiān yào gōng zuò， suǒ yǐ xiǎng zhī dào xià bān yǐ hòu néng bù néng shàng kè。 hái yǒu，</a:t>
            </a:r>
          </a:p>
        </p:txBody>
      </p:sp>
      <p:sp>
        <p:nvSpPr>
          <p:cNvPr id="15" name="hanzi">
            <a:extLst xmlns:a="http://schemas.openxmlformats.org/drawingml/2006/main">
              <a:ext uri="{FF2B5EF4-FFF2-40B4-BE49-F238E27FC236}">
                <a16:creationId xmlns:a16="http://schemas.microsoft.com/office/drawing/2014/main" id="{98144E81-16B9-41D0-9659-752DAFFBF1B2}"/>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球拍可以租吗，还是需要自己带？</a:t>
            </a:r>
          </a:p>
        </p:txBody>
      </p:sp>
      <p:sp>
        <p:nvSpPr>
          <p:cNvPr id="16" name="pinyin">
            <a:extLst xmlns:a="http://schemas.openxmlformats.org/drawingml/2006/main">
              <a:ext uri="{FF2B5EF4-FFF2-40B4-BE49-F238E27FC236}">
                <a16:creationId xmlns:a16="http://schemas.microsoft.com/office/drawing/2014/main" id="{205323FE-996F-4111-ACD0-4108A65EAC0D}"/>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qiú pāi kě yǐ zū ma， hái shì xū yào zì jǐ dài？</a:t>
            </a:r>
          </a:p>
        </p:txBody>
      </p:sp>
      <p:sp>
        <p:nvSpPr>
          <p:cNvPr id="17" name="hanzi">
            <a:extLst xmlns:a="http://schemas.openxmlformats.org/drawingml/2006/main">
              <a:ext uri="{FF2B5EF4-FFF2-40B4-BE49-F238E27FC236}">
                <a16:creationId xmlns:a16="http://schemas.microsoft.com/office/drawing/2014/main" id="{E6D14E58-4B93-4FD5-89DD-041ED045BED8}"/>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最后，请问体验课多少钱？费用里面包括场地费吗？如果下雨，是改到室内，还是另外安排时间？谢谢。</a:t>
            </a:r>
          </a:p>
        </p:txBody>
      </p:sp>
      <p:sp>
        <p:nvSpPr>
          <p:cNvPr id="18" name="pinyin">
            <a:extLst xmlns:a="http://schemas.openxmlformats.org/drawingml/2006/main">
              <a:ext uri="{FF2B5EF4-FFF2-40B4-BE49-F238E27FC236}">
                <a16:creationId xmlns:a16="http://schemas.microsoft.com/office/drawing/2014/main" id="{580161B9-41ED-412D-B6A0-DEA3FF5FFC27}"/>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zuì hòu， qǐng wèn tǐ yàn kè duō shǎo qián？ fèi yòng lǐ miàn bāo kuò chǎng dì fèi ma？ rú guǒ xià yǔ， shì gǎi dào shì nèi， hái shì lìng wài ān pái shí jiān？ xiè xiè。</a:t>
            </a:r>
          </a:p>
        </p:txBody>
      </p:sp>
      <p:sp>
        <p:nvSpPr>
          <p:cNvPr id="19" name="hanzi">
            <a:extLst xmlns:a="http://schemas.openxmlformats.org/drawingml/2006/main">
              <a:ext uri="{FF2B5EF4-FFF2-40B4-BE49-F238E27FC236}">
                <a16:creationId xmlns:a16="http://schemas.microsoft.com/office/drawing/2014/main" id="{9E799549-5DC5-49EF-A994-3A0BB7DA1C0D}"/>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了解这些选择以后，我就可以查看日程，再决定预约时间。</a:t>
            </a:r>
          </a:p>
        </p:txBody>
      </p:sp>
      <p:sp>
        <p:nvSpPr>
          <p:cNvPr id="20" name="pinyin">
            <a:extLst xmlns:a="http://schemas.openxmlformats.org/drawingml/2006/main">
              <a:ext uri="{FF2B5EF4-FFF2-40B4-BE49-F238E27FC236}">
                <a16:creationId xmlns:a16="http://schemas.microsoft.com/office/drawing/2014/main" id="{685D7921-F909-4C29-8917-1A2AC795D45F}"/>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liǎo jiě zhè xiē xuǎn zé yǐ hòu， wǒ jiù kě yǐ chá kàn rì chéng， zài jué dìng yù yuē shí jiān。</a:t>
            </a:r>
          </a:p>
        </p:txBody>
      </p:sp>
      <p:sp>
        <p:nvSpPr>
          <p:cNvPr id="21" name="section-label">
            <a:extLst xmlns:a="http://schemas.openxmlformats.org/drawingml/2006/main">
              <a:ext uri="{FF2B5EF4-FFF2-40B4-BE49-F238E27FC236}">
                <a16:creationId xmlns:a16="http://schemas.microsoft.com/office/drawing/2014/main" id="{59395F73-7CA7-4179-9F6D-B119FD653F01}"/>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D0D99C5B-CCD3-4AA4-A312-5A1CC8DD96A8}"/>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体验课</a:t>
            </a:r>
          </a:p>
        </p:txBody>
      </p:sp>
      <p:sp>
        <p:nvSpPr>
          <p:cNvPr id="23" name="vocab-pinyin-0">
            <a:extLst xmlns:a="http://schemas.openxmlformats.org/drawingml/2006/main">
              <a:ext uri="{FF2B5EF4-FFF2-40B4-BE49-F238E27FC236}">
                <a16:creationId xmlns:a16="http://schemas.microsoft.com/office/drawing/2014/main" id="{8E700CE7-EB7F-43D9-8560-35B76A4EA93F}"/>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tǐ yàn kè</a:t>
            </a:r>
          </a:p>
        </p:txBody>
      </p:sp>
      <p:sp>
        <p:nvSpPr>
          <p:cNvPr id="24" name="meaning-0">
            <a:extLst xmlns:a="http://schemas.openxmlformats.org/drawingml/2006/main">
              <a:ext uri="{FF2B5EF4-FFF2-40B4-BE49-F238E27FC236}">
                <a16:creationId xmlns:a16="http://schemas.microsoft.com/office/drawing/2014/main" id="{6468D950-8210-4B97-9783-186A84DAE8B8}"/>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체험 수업</a:t>
            </a:r>
          </a:p>
        </p:txBody>
      </p:sp>
      <p:sp>
        <p:nvSpPr>
          <p:cNvPr id="25" name="vocab-0">
            <a:extLst xmlns:a="http://schemas.openxmlformats.org/drawingml/2006/main">
              <a:ext uri="{FF2B5EF4-FFF2-40B4-BE49-F238E27FC236}">
                <a16:creationId xmlns:a16="http://schemas.microsoft.com/office/drawing/2014/main" id="{3E857767-227D-4995-8790-4AF4E5A09EA2}"/>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费用包括在里面吗</a:t>
            </a:r>
          </a:p>
        </p:txBody>
      </p:sp>
      <p:sp>
        <p:nvSpPr>
          <p:cNvPr id="26" name="vocab-pinyin-0">
            <a:extLst xmlns:a="http://schemas.openxmlformats.org/drawingml/2006/main">
              <a:ext uri="{FF2B5EF4-FFF2-40B4-BE49-F238E27FC236}">
                <a16:creationId xmlns:a16="http://schemas.microsoft.com/office/drawing/2014/main" id="{7793F107-028D-4CF2-8E7C-E4B7585443B9}"/>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fèi yòng bāo kuò zài lǐ miàn ma</a:t>
            </a:r>
          </a:p>
        </p:txBody>
      </p:sp>
      <p:sp>
        <p:nvSpPr>
          <p:cNvPr id="27" name="meaning-0">
            <a:extLst xmlns:a="http://schemas.openxmlformats.org/drawingml/2006/main">
              <a:ext uri="{FF2B5EF4-FFF2-40B4-BE49-F238E27FC236}">
                <a16:creationId xmlns:a16="http://schemas.microsoft.com/office/drawing/2014/main" id="{D13E0511-E6FF-45D7-91C3-946177957B28}"/>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요금이 포함되나요</a:t>
            </a:r>
          </a:p>
        </p:txBody>
      </p:sp>
      <p:sp>
        <p:nvSpPr>
          <p:cNvPr id="28" name="vocab-0">
            <a:extLst xmlns:a="http://schemas.openxmlformats.org/drawingml/2006/main">
              <a:ext uri="{FF2B5EF4-FFF2-40B4-BE49-F238E27FC236}">
                <a16:creationId xmlns:a16="http://schemas.microsoft.com/office/drawing/2014/main" id="{53A1E008-3F64-48A7-9D5F-5A1E4CAE27FD}"/>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预约之前</a:t>
            </a:r>
          </a:p>
        </p:txBody>
      </p:sp>
      <p:sp>
        <p:nvSpPr>
          <p:cNvPr id="29" name="vocab-pinyin-0">
            <a:extLst xmlns:a="http://schemas.openxmlformats.org/drawingml/2006/main">
              <a:ext uri="{FF2B5EF4-FFF2-40B4-BE49-F238E27FC236}">
                <a16:creationId xmlns:a16="http://schemas.microsoft.com/office/drawing/2014/main" id="{5E56C3DE-411C-4E7A-AA2A-6B2500B8999E}"/>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yù yuē zhī qián</a:t>
            </a:r>
          </a:p>
        </p:txBody>
      </p:sp>
      <p:sp>
        <p:nvSpPr>
          <p:cNvPr id="30" name="meaning-0">
            <a:extLst xmlns:a="http://schemas.openxmlformats.org/drawingml/2006/main">
              <a:ext uri="{FF2B5EF4-FFF2-40B4-BE49-F238E27FC236}">
                <a16:creationId xmlns:a16="http://schemas.microsoft.com/office/drawing/2014/main" id="{FC4D1535-C43D-4049-AAB2-F9C14312AEC9}"/>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예약하기 전에</a:t>
            </a:r>
          </a:p>
        </p:txBody>
      </p:sp>
      <p:sp>
        <p:nvSpPr>
          <p:cNvPr id="31" name="vocab-0">
            <a:extLst xmlns:a="http://schemas.openxmlformats.org/drawingml/2006/main">
              <a:ext uri="{FF2B5EF4-FFF2-40B4-BE49-F238E27FC236}">
                <a16:creationId xmlns:a16="http://schemas.microsoft.com/office/drawing/2014/main" id="{F5D137CC-C524-4360-8AC2-130E732F73F9}"/>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可预约时间</a:t>
            </a:r>
          </a:p>
        </p:txBody>
      </p:sp>
      <p:sp>
        <p:nvSpPr>
          <p:cNvPr id="32" name="vocab-pinyin-0">
            <a:extLst xmlns:a="http://schemas.openxmlformats.org/drawingml/2006/main">
              <a:ext uri="{FF2B5EF4-FFF2-40B4-BE49-F238E27FC236}">
                <a16:creationId xmlns:a16="http://schemas.microsoft.com/office/drawing/2014/main" id="{33935453-446B-47DF-B56E-435A36996F4D}"/>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kě yù yuē shí jiān</a:t>
            </a:r>
          </a:p>
        </p:txBody>
      </p:sp>
      <p:sp>
        <p:nvSpPr>
          <p:cNvPr id="33" name="meaning-0">
            <a:extLst xmlns:a="http://schemas.openxmlformats.org/drawingml/2006/main">
              <a:ext uri="{FF2B5EF4-FFF2-40B4-BE49-F238E27FC236}">
                <a16:creationId xmlns:a16="http://schemas.microsoft.com/office/drawing/2014/main" id="{A139021A-9B23-4764-96FD-3A38CB5666B6}"/>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예약 가능한 시간</a:t>
            </a:r>
          </a:p>
        </p:txBody>
      </p:sp>
    </p:spTree>
    <p:extLst>
      <p:ext uri="{BB962C8B-B14F-4D97-AF65-F5344CB8AC3E}">
        <p14:creationId xmlns:p14="http://schemas.microsoft.com/office/powerpoint/2010/main" val="428272001"/>
      </p:ext>
    </p:extLst>
  </p:cSld>
</p:sld>
</file>

<file path=ppt/slides/slide44.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981FAACA-1660-481B-8FA5-BBC7B9A75727}"/>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Q44  롤플레이 테니스장 예약 불가 해결</a:t>
            </a:r>
          </a:p>
        </p:txBody>
      </p:sp>
      <p:sp>
        <p:nvSpPr>
          <p:cNvPr id="2" name="language">
            <a:extLst xmlns:a="http://schemas.openxmlformats.org/drawingml/2006/main">
              <a:ext uri="{FF2B5EF4-FFF2-40B4-BE49-F238E27FC236}">
                <a16:creationId xmlns:a16="http://schemas.microsoft.com/office/drawing/2014/main" id="{BFD2293D-2D6C-4DED-81D8-6186DB4E5F79}"/>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636E676B-0E99-422A-8249-A7D1F0AAFADD}"/>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가상 상황</a:t>
            </a:r>
          </a:p>
        </p:txBody>
      </p:sp>
      <p:sp>
        <p:nvSpPr>
          <p:cNvPr id="4" name="page">
            <a:extLst xmlns:a="http://schemas.openxmlformats.org/drawingml/2006/main">
              <a:ext uri="{FF2B5EF4-FFF2-40B4-BE49-F238E27FC236}">
                <a16:creationId xmlns:a16="http://schemas.microsoft.com/office/drawing/2014/main" id="{AB0AAA50-F32B-40EB-9279-B1F28BAF128B}"/>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44 / 60</a:t>
            </a:r>
          </a:p>
        </p:txBody>
      </p:sp>
      <p:sp>
        <p:nvSpPr>
          <p:cNvPr id="5" name="section-label">
            <a:extLst xmlns:a="http://schemas.openxmlformats.org/drawingml/2006/main">
              <a:ext uri="{FF2B5EF4-FFF2-40B4-BE49-F238E27FC236}">
                <a16:creationId xmlns:a16="http://schemas.microsoft.com/office/drawing/2014/main" id="{8176EC26-4284-4481-973A-A505B117095F}"/>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C1AF94A6-5E6C-4E86-BDEE-4D3C5322C8C9}"/>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你到了网球场，却发现预约的场地不能使用。请说明问题，并提出两个替代方案。</a:t>
            </a:r>
          </a:p>
        </p:txBody>
      </p:sp>
      <p:sp>
        <p:nvSpPr>
          <p:cNvPr id="7" name="pinyin">
            <a:extLst xmlns:a="http://schemas.openxmlformats.org/drawingml/2006/main">
              <a:ext uri="{FF2B5EF4-FFF2-40B4-BE49-F238E27FC236}">
                <a16:creationId xmlns:a16="http://schemas.microsoft.com/office/drawing/2014/main" id="{0E790333-9CEF-4407-A98E-54D2CBAEA143}"/>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nǐ dào le wǎng qiú chǎng， què fā xiàn yù yuē de chǎng dì bù néng shǐ yòng。 qǐng shuō míng wèn tí， bìng tí chū liǎng gè tì dài fāng àn。</a:t>
            </a:r>
          </a:p>
        </p:txBody>
      </p:sp>
      <p:sp>
        <p:nvSpPr>
          <p:cNvPr id="8" name="section-label">
            <a:extLst xmlns:a="http://schemas.openxmlformats.org/drawingml/2006/main">
              <a:ext uri="{FF2B5EF4-FFF2-40B4-BE49-F238E27FC236}">
                <a16:creationId xmlns:a16="http://schemas.microsoft.com/office/drawing/2014/main" id="{2A696A7D-A54E-43AF-9E78-B996FAA8DDD6}"/>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93ADB861-4073-459D-BA40-31DD48170123}"/>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您好，我预约了今天晚上七点的场地，但刚才被告知不能使用。我这里有预约确认信息，能不能帮我查一下？</a:t>
            </a:r>
          </a:p>
        </p:txBody>
      </p:sp>
      <p:sp>
        <p:nvSpPr>
          <p:cNvPr id="10" name="pinyin">
            <a:extLst xmlns:a="http://schemas.openxmlformats.org/drawingml/2006/main">
              <a:ext uri="{FF2B5EF4-FFF2-40B4-BE49-F238E27FC236}">
                <a16:creationId xmlns:a16="http://schemas.microsoft.com/office/drawing/2014/main" id="{A2DB5CDD-F501-4218-9C44-3EA2DB5C81F3}"/>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nín hǎo， wǒ yù yuē le jīn tiān wǎn shàng qī diǎn de chǎng dì， dàn gāng cái bèi gào zhī bù néng shǐ yòng。 wǒ zhè lǐ yǒu yù yuē què rèn xìn xī， néng bù néng bāng wǒ chá yī xià？</a:t>
            </a:r>
          </a:p>
        </p:txBody>
      </p:sp>
      <p:sp>
        <p:nvSpPr>
          <p:cNvPr id="11" name="hanzi">
            <a:extLst xmlns:a="http://schemas.openxmlformats.org/drawingml/2006/main">
              <a:ext uri="{FF2B5EF4-FFF2-40B4-BE49-F238E27FC236}">
                <a16:creationId xmlns:a16="http://schemas.microsoft.com/office/drawing/2014/main" id="{91720D50-5358-4D35-80A8-97A3DA5BFAEF}"/>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我专门为这次预约安排了晚上的时间，希望能找到解决办法。</a:t>
            </a:r>
          </a:p>
        </p:txBody>
      </p:sp>
      <p:sp>
        <p:nvSpPr>
          <p:cNvPr id="12" name="pinyin">
            <a:extLst xmlns:a="http://schemas.openxmlformats.org/drawingml/2006/main">
              <a:ext uri="{FF2B5EF4-FFF2-40B4-BE49-F238E27FC236}">
                <a16:creationId xmlns:a16="http://schemas.microsoft.com/office/drawing/2014/main" id="{B9D10775-BEDB-4D17-91CC-D64038131664}"/>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zhuān mén wèi zhè cì yù yuē ān pái le wǎn shàng de shí jiān， xī wàng néng zhǎo dào jiě jué bàn fǎ。</a:t>
            </a:r>
          </a:p>
        </p:txBody>
      </p:sp>
      <p:sp>
        <p:nvSpPr>
          <p:cNvPr id="13" name="hanzi">
            <a:extLst xmlns:a="http://schemas.openxmlformats.org/drawingml/2006/main">
              <a:ext uri="{FF2B5EF4-FFF2-40B4-BE49-F238E27FC236}">
                <a16:creationId xmlns:a16="http://schemas.microsoft.com/office/drawing/2014/main" id="{6D547782-59F6-49FC-BFEE-5A79C93B3A27}"/>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第一个办法是，如果附近还有其他场地，能不能让我们同一时间换一个场地？如果不行，</a:t>
            </a:r>
          </a:p>
        </p:txBody>
      </p:sp>
      <p:sp>
        <p:nvSpPr>
          <p:cNvPr id="14" name="pinyin">
            <a:extLst xmlns:a="http://schemas.openxmlformats.org/drawingml/2006/main">
              <a:ext uri="{FF2B5EF4-FFF2-40B4-BE49-F238E27FC236}">
                <a16:creationId xmlns:a16="http://schemas.microsoft.com/office/drawing/2014/main" id="{659B7A07-0F21-4932-BFCA-EB6248B3311E}"/>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dì yí gè bàn fǎ shì， rú guǒ fù jìn hái yǒu qí tā chǎng dì， néng bù néng ràng wǒ men tóng yī shí jiān huàn yí gè chǎng dì？ rú guǒ bù xíng，</a:t>
            </a:r>
          </a:p>
        </p:txBody>
      </p:sp>
      <p:sp>
        <p:nvSpPr>
          <p:cNvPr id="15" name="hanzi">
            <a:extLst xmlns:a="http://schemas.openxmlformats.org/drawingml/2006/main">
              <a:ext uri="{FF2B5EF4-FFF2-40B4-BE49-F238E27FC236}">
                <a16:creationId xmlns:a16="http://schemas.microsoft.com/office/drawing/2014/main" id="{8A650FEA-DEDF-4A73-855E-1E11ED71B5C6}"/>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今晚稍微晚一点开始可以吗？也希望不要额外收费。我们可以等一会儿，但太晚就不方便了。</a:t>
            </a:r>
          </a:p>
        </p:txBody>
      </p:sp>
      <p:sp>
        <p:nvSpPr>
          <p:cNvPr id="16" name="pinyin">
            <a:extLst xmlns:a="http://schemas.openxmlformats.org/drawingml/2006/main">
              <a:ext uri="{FF2B5EF4-FFF2-40B4-BE49-F238E27FC236}">
                <a16:creationId xmlns:a16="http://schemas.microsoft.com/office/drawing/2014/main" id="{A74BA458-97B9-410F-81B9-5877A21BE7CF}"/>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jīn wǎn shāo wēi wǎn yì diǎn kāi shǐ kě yǐ ma？ yě xī wàng bú yào é wài shōu fèi。 wǒ men kě yǐ děng yī huìr， dàn tài wǎn jiù bù fāng biàn le。</a:t>
            </a:r>
          </a:p>
        </p:txBody>
      </p:sp>
      <p:sp>
        <p:nvSpPr>
          <p:cNvPr id="17" name="hanzi">
            <a:extLst xmlns:a="http://schemas.openxmlformats.org/drawingml/2006/main">
              <a:ext uri="{FF2B5EF4-FFF2-40B4-BE49-F238E27FC236}">
                <a16:creationId xmlns:a16="http://schemas.microsoft.com/office/drawing/2014/main" id="{0B99E6A0-2BC3-468C-949E-18CC8909DD08}"/>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如果这两个办法都不行，我想了解改期或者退款的安排。我理解偶尔会出问题，主要是想知道现在有哪些选择。</a:t>
            </a:r>
          </a:p>
        </p:txBody>
      </p:sp>
      <p:sp>
        <p:nvSpPr>
          <p:cNvPr id="18" name="pinyin">
            <a:extLst xmlns:a="http://schemas.openxmlformats.org/drawingml/2006/main">
              <a:ext uri="{FF2B5EF4-FFF2-40B4-BE49-F238E27FC236}">
                <a16:creationId xmlns:a16="http://schemas.microsoft.com/office/drawing/2014/main" id="{13DF9207-A2E0-496B-AA2F-F2AA2EBC29EC}"/>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rú guǒ zhè liǎng gè bàn fǎ dōu bù xíng， wǒ xiǎng liǎo jiě gǎi qī huò zhě tuì kuǎn de ān pái。 wǒ lǐ jiě ǒu ěr huì chū wèn tí， zhǔ yào shì xiǎng zhī dào xiàn zài yǒu nǎ xiē xuǎn zé。</a:t>
            </a:r>
          </a:p>
        </p:txBody>
      </p:sp>
      <p:sp>
        <p:nvSpPr>
          <p:cNvPr id="19" name="hanzi">
            <a:extLst xmlns:a="http://schemas.openxmlformats.org/drawingml/2006/main">
              <a:ext uri="{FF2B5EF4-FFF2-40B4-BE49-F238E27FC236}">
                <a16:creationId xmlns:a16="http://schemas.microsoft.com/office/drawing/2014/main" id="{83AD0D51-5ACE-4B9E-8FE7-2C62FFEA6844}"/>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确定以后，也请给我一份文字确认。</a:t>
            </a:r>
          </a:p>
        </p:txBody>
      </p:sp>
      <p:sp>
        <p:nvSpPr>
          <p:cNvPr id="20" name="pinyin">
            <a:extLst xmlns:a="http://schemas.openxmlformats.org/drawingml/2006/main">
              <a:ext uri="{FF2B5EF4-FFF2-40B4-BE49-F238E27FC236}">
                <a16:creationId xmlns:a16="http://schemas.microsoft.com/office/drawing/2014/main" id="{C542659D-1E4B-47F1-B55E-E516AD12AA42}"/>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què dìng yǐ hòu， yě qǐng gěi wǒ yī fèn wén zì què rèn。</a:t>
            </a:r>
          </a:p>
        </p:txBody>
      </p:sp>
      <p:sp>
        <p:nvSpPr>
          <p:cNvPr id="21" name="section-label">
            <a:extLst xmlns:a="http://schemas.openxmlformats.org/drawingml/2006/main">
              <a:ext uri="{FF2B5EF4-FFF2-40B4-BE49-F238E27FC236}">
                <a16:creationId xmlns:a16="http://schemas.microsoft.com/office/drawing/2014/main" id="{5309A3C2-9DDA-4475-81D4-E3E64A129D06}"/>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BE9D77AC-5493-4EBA-BB54-8CBB0760BFE0}"/>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不额外收费</a:t>
            </a:r>
          </a:p>
        </p:txBody>
      </p:sp>
      <p:sp>
        <p:nvSpPr>
          <p:cNvPr id="23" name="vocab-pinyin-0">
            <a:extLst xmlns:a="http://schemas.openxmlformats.org/drawingml/2006/main">
              <a:ext uri="{FF2B5EF4-FFF2-40B4-BE49-F238E27FC236}">
                <a16:creationId xmlns:a16="http://schemas.microsoft.com/office/drawing/2014/main" id="{592BB56A-85E1-458A-8DD9-07A3A87E5A01}"/>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bù é wài shōu fèi</a:t>
            </a:r>
          </a:p>
        </p:txBody>
      </p:sp>
      <p:sp>
        <p:nvSpPr>
          <p:cNvPr id="24" name="meaning-0">
            <a:extLst xmlns:a="http://schemas.openxmlformats.org/drawingml/2006/main">
              <a:ext uri="{FF2B5EF4-FFF2-40B4-BE49-F238E27FC236}">
                <a16:creationId xmlns:a16="http://schemas.microsoft.com/office/drawing/2014/main" id="{CCF21655-5CF9-46F7-9417-57BCB4DC019A}"/>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추가 요금 없이</a:t>
            </a:r>
          </a:p>
        </p:txBody>
      </p:sp>
      <p:sp>
        <p:nvSpPr>
          <p:cNvPr id="25" name="vocab-0">
            <a:extLst xmlns:a="http://schemas.openxmlformats.org/drawingml/2006/main">
              <a:ext uri="{FF2B5EF4-FFF2-40B4-BE49-F238E27FC236}">
                <a16:creationId xmlns:a16="http://schemas.microsoft.com/office/drawing/2014/main" id="{188EAD1C-7D4A-405A-A091-203B2C3A9083}"/>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文字确认</a:t>
            </a:r>
          </a:p>
        </p:txBody>
      </p:sp>
      <p:sp>
        <p:nvSpPr>
          <p:cNvPr id="26" name="vocab-pinyin-0">
            <a:extLst xmlns:a="http://schemas.openxmlformats.org/drawingml/2006/main">
              <a:ext uri="{FF2B5EF4-FFF2-40B4-BE49-F238E27FC236}">
                <a16:creationId xmlns:a16="http://schemas.microsoft.com/office/drawing/2014/main" id="{C0311952-082C-46A9-88F7-2C33B31B753D}"/>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wén zì què rèn</a:t>
            </a:r>
          </a:p>
        </p:txBody>
      </p:sp>
      <p:sp>
        <p:nvSpPr>
          <p:cNvPr id="27" name="meaning-0">
            <a:extLst xmlns:a="http://schemas.openxmlformats.org/drawingml/2006/main">
              <a:ext uri="{FF2B5EF4-FFF2-40B4-BE49-F238E27FC236}">
                <a16:creationId xmlns:a16="http://schemas.microsoft.com/office/drawing/2014/main" id="{E88898AF-5538-45A4-9708-929475B217A7}"/>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서면 확인</a:t>
            </a:r>
          </a:p>
        </p:txBody>
      </p:sp>
      <p:sp>
        <p:nvSpPr>
          <p:cNvPr id="28" name="vocab-0">
            <a:extLst xmlns:a="http://schemas.openxmlformats.org/drawingml/2006/main">
              <a:ext uri="{FF2B5EF4-FFF2-40B4-BE49-F238E27FC236}">
                <a16:creationId xmlns:a16="http://schemas.microsoft.com/office/drawing/2014/main" id="{DB8B0B76-5C04-472C-B80C-E3CD7E0A1C67}"/>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双方同意的安排</a:t>
            </a:r>
          </a:p>
        </p:txBody>
      </p:sp>
      <p:sp>
        <p:nvSpPr>
          <p:cNvPr id="29" name="vocab-pinyin-0">
            <a:extLst xmlns:a="http://schemas.openxmlformats.org/drawingml/2006/main">
              <a:ext uri="{FF2B5EF4-FFF2-40B4-BE49-F238E27FC236}">
                <a16:creationId xmlns:a16="http://schemas.microsoft.com/office/drawing/2014/main" id="{88AED580-27DB-463C-B8AB-D33BBBD311A0}"/>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shuāng fāng tóng yì de ān pái</a:t>
            </a:r>
          </a:p>
        </p:txBody>
      </p:sp>
      <p:sp>
        <p:nvSpPr>
          <p:cNvPr id="30" name="meaning-0">
            <a:extLst xmlns:a="http://schemas.openxmlformats.org/drawingml/2006/main">
              <a:ext uri="{FF2B5EF4-FFF2-40B4-BE49-F238E27FC236}">
                <a16:creationId xmlns:a16="http://schemas.microsoft.com/office/drawing/2014/main" id="{1A9F7117-4DB8-4B77-AE9E-1FD9EBA43E73}"/>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서로 합의한 조치</a:t>
            </a:r>
          </a:p>
        </p:txBody>
      </p:sp>
      <p:sp>
        <p:nvSpPr>
          <p:cNvPr id="31" name="vocab-0">
            <a:extLst xmlns:a="http://schemas.openxmlformats.org/drawingml/2006/main">
              <a:ext uri="{FF2B5EF4-FFF2-40B4-BE49-F238E27FC236}">
                <a16:creationId xmlns:a16="http://schemas.microsoft.com/office/drawing/2014/main" id="{7AE3AB42-C9DC-4D1C-B3E7-B511DCB5CA62}"/>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替代方案</a:t>
            </a:r>
          </a:p>
        </p:txBody>
      </p:sp>
      <p:sp>
        <p:nvSpPr>
          <p:cNvPr id="32" name="vocab-pinyin-0">
            <a:extLst xmlns:a="http://schemas.openxmlformats.org/drawingml/2006/main">
              <a:ext uri="{FF2B5EF4-FFF2-40B4-BE49-F238E27FC236}">
                <a16:creationId xmlns:a16="http://schemas.microsoft.com/office/drawing/2014/main" id="{687F4353-C309-4637-A8BF-EB8F9E367F15}"/>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tì dài fāng àn</a:t>
            </a:r>
          </a:p>
        </p:txBody>
      </p:sp>
      <p:sp>
        <p:nvSpPr>
          <p:cNvPr id="33" name="meaning-0">
            <a:extLst xmlns:a="http://schemas.openxmlformats.org/drawingml/2006/main">
              <a:ext uri="{FF2B5EF4-FFF2-40B4-BE49-F238E27FC236}">
                <a16:creationId xmlns:a16="http://schemas.microsoft.com/office/drawing/2014/main" id="{E535DB1E-34EE-450D-8DAE-3C2E41575257}"/>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대안</a:t>
            </a:r>
          </a:p>
        </p:txBody>
      </p:sp>
    </p:spTree>
    <p:extLst>
      <p:ext uri="{BB962C8B-B14F-4D97-AF65-F5344CB8AC3E}">
        <p14:creationId xmlns:p14="http://schemas.microsoft.com/office/powerpoint/2010/main" val="214084137"/>
      </p:ext>
    </p:extLst>
  </p:cSld>
</p:sld>
</file>

<file path=ppt/slides/slide45.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F14F020E-DA07-4AE3-827D-F6517A068CA7}"/>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Q45  롤플레이 병원 진료 예약</a:t>
            </a:r>
          </a:p>
        </p:txBody>
      </p:sp>
      <p:sp>
        <p:nvSpPr>
          <p:cNvPr id="2" name="language">
            <a:extLst xmlns:a="http://schemas.openxmlformats.org/drawingml/2006/main">
              <a:ext uri="{FF2B5EF4-FFF2-40B4-BE49-F238E27FC236}">
                <a16:creationId xmlns:a16="http://schemas.microsoft.com/office/drawing/2014/main" id="{B26EC6EE-ED46-4193-8F92-D91305C69CF7}"/>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2F56A042-C9CF-462F-9C90-2C1E36D6A3E1}"/>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가상 상황</a:t>
            </a:r>
          </a:p>
        </p:txBody>
      </p:sp>
      <p:sp>
        <p:nvSpPr>
          <p:cNvPr id="4" name="page">
            <a:extLst xmlns:a="http://schemas.openxmlformats.org/drawingml/2006/main">
              <a:ext uri="{FF2B5EF4-FFF2-40B4-BE49-F238E27FC236}">
                <a16:creationId xmlns:a16="http://schemas.microsoft.com/office/drawing/2014/main" id="{DA86341B-F55D-46F1-BC1F-44FA449862A6}"/>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45 / 60</a:t>
            </a:r>
          </a:p>
        </p:txBody>
      </p:sp>
      <p:sp>
        <p:nvSpPr>
          <p:cNvPr id="5" name="section-label">
            <a:extLst xmlns:a="http://schemas.openxmlformats.org/drawingml/2006/main">
              <a:ext uri="{FF2B5EF4-FFF2-40B4-BE49-F238E27FC236}">
                <a16:creationId xmlns:a16="http://schemas.microsoft.com/office/drawing/2014/main" id="{CD98EC53-8F96-4054-88FA-2FC69FA45C54}"/>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5339707C-046B-46E4-AD43-6A75FDB5A4C9}"/>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请给诊所打电话，预约一次非紧急就诊，并询问时间和需要带的资料。</a:t>
            </a:r>
          </a:p>
        </p:txBody>
      </p:sp>
      <p:sp>
        <p:nvSpPr>
          <p:cNvPr id="7" name="pinyin">
            <a:extLst xmlns:a="http://schemas.openxmlformats.org/drawingml/2006/main">
              <a:ext uri="{FF2B5EF4-FFF2-40B4-BE49-F238E27FC236}">
                <a16:creationId xmlns:a16="http://schemas.microsoft.com/office/drawing/2014/main" id="{BDACBCBC-505D-417D-8280-C6662D214DA3}"/>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qǐng gěi zhěn suǒ dǎ diàn huà， yù yuē yī cì fēi jǐn jí jiù zhěn， bìng xún wèn shí jiān hé xū yào dài de zī liào。</a:t>
            </a:r>
          </a:p>
        </p:txBody>
      </p:sp>
      <p:sp>
        <p:nvSpPr>
          <p:cNvPr id="8" name="section-label">
            <a:extLst xmlns:a="http://schemas.openxmlformats.org/drawingml/2006/main">
              <a:ext uri="{FF2B5EF4-FFF2-40B4-BE49-F238E27FC236}">
                <a16:creationId xmlns:a16="http://schemas.microsoft.com/office/drawing/2014/main" id="{ADFCC2E6-730B-4F4B-B018-75E521AC8AEA}"/>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87D0BB81-96E6-42A7-BEE2-EFC7C921DA67}"/>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您好，我想咨询一下预约。我最近做某些动作时，膝盖有些不舒服，想找医生看一下。不是急诊，</a:t>
            </a:r>
          </a:p>
        </p:txBody>
      </p:sp>
      <p:sp>
        <p:nvSpPr>
          <p:cNvPr id="10" name="pinyin">
            <a:extLst xmlns:a="http://schemas.openxmlformats.org/drawingml/2006/main">
              <a:ext uri="{FF2B5EF4-FFF2-40B4-BE49-F238E27FC236}">
                <a16:creationId xmlns:a16="http://schemas.microsoft.com/office/drawing/2014/main" id="{A27CE534-2590-439C-A5C0-65482E69150D}"/>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nín hǎo， wǒ xiǎng zī xún yī xià yù yuē。 wǒ zuì jìn zuò mǒu xiē dòng zuò shí， xī gài yǒu xiē bù shū fu， xiǎng zhǎo yī shēng kàn yī xià。 bú shì jí zhěn，</a:t>
            </a:r>
          </a:p>
        </p:txBody>
      </p:sp>
      <p:sp>
        <p:nvSpPr>
          <p:cNvPr id="11" name="hanzi">
            <a:extLst xmlns:a="http://schemas.openxmlformats.org/drawingml/2006/main">
              <a:ext uri="{FF2B5EF4-FFF2-40B4-BE49-F238E27FC236}">
                <a16:creationId xmlns:a16="http://schemas.microsoft.com/office/drawing/2014/main" id="{13932132-43BC-4D03-9943-BCC5A218CE0E}"/>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但希望有合适时间时安排就诊。</a:t>
            </a:r>
          </a:p>
        </p:txBody>
      </p:sp>
      <p:sp>
        <p:nvSpPr>
          <p:cNvPr id="12" name="pinyin">
            <a:extLst xmlns:a="http://schemas.openxmlformats.org/drawingml/2006/main">
              <a:ext uri="{FF2B5EF4-FFF2-40B4-BE49-F238E27FC236}">
                <a16:creationId xmlns:a16="http://schemas.microsoft.com/office/drawing/2014/main" id="{C40767EC-8DED-4D79-BC3C-6CA6F0C9F45F}"/>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dàn xī wàng yǒu hé shì shí jiān shí ān pái jiù zhěn。</a:t>
            </a:r>
          </a:p>
        </p:txBody>
      </p:sp>
      <p:sp>
        <p:nvSpPr>
          <p:cNvPr id="13" name="hanzi">
            <a:extLst xmlns:a="http://schemas.openxmlformats.org/drawingml/2006/main">
              <a:ext uri="{FF2B5EF4-FFF2-40B4-BE49-F238E27FC236}">
                <a16:creationId xmlns:a16="http://schemas.microsoft.com/office/drawing/2014/main" id="{346C6328-A645-4C41-88C0-B4D37351491E}"/>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请问这周晚些时候还有空位吗？因为白天要工作，晚上会比较方便。如果没有晚上的门诊，</a:t>
            </a:r>
          </a:p>
        </p:txBody>
      </p:sp>
      <p:sp>
        <p:nvSpPr>
          <p:cNvPr id="14" name="pinyin">
            <a:extLst xmlns:a="http://schemas.openxmlformats.org/drawingml/2006/main">
              <a:ext uri="{FF2B5EF4-FFF2-40B4-BE49-F238E27FC236}">
                <a16:creationId xmlns:a16="http://schemas.microsoft.com/office/drawing/2014/main" id="{B89E85B8-4F51-4B26-A476-14E602F29B95}"/>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qǐng wèn zhè zhōu wǎn xiē shí hou hái yǒu kòng wèi ma？ yīn wèi bái tiān yào gōng zuò， wǎn shàng huì bǐ jiào fāng biàn。 rú guǒ méi yǒu wǎn shàng de mén zhěn，</a:t>
            </a:r>
          </a:p>
        </p:txBody>
      </p:sp>
      <p:sp>
        <p:nvSpPr>
          <p:cNvPr id="15" name="hanzi">
            <a:extLst xmlns:a="http://schemas.openxmlformats.org/drawingml/2006/main">
              <a:ext uri="{FF2B5EF4-FFF2-40B4-BE49-F238E27FC236}">
                <a16:creationId xmlns:a16="http://schemas.microsoft.com/office/drawing/2014/main" id="{5B843A04-A8E1-487B-97DC-B00D22E02762}"/>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最早的上午时间是什么时候？另外，这种情况适合挂哪个科，或者找哪位医生？</a:t>
            </a:r>
          </a:p>
        </p:txBody>
      </p:sp>
      <p:sp>
        <p:nvSpPr>
          <p:cNvPr id="16" name="pinyin">
            <a:extLst xmlns:a="http://schemas.openxmlformats.org/drawingml/2006/main">
              <a:ext uri="{FF2B5EF4-FFF2-40B4-BE49-F238E27FC236}">
                <a16:creationId xmlns:a16="http://schemas.microsoft.com/office/drawing/2014/main" id="{A925A16C-04E2-444D-9BED-18930BD4C32B}"/>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zuì zǎo de shàng wǔ shí jiān shì shén me shí hou？ lìng wài， zhè zhǒng qíng kuàng shì hé guà nǎ ge kē， huò zhě zhǎo nǎ wèi yī shēng？</a:t>
            </a:r>
          </a:p>
        </p:txBody>
      </p:sp>
      <p:sp>
        <p:nvSpPr>
          <p:cNvPr id="17" name="hanzi">
            <a:extLst xmlns:a="http://schemas.openxmlformats.org/drawingml/2006/main">
              <a:ext uri="{FF2B5EF4-FFF2-40B4-BE49-F238E27FC236}">
                <a16:creationId xmlns:a16="http://schemas.microsoft.com/office/drawing/2014/main" id="{E1EACF42-B35B-4641-8AFC-EC4110337790}"/>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还想问一下，需要带什么资料，比如身份证明或者以前的检查记录？办理登记需要提前多久到？</a:t>
            </a:r>
          </a:p>
        </p:txBody>
      </p:sp>
      <p:sp>
        <p:nvSpPr>
          <p:cNvPr id="18" name="pinyin">
            <a:extLst xmlns:a="http://schemas.openxmlformats.org/drawingml/2006/main">
              <a:ext uri="{FF2B5EF4-FFF2-40B4-BE49-F238E27FC236}">
                <a16:creationId xmlns:a16="http://schemas.microsoft.com/office/drawing/2014/main" id="{6968E270-8B6E-4853-8F5D-A58CC4F40132}"/>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hái xiǎng wèn yī xià， xū yào dài shén me zī liào， bǐ rú shēn fèn zhèng míng huò zhě yǐ qián de jiǎn chá jì lù？ bàn lǐ dēng jì xū yào tí qián duō jiǔ dào？</a:t>
            </a:r>
          </a:p>
        </p:txBody>
      </p:sp>
      <p:sp>
        <p:nvSpPr>
          <p:cNvPr id="19" name="hanzi">
            <a:extLst xmlns:a="http://schemas.openxmlformats.org/drawingml/2006/main">
              <a:ext uri="{FF2B5EF4-FFF2-40B4-BE49-F238E27FC236}">
                <a16:creationId xmlns:a16="http://schemas.microsoft.com/office/drawing/2014/main" id="{CA66191A-7A0A-4F6D-A4C9-F244E293ED9F}"/>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请先告诉我有哪些时间可以选择，我再确认一个能到的时间。</a:t>
            </a:r>
          </a:p>
        </p:txBody>
      </p:sp>
      <p:sp>
        <p:nvSpPr>
          <p:cNvPr id="20" name="pinyin">
            <a:extLst xmlns:a="http://schemas.openxmlformats.org/drawingml/2006/main">
              <a:ext uri="{FF2B5EF4-FFF2-40B4-BE49-F238E27FC236}">
                <a16:creationId xmlns:a16="http://schemas.microsoft.com/office/drawing/2014/main" id="{DE19F405-C584-483D-8FED-589708332C1A}"/>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qǐng xiān gào su wǒ yǒu nǎ xiē shí jiān kě yǐ xuǎn zé， wǒ zài què rèn yí gè néng dào de shí jiān。</a:t>
            </a:r>
          </a:p>
        </p:txBody>
      </p:sp>
      <p:sp>
        <p:nvSpPr>
          <p:cNvPr id="21" name="section-label">
            <a:extLst xmlns:a="http://schemas.openxmlformats.org/drawingml/2006/main">
              <a:ext uri="{FF2B5EF4-FFF2-40B4-BE49-F238E27FC236}">
                <a16:creationId xmlns:a16="http://schemas.microsoft.com/office/drawing/2014/main" id="{86188852-8AC6-48AE-AB59-55F41F0319CC}"/>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3621EE3B-3A67-4EC3-984A-079D2DFEF979}"/>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请医生检查一下</a:t>
            </a:r>
          </a:p>
        </p:txBody>
      </p:sp>
      <p:sp>
        <p:nvSpPr>
          <p:cNvPr id="23" name="vocab-pinyin-0">
            <a:extLst xmlns:a="http://schemas.openxmlformats.org/drawingml/2006/main">
              <a:ext uri="{FF2B5EF4-FFF2-40B4-BE49-F238E27FC236}">
                <a16:creationId xmlns:a16="http://schemas.microsoft.com/office/drawing/2014/main" id="{876C8D33-6308-4BFF-8401-5E85169E3D8C}"/>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qǐng yī shēng jiǎn chá yī xià</a:t>
            </a:r>
          </a:p>
        </p:txBody>
      </p:sp>
      <p:sp>
        <p:nvSpPr>
          <p:cNvPr id="24" name="meaning-0">
            <a:extLst xmlns:a="http://schemas.openxmlformats.org/drawingml/2006/main">
              <a:ext uri="{FF2B5EF4-FFF2-40B4-BE49-F238E27FC236}">
                <a16:creationId xmlns:a16="http://schemas.microsoft.com/office/drawing/2014/main" id="{BEFC43CF-F0C6-46F7-957F-1B5F0EF0B20A}"/>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진찰을 받다</a:t>
            </a:r>
          </a:p>
        </p:txBody>
      </p:sp>
      <p:sp>
        <p:nvSpPr>
          <p:cNvPr id="25" name="vocab-0">
            <a:extLst xmlns:a="http://schemas.openxmlformats.org/drawingml/2006/main">
              <a:ext uri="{FF2B5EF4-FFF2-40B4-BE49-F238E27FC236}">
                <a16:creationId xmlns:a16="http://schemas.microsoft.com/office/drawing/2014/main" id="{9BC821C6-F57B-4AF9-8769-DCD4469AAE7F}"/>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还有空位吗</a:t>
            </a:r>
          </a:p>
        </p:txBody>
      </p:sp>
      <p:sp>
        <p:nvSpPr>
          <p:cNvPr id="26" name="vocab-pinyin-0">
            <a:extLst xmlns:a="http://schemas.openxmlformats.org/drawingml/2006/main">
              <a:ext uri="{FF2B5EF4-FFF2-40B4-BE49-F238E27FC236}">
                <a16:creationId xmlns:a16="http://schemas.microsoft.com/office/drawing/2014/main" id="{525C42CD-AB13-4180-946C-DD196B99E790}"/>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hái yǒu kòng wèi ma</a:t>
            </a:r>
          </a:p>
        </p:txBody>
      </p:sp>
      <p:sp>
        <p:nvSpPr>
          <p:cNvPr id="27" name="meaning-0">
            <a:extLst xmlns:a="http://schemas.openxmlformats.org/drawingml/2006/main">
              <a:ext uri="{FF2B5EF4-FFF2-40B4-BE49-F238E27FC236}">
                <a16:creationId xmlns:a16="http://schemas.microsoft.com/office/drawing/2014/main" id="{CE73419A-1E97-407C-91C3-F876788F06FF}"/>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예약 가능한 시간이 있나요</a:t>
            </a:r>
          </a:p>
        </p:txBody>
      </p:sp>
      <p:sp>
        <p:nvSpPr>
          <p:cNvPr id="28" name="vocab-0">
            <a:extLst xmlns:a="http://schemas.openxmlformats.org/drawingml/2006/main">
              <a:ext uri="{FF2B5EF4-FFF2-40B4-BE49-F238E27FC236}">
                <a16:creationId xmlns:a16="http://schemas.microsoft.com/office/drawing/2014/main" id="{57202AE1-0D22-4EF0-84A5-93CE16E9CC8B}"/>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以前的检查记录</a:t>
            </a:r>
          </a:p>
        </p:txBody>
      </p:sp>
      <p:sp>
        <p:nvSpPr>
          <p:cNvPr id="29" name="vocab-pinyin-0">
            <a:extLst xmlns:a="http://schemas.openxmlformats.org/drawingml/2006/main">
              <a:ext uri="{FF2B5EF4-FFF2-40B4-BE49-F238E27FC236}">
                <a16:creationId xmlns:a16="http://schemas.microsoft.com/office/drawing/2014/main" id="{BA03AC7B-5C38-4D89-AB7B-E28FC08BFB2E}"/>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yǐ qián de jiǎn chá jì lù</a:t>
            </a:r>
          </a:p>
        </p:txBody>
      </p:sp>
      <p:sp>
        <p:nvSpPr>
          <p:cNvPr id="30" name="meaning-0">
            <a:extLst xmlns:a="http://schemas.openxmlformats.org/drawingml/2006/main">
              <a:ext uri="{FF2B5EF4-FFF2-40B4-BE49-F238E27FC236}">
                <a16:creationId xmlns:a16="http://schemas.microsoft.com/office/drawing/2014/main" id="{B82E9D0D-056E-4A47-8DBF-7B547A27E50A}"/>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이전 검사 기록</a:t>
            </a:r>
          </a:p>
        </p:txBody>
      </p:sp>
      <p:sp>
        <p:nvSpPr>
          <p:cNvPr id="31" name="vocab-0">
            <a:extLst xmlns:a="http://schemas.openxmlformats.org/drawingml/2006/main">
              <a:ext uri="{FF2B5EF4-FFF2-40B4-BE49-F238E27FC236}">
                <a16:creationId xmlns:a16="http://schemas.microsoft.com/office/drawing/2014/main" id="{07A19F92-AB56-401B-BB1C-A2CE4D6D33BB}"/>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预约</a:t>
            </a:r>
          </a:p>
        </p:txBody>
      </p:sp>
      <p:sp>
        <p:nvSpPr>
          <p:cNvPr id="32" name="vocab-pinyin-0">
            <a:extLst xmlns:a="http://schemas.openxmlformats.org/drawingml/2006/main">
              <a:ext uri="{FF2B5EF4-FFF2-40B4-BE49-F238E27FC236}">
                <a16:creationId xmlns:a16="http://schemas.microsoft.com/office/drawing/2014/main" id="{8DAEEBCA-F860-49F9-9D24-748107958EB1}"/>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yù yuē</a:t>
            </a:r>
          </a:p>
        </p:txBody>
      </p:sp>
      <p:sp>
        <p:nvSpPr>
          <p:cNvPr id="33" name="meaning-0">
            <a:extLst xmlns:a="http://schemas.openxmlformats.org/drawingml/2006/main">
              <a:ext uri="{FF2B5EF4-FFF2-40B4-BE49-F238E27FC236}">
                <a16:creationId xmlns:a16="http://schemas.microsoft.com/office/drawing/2014/main" id="{157C8988-B485-457F-8626-57CF4D2A755F}"/>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예약</a:t>
            </a:r>
          </a:p>
        </p:txBody>
      </p:sp>
    </p:spTree>
    <p:extLst>
      <p:ext uri="{BB962C8B-B14F-4D97-AF65-F5344CB8AC3E}">
        <p14:creationId xmlns:p14="http://schemas.microsoft.com/office/powerpoint/2010/main" val="12952107"/>
      </p:ext>
    </p:extLst>
  </p:cSld>
</p:sld>
</file>

<file path=ppt/slides/slide46.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6F9E2C3B-8C8C-4B3F-B1F7-6E8773FEAE23}"/>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Q46  롤플레이 병원 예약 변경</a:t>
            </a:r>
          </a:p>
        </p:txBody>
      </p:sp>
      <p:sp>
        <p:nvSpPr>
          <p:cNvPr id="2" name="language">
            <a:extLst xmlns:a="http://schemas.openxmlformats.org/drawingml/2006/main">
              <a:ext uri="{FF2B5EF4-FFF2-40B4-BE49-F238E27FC236}">
                <a16:creationId xmlns:a16="http://schemas.microsoft.com/office/drawing/2014/main" id="{6D3E60C4-64B3-46CB-B09F-CD9E670B3B64}"/>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EA1ACCA0-CDF0-4ABC-8165-9368D90C1D09}"/>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가상 상황</a:t>
            </a:r>
          </a:p>
        </p:txBody>
      </p:sp>
      <p:sp>
        <p:nvSpPr>
          <p:cNvPr id="4" name="page">
            <a:extLst xmlns:a="http://schemas.openxmlformats.org/drawingml/2006/main">
              <a:ext uri="{FF2B5EF4-FFF2-40B4-BE49-F238E27FC236}">
                <a16:creationId xmlns:a16="http://schemas.microsoft.com/office/drawing/2014/main" id="{AE833CF3-3171-494E-BB9D-8B7C0FBBF5DF}"/>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46 / 60</a:t>
            </a:r>
          </a:p>
        </p:txBody>
      </p:sp>
      <p:sp>
        <p:nvSpPr>
          <p:cNvPr id="5" name="section-label">
            <a:extLst xmlns:a="http://schemas.openxmlformats.org/drawingml/2006/main">
              <a:ext uri="{FF2B5EF4-FFF2-40B4-BE49-F238E27FC236}">
                <a16:creationId xmlns:a16="http://schemas.microsoft.com/office/drawing/2014/main" id="{DDC76DAA-4E33-4927-9ABB-36E312FF415D}"/>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B5BD8339-BE3A-4B21-9393-D14FB5C10649}"/>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你已经预约了就诊，但工作会议和预约时间冲突。请打电话申请改期。</a:t>
            </a:r>
          </a:p>
        </p:txBody>
      </p:sp>
      <p:sp>
        <p:nvSpPr>
          <p:cNvPr id="7" name="pinyin">
            <a:extLst xmlns:a="http://schemas.openxmlformats.org/drawingml/2006/main">
              <a:ext uri="{FF2B5EF4-FFF2-40B4-BE49-F238E27FC236}">
                <a16:creationId xmlns:a16="http://schemas.microsoft.com/office/drawing/2014/main" id="{8EF93A3E-7B0A-4DEB-9F27-D5F01405A0B0}"/>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nǐ yǐ jīng yù yuē le jiù zhěn， dàn gōng zuò huì yì hé yù yuē shí jiān chōng tū。 qǐng dǎ diàn huà shēn qǐng gǎi qī。</a:t>
            </a:r>
          </a:p>
        </p:txBody>
      </p:sp>
      <p:sp>
        <p:nvSpPr>
          <p:cNvPr id="8" name="section-label">
            <a:extLst xmlns:a="http://schemas.openxmlformats.org/drawingml/2006/main">
              <a:ext uri="{FF2B5EF4-FFF2-40B4-BE49-F238E27FC236}">
                <a16:creationId xmlns:a16="http://schemas.microsoft.com/office/drawing/2014/main" id="{3675ADE2-F76B-40B5-82E5-D99A2579335F}"/>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606F3D1B-D23C-48FD-B257-B2B3E7220581}"/>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您好，我想咨询一下周四上午十点的预约。不好意思，临时安排的工作会议和这个时间冲突，</a:t>
            </a:r>
          </a:p>
        </p:txBody>
      </p:sp>
      <p:sp>
        <p:nvSpPr>
          <p:cNvPr id="10" name="pinyin">
            <a:extLst xmlns:a="http://schemas.openxmlformats.org/drawingml/2006/main">
              <a:ext uri="{FF2B5EF4-FFF2-40B4-BE49-F238E27FC236}">
                <a16:creationId xmlns:a16="http://schemas.microsoft.com/office/drawing/2014/main" id="{4E826260-4CF9-4266-97A4-301BCDDF3FF3}"/>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nín hǎo， wǒ xiǎng zī xún yī xià zhōu sì shàng wǔ shí diǎn de yù yuē。 bù hǎo yì si， lín shí ān pái de gōng zuò huì yì hé zhè ge shí jiān chōng tū，</a:t>
            </a:r>
          </a:p>
        </p:txBody>
      </p:sp>
      <p:sp>
        <p:nvSpPr>
          <p:cNvPr id="11" name="hanzi">
            <a:extLst xmlns:a="http://schemas.openxmlformats.org/drawingml/2006/main">
              <a:ext uri="{FF2B5EF4-FFF2-40B4-BE49-F238E27FC236}">
                <a16:creationId xmlns:a16="http://schemas.microsoft.com/office/drawing/2014/main" id="{95586C68-AE45-4449-B1CF-2B2CCFBBD0F0}"/>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所以我不能按原计划去。</a:t>
            </a:r>
          </a:p>
        </p:txBody>
      </p:sp>
      <p:sp>
        <p:nvSpPr>
          <p:cNvPr id="12" name="pinyin">
            <a:extLst xmlns:a="http://schemas.openxmlformats.org/drawingml/2006/main">
              <a:ext uri="{FF2B5EF4-FFF2-40B4-BE49-F238E27FC236}">
                <a16:creationId xmlns:a16="http://schemas.microsoft.com/office/drawing/2014/main" id="{B6567E30-D6DC-4EC3-8FF1-FB217A6A17AA}"/>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suǒ yǐ wǒ bù néng àn yuán jì huà qù。</a:t>
            </a:r>
          </a:p>
        </p:txBody>
      </p:sp>
      <p:sp>
        <p:nvSpPr>
          <p:cNvPr id="13" name="hanzi">
            <a:extLst xmlns:a="http://schemas.openxmlformats.org/drawingml/2006/main">
              <a:ext uri="{FF2B5EF4-FFF2-40B4-BE49-F238E27FC236}">
                <a16:creationId xmlns:a16="http://schemas.microsoft.com/office/drawing/2014/main" id="{51408824-8B5C-4D02-B533-AB92AD6DE8A6}"/>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请问能不能改到周四下午？如果没有空位，周五上午也可以。我希望尽量在这周看诊，但如果都约满了，</a:t>
            </a:r>
          </a:p>
        </p:txBody>
      </p:sp>
      <p:sp>
        <p:nvSpPr>
          <p:cNvPr id="14" name="pinyin">
            <a:extLst xmlns:a="http://schemas.openxmlformats.org/drawingml/2006/main">
              <a:ext uri="{FF2B5EF4-FFF2-40B4-BE49-F238E27FC236}">
                <a16:creationId xmlns:a16="http://schemas.microsoft.com/office/drawing/2014/main" id="{D60DEAF2-47C8-481A-9A08-F0AD2B8F963E}"/>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qǐng wèn néng bù néng gǎi dào zhōu sì xià wǔ？ rú guǒ méi yǒu kòng wèi， zhōu wǔ shàng wǔ yě kě yǐ。 wǒ xī wàng jǐn liàng zài zhè zhōu kàn zhěn， dàn rú guǒ dōu yuē mǎn le，</a:t>
            </a:r>
          </a:p>
        </p:txBody>
      </p:sp>
      <p:sp>
        <p:nvSpPr>
          <p:cNvPr id="15" name="hanzi">
            <a:extLst xmlns:a="http://schemas.openxmlformats.org/drawingml/2006/main">
              <a:ext uri="{FF2B5EF4-FFF2-40B4-BE49-F238E27FC236}">
                <a16:creationId xmlns:a16="http://schemas.microsoft.com/office/drawing/2014/main" id="{5E99AD85-6F2E-49BB-BABA-C946FAE2956F}"/>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也可以再讨论其他时间。麻烦您帮我查一下。</a:t>
            </a:r>
          </a:p>
        </p:txBody>
      </p:sp>
      <p:sp>
        <p:nvSpPr>
          <p:cNvPr id="16" name="pinyin">
            <a:extLst xmlns:a="http://schemas.openxmlformats.org/drawingml/2006/main">
              <a:ext uri="{FF2B5EF4-FFF2-40B4-BE49-F238E27FC236}">
                <a16:creationId xmlns:a16="http://schemas.microsoft.com/office/drawing/2014/main" id="{5760082C-ABD3-4141-9E97-936EB8F9ED21}"/>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yě kě yǐ zài tǎo lùn qí tā shí jiān。 má fan nín bāng wǒ chá yī xià。</a:t>
            </a:r>
          </a:p>
        </p:txBody>
      </p:sp>
      <p:sp>
        <p:nvSpPr>
          <p:cNvPr id="17" name="hanzi">
            <a:extLst xmlns:a="http://schemas.openxmlformats.org/drawingml/2006/main">
              <a:ext uri="{FF2B5EF4-FFF2-40B4-BE49-F238E27FC236}">
                <a16:creationId xmlns:a16="http://schemas.microsoft.com/office/drawing/2014/main" id="{CBBE069E-B60F-4A58-A5E9-F91182FAC3B0}"/>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另外，现在改预约会不会收取费用？我理解诊所需要提前安排时间。找到新的时间以后，</a:t>
            </a:r>
          </a:p>
        </p:txBody>
      </p:sp>
      <p:sp>
        <p:nvSpPr>
          <p:cNvPr id="18" name="pinyin">
            <a:extLst xmlns:a="http://schemas.openxmlformats.org/drawingml/2006/main">
              <a:ext uri="{FF2B5EF4-FFF2-40B4-BE49-F238E27FC236}">
                <a16:creationId xmlns:a16="http://schemas.microsoft.com/office/drawing/2014/main" id="{4CE47270-5D6D-4428-A20A-DAD9D21835DA}"/>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lìng wài， xiàn zài gǎi yù yuē huì bú huì shōu qǔ fèi yòng？ wǒ lǐ jiě zhěn suǒ xū yào tí qián ān pái shí jiān。 zhǎo dào xīn de shí jiān yǐ hòu，</a:t>
            </a:r>
          </a:p>
        </p:txBody>
      </p:sp>
      <p:sp>
        <p:nvSpPr>
          <p:cNvPr id="19" name="hanzi">
            <a:extLst xmlns:a="http://schemas.openxmlformats.org/drawingml/2006/main">
              <a:ext uri="{FF2B5EF4-FFF2-40B4-BE49-F238E27FC236}">
                <a16:creationId xmlns:a16="http://schemas.microsoft.com/office/drawing/2014/main" id="{98734773-D752-4EDA-B86F-7A73C17F9E0B}"/>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能不能给我发一份确认信息？这样我就能正确修改日历。谢谢您的帮助。</a:t>
            </a:r>
          </a:p>
        </p:txBody>
      </p:sp>
      <p:sp>
        <p:nvSpPr>
          <p:cNvPr id="20" name="pinyin">
            <a:extLst xmlns:a="http://schemas.openxmlformats.org/drawingml/2006/main">
              <a:ext uri="{FF2B5EF4-FFF2-40B4-BE49-F238E27FC236}">
                <a16:creationId xmlns:a16="http://schemas.microsoft.com/office/drawing/2014/main" id="{83B579F4-8E0A-494D-B455-D1C2DD15E1F3}"/>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néng bù néng gěi wǒ fā yī fèn què rèn xìn xī？ zhè yàng wǒ jiù néng zhèng què xiū gǎi rì lì。 xiè xiè nín de bāng zhù。</a:t>
            </a:r>
          </a:p>
        </p:txBody>
      </p:sp>
      <p:sp>
        <p:nvSpPr>
          <p:cNvPr id="21" name="section-label">
            <a:extLst xmlns:a="http://schemas.openxmlformats.org/drawingml/2006/main">
              <a:ext uri="{FF2B5EF4-FFF2-40B4-BE49-F238E27FC236}">
                <a16:creationId xmlns:a16="http://schemas.microsoft.com/office/drawing/2014/main" id="{AA4F704D-C73A-4D47-BC38-36376C7DD944}"/>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B5C569B1-6EB5-4400-8D7F-F9AAD3593CE0}"/>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时间冲突</a:t>
            </a:r>
          </a:p>
        </p:txBody>
      </p:sp>
      <p:sp>
        <p:nvSpPr>
          <p:cNvPr id="23" name="vocab-pinyin-0">
            <a:extLst xmlns:a="http://schemas.openxmlformats.org/drawingml/2006/main">
              <a:ext uri="{FF2B5EF4-FFF2-40B4-BE49-F238E27FC236}">
                <a16:creationId xmlns:a16="http://schemas.microsoft.com/office/drawing/2014/main" id="{FD5E194D-72AC-4902-A1A9-2B350FF3E051}"/>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shí jiān chōng tū</a:t>
            </a:r>
          </a:p>
        </p:txBody>
      </p:sp>
      <p:sp>
        <p:nvSpPr>
          <p:cNvPr id="24" name="meaning-0">
            <a:extLst xmlns:a="http://schemas.openxmlformats.org/drawingml/2006/main">
              <a:ext uri="{FF2B5EF4-FFF2-40B4-BE49-F238E27FC236}">
                <a16:creationId xmlns:a16="http://schemas.microsoft.com/office/drawing/2014/main" id="{0D427F3B-822A-457B-B43B-4850FB7A38FD}"/>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일정 충돌</a:t>
            </a:r>
          </a:p>
        </p:txBody>
      </p:sp>
      <p:sp>
        <p:nvSpPr>
          <p:cNvPr id="25" name="vocab-0">
            <a:extLst xmlns:a="http://schemas.openxmlformats.org/drawingml/2006/main">
              <a:ext uri="{FF2B5EF4-FFF2-40B4-BE49-F238E27FC236}">
                <a16:creationId xmlns:a16="http://schemas.microsoft.com/office/drawing/2014/main" id="{4F1F291B-72DA-4106-B430-AA2C438A3DA7}"/>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提前通知</a:t>
            </a:r>
          </a:p>
        </p:txBody>
      </p:sp>
      <p:sp>
        <p:nvSpPr>
          <p:cNvPr id="26" name="vocab-pinyin-0">
            <a:extLst xmlns:a="http://schemas.openxmlformats.org/drawingml/2006/main">
              <a:ext uri="{FF2B5EF4-FFF2-40B4-BE49-F238E27FC236}">
                <a16:creationId xmlns:a16="http://schemas.microsoft.com/office/drawing/2014/main" id="{BE14398D-939F-4B96-B5BD-43A8C8B84F5C}"/>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tí qián tōng zhī</a:t>
            </a:r>
          </a:p>
        </p:txBody>
      </p:sp>
      <p:sp>
        <p:nvSpPr>
          <p:cNvPr id="27" name="meaning-0">
            <a:extLst xmlns:a="http://schemas.openxmlformats.org/drawingml/2006/main">
              <a:ext uri="{FF2B5EF4-FFF2-40B4-BE49-F238E27FC236}">
                <a16:creationId xmlns:a16="http://schemas.microsoft.com/office/drawing/2014/main" id="{9F2481DF-ACA0-4F94-A83E-DD91C19C4CF4}"/>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충분한 여유를 두고 알리다</a:t>
            </a:r>
          </a:p>
        </p:txBody>
      </p:sp>
      <p:sp>
        <p:nvSpPr>
          <p:cNvPr id="28" name="vocab-0">
            <a:extLst xmlns:a="http://schemas.openxmlformats.org/drawingml/2006/main">
              <a:ext uri="{FF2B5EF4-FFF2-40B4-BE49-F238E27FC236}">
                <a16:creationId xmlns:a16="http://schemas.microsoft.com/office/drawing/2014/main" id="{FC12916D-836D-48B9-AFAE-B3D441A6DCFD}"/>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修改日历</a:t>
            </a:r>
          </a:p>
        </p:txBody>
      </p:sp>
      <p:sp>
        <p:nvSpPr>
          <p:cNvPr id="29" name="vocab-pinyin-0">
            <a:extLst xmlns:a="http://schemas.openxmlformats.org/drawingml/2006/main">
              <a:ext uri="{FF2B5EF4-FFF2-40B4-BE49-F238E27FC236}">
                <a16:creationId xmlns:a16="http://schemas.microsoft.com/office/drawing/2014/main" id="{DA3235CB-A31A-433F-A4C1-CFF4BD072EE7}"/>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xiū gǎi rì lì</a:t>
            </a:r>
          </a:p>
        </p:txBody>
      </p:sp>
      <p:sp>
        <p:nvSpPr>
          <p:cNvPr id="30" name="meaning-0">
            <a:extLst xmlns:a="http://schemas.openxmlformats.org/drawingml/2006/main">
              <a:ext uri="{FF2B5EF4-FFF2-40B4-BE49-F238E27FC236}">
                <a16:creationId xmlns:a16="http://schemas.microsoft.com/office/drawing/2014/main" id="{D9DB5D5C-647B-444A-A047-2FB57CE2B546}"/>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일정을 수정하다</a:t>
            </a:r>
          </a:p>
        </p:txBody>
      </p:sp>
      <p:sp>
        <p:nvSpPr>
          <p:cNvPr id="31" name="vocab-0">
            <a:extLst xmlns:a="http://schemas.openxmlformats.org/drawingml/2006/main">
              <a:ext uri="{FF2B5EF4-FFF2-40B4-BE49-F238E27FC236}">
                <a16:creationId xmlns:a16="http://schemas.microsoft.com/office/drawing/2014/main" id="{BBDCDE3D-24FD-4CF4-90E3-AA344B61E395}"/>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冲突</a:t>
            </a:r>
          </a:p>
        </p:txBody>
      </p:sp>
      <p:sp>
        <p:nvSpPr>
          <p:cNvPr id="32" name="vocab-pinyin-0">
            <a:extLst xmlns:a="http://schemas.openxmlformats.org/drawingml/2006/main">
              <a:ext uri="{FF2B5EF4-FFF2-40B4-BE49-F238E27FC236}">
                <a16:creationId xmlns:a16="http://schemas.microsoft.com/office/drawing/2014/main" id="{E72B97F9-684D-4ECD-A631-A28B6212EB19}"/>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chōng tū</a:t>
            </a:r>
          </a:p>
        </p:txBody>
      </p:sp>
      <p:sp>
        <p:nvSpPr>
          <p:cNvPr id="33" name="meaning-0">
            <a:extLst xmlns:a="http://schemas.openxmlformats.org/drawingml/2006/main">
              <a:ext uri="{FF2B5EF4-FFF2-40B4-BE49-F238E27FC236}">
                <a16:creationId xmlns:a16="http://schemas.microsoft.com/office/drawing/2014/main" id="{64EDF850-67AE-48E4-B17E-0051AA0C7836}"/>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충돌</a:t>
            </a:r>
          </a:p>
        </p:txBody>
      </p:sp>
    </p:spTree>
    <p:extLst>
      <p:ext uri="{BB962C8B-B14F-4D97-AF65-F5344CB8AC3E}">
        <p14:creationId xmlns:p14="http://schemas.microsoft.com/office/powerpoint/2010/main" val="532153127"/>
      </p:ext>
    </p:extLst>
  </p:cSld>
</p:sld>
</file>

<file path=ppt/slides/slide47.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7EB54B68-B4C0-4871-A98C-86B2FFD47EA5}"/>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Q47  롤플레이 호텔 문의</a:t>
            </a:r>
          </a:p>
        </p:txBody>
      </p:sp>
      <p:sp>
        <p:nvSpPr>
          <p:cNvPr id="2" name="language">
            <a:extLst xmlns:a="http://schemas.openxmlformats.org/drawingml/2006/main">
              <a:ext uri="{FF2B5EF4-FFF2-40B4-BE49-F238E27FC236}">
                <a16:creationId xmlns:a16="http://schemas.microsoft.com/office/drawing/2014/main" id="{46A3A22F-9CAB-477F-95EB-DEB77621AA55}"/>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C1DFD1A6-62F1-4E8D-978D-39ED1F568EB4}"/>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가상 상황</a:t>
            </a:r>
          </a:p>
        </p:txBody>
      </p:sp>
      <p:sp>
        <p:nvSpPr>
          <p:cNvPr id="4" name="page">
            <a:extLst xmlns:a="http://schemas.openxmlformats.org/drawingml/2006/main">
              <a:ext uri="{FF2B5EF4-FFF2-40B4-BE49-F238E27FC236}">
                <a16:creationId xmlns:a16="http://schemas.microsoft.com/office/drawing/2014/main" id="{4D1A5F91-86E1-408E-A72E-36EC4E891DB4}"/>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47 / 60</a:t>
            </a:r>
          </a:p>
        </p:txBody>
      </p:sp>
      <p:sp>
        <p:nvSpPr>
          <p:cNvPr id="5" name="section-label">
            <a:extLst xmlns:a="http://schemas.openxmlformats.org/drawingml/2006/main">
              <a:ext uri="{FF2B5EF4-FFF2-40B4-BE49-F238E27FC236}">
                <a16:creationId xmlns:a16="http://schemas.microsoft.com/office/drawing/2014/main" id="{528D219B-C235-4014-A866-4D72C578D2B4}"/>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9937A27B-D5FE-41E9-B4C7-1CEE6C97FA00}"/>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你正在为家庭旅行挑选酒店。请打电话，在预订之前询问几个问题。</a:t>
            </a:r>
          </a:p>
        </p:txBody>
      </p:sp>
      <p:sp>
        <p:nvSpPr>
          <p:cNvPr id="7" name="pinyin">
            <a:extLst xmlns:a="http://schemas.openxmlformats.org/drawingml/2006/main">
              <a:ext uri="{FF2B5EF4-FFF2-40B4-BE49-F238E27FC236}">
                <a16:creationId xmlns:a16="http://schemas.microsoft.com/office/drawing/2014/main" id="{3F56FBE8-31D4-4195-B4CB-66414385C778}"/>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nǐ zhèng zài wèi jiā tíng lǚ xíng tiāo xuǎn jiǔ diàn。 qǐng dǎ diàn huà， zài yù dìng zhī qián xún wèn jǐ gè wèn tí。</a:t>
            </a:r>
          </a:p>
        </p:txBody>
      </p:sp>
      <p:sp>
        <p:nvSpPr>
          <p:cNvPr id="8" name="section-label">
            <a:extLst xmlns:a="http://schemas.openxmlformats.org/drawingml/2006/main">
              <a:ext uri="{FF2B5EF4-FFF2-40B4-BE49-F238E27FC236}">
                <a16:creationId xmlns:a16="http://schemas.microsoft.com/office/drawing/2014/main" id="{7E62AE84-D165-402D-8EFE-DE076A305632}"/>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C4C70177-23A4-4448-B74B-F99C9C6C8345}"/>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您好，我正在计划一次家庭旅行，想了解一下你们酒店。我们考虑住两晚。请问家庭入住有哪些房型可以选择？</a:t>
            </a:r>
          </a:p>
        </p:txBody>
      </p:sp>
      <p:sp>
        <p:nvSpPr>
          <p:cNvPr id="10" name="pinyin">
            <a:extLst xmlns:a="http://schemas.openxmlformats.org/drawingml/2006/main">
              <a:ext uri="{FF2B5EF4-FFF2-40B4-BE49-F238E27FC236}">
                <a16:creationId xmlns:a16="http://schemas.microsoft.com/office/drawing/2014/main" id="{62193A12-49AC-4E27-92C2-B48C836D9131}"/>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nín hǎo， wǒ zhèng zài jì huà yī cì jiā tíng lǚ xíng， xiǎng liǎo jiě yī xià nǐ men jiǔ diàn。 wǒ men kǎo lǜ zhù liǎng wǎn。 qǐng wèn jiā tíng rù zhù yǒu nǎ xiē fáng xíng kě yǐ xuǎn zé？</a:t>
            </a:r>
          </a:p>
        </p:txBody>
      </p:sp>
      <p:sp>
        <p:nvSpPr>
          <p:cNvPr id="11" name="hanzi">
            <a:extLst xmlns:a="http://schemas.openxmlformats.org/drawingml/2006/main">
              <a:ext uri="{FF2B5EF4-FFF2-40B4-BE49-F238E27FC236}">
                <a16:creationId xmlns:a16="http://schemas.microsoft.com/office/drawing/2014/main" id="{94E21DF8-73FA-4E00-BCC5-43ABCD1EA933}"/>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我想先确认床位安排和最多可以住几个人。</a:t>
            </a:r>
          </a:p>
        </p:txBody>
      </p:sp>
      <p:sp>
        <p:nvSpPr>
          <p:cNvPr id="12" name="pinyin">
            <a:extLst xmlns:a="http://schemas.openxmlformats.org/drawingml/2006/main">
              <a:ext uri="{FF2B5EF4-FFF2-40B4-BE49-F238E27FC236}">
                <a16:creationId xmlns:a16="http://schemas.microsoft.com/office/drawing/2014/main" id="{0F1227AA-96F9-48F2-92B6-A4E71EFD0C6B}"/>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xiǎng xiān què rèn chuáng wèi ān pái hé zuì duō kě yǐ zhù jǐ gè rén。</a:t>
            </a:r>
          </a:p>
        </p:txBody>
      </p:sp>
      <p:sp>
        <p:nvSpPr>
          <p:cNvPr id="13" name="hanzi">
            <a:extLst xmlns:a="http://schemas.openxmlformats.org/drawingml/2006/main">
              <a:ext uri="{FF2B5EF4-FFF2-40B4-BE49-F238E27FC236}">
                <a16:creationId xmlns:a16="http://schemas.microsoft.com/office/drawing/2014/main" id="{17B1A2A3-137C-4783-92A7-87A5F655B1B3}"/>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另外，有没有位置比较安静的房间？我们不一定需要特别的景观，但希望能好好休息。</a:t>
            </a:r>
          </a:p>
        </p:txBody>
      </p:sp>
      <p:sp>
        <p:nvSpPr>
          <p:cNvPr id="14" name="pinyin">
            <a:extLst xmlns:a="http://schemas.openxmlformats.org/drawingml/2006/main">
              <a:ext uri="{FF2B5EF4-FFF2-40B4-BE49-F238E27FC236}">
                <a16:creationId xmlns:a16="http://schemas.microsoft.com/office/drawing/2014/main" id="{609C236F-BDD0-4852-8A3C-89B676B87DFC}"/>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lìng wài， yǒu méi yǒu wèi zhì bǐ jiào ān jìng de fáng jiān？ wǒ men bù yí dìng xū yào tè bié de jǐng guān， dàn xī wàng néng hǎo hǎo xiū xī。</a:t>
            </a:r>
          </a:p>
        </p:txBody>
      </p:sp>
      <p:sp>
        <p:nvSpPr>
          <p:cNvPr id="15" name="hanzi">
            <a:extLst xmlns:a="http://schemas.openxmlformats.org/drawingml/2006/main">
              <a:ext uri="{FF2B5EF4-FFF2-40B4-BE49-F238E27FC236}">
                <a16:creationId xmlns:a16="http://schemas.microsoft.com/office/drawing/2014/main" id="{D6EB0696-9546-47DD-8224-720E38A9A600}"/>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早餐包括在房价里面吗，还是需要另外付费？</a:t>
            </a:r>
          </a:p>
        </p:txBody>
      </p:sp>
      <p:sp>
        <p:nvSpPr>
          <p:cNvPr id="16" name="pinyin">
            <a:extLst xmlns:a="http://schemas.openxmlformats.org/drawingml/2006/main">
              <a:ext uri="{FF2B5EF4-FFF2-40B4-BE49-F238E27FC236}">
                <a16:creationId xmlns:a16="http://schemas.microsoft.com/office/drawing/2014/main" id="{CEF66EEA-88BE-4C09-B221-A89A0E037EC3}"/>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zǎo cān bāo kuò zài fáng jià lǐ miàn ma， hái shì xū yào lìng wài fù fèi？</a:t>
            </a:r>
          </a:p>
        </p:txBody>
      </p:sp>
      <p:sp>
        <p:nvSpPr>
          <p:cNvPr id="17" name="hanzi">
            <a:extLst xmlns:a="http://schemas.openxmlformats.org/drawingml/2006/main">
              <a:ext uri="{FF2B5EF4-FFF2-40B4-BE49-F238E27FC236}">
                <a16:creationId xmlns:a16="http://schemas.microsoft.com/office/drawing/2014/main" id="{E1B4F1BB-0B04-472A-9C55-85AA355C47F6}"/>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还想问一下，坐公共交通到酒店方便吗？最后，如果旅行日期变化，取消预订的截止时间和费用是怎样的？</a:t>
            </a:r>
          </a:p>
        </p:txBody>
      </p:sp>
      <p:sp>
        <p:nvSpPr>
          <p:cNvPr id="18" name="pinyin">
            <a:extLst xmlns:a="http://schemas.openxmlformats.org/drawingml/2006/main">
              <a:ext uri="{FF2B5EF4-FFF2-40B4-BE49-F238E27FC236}">
                <a16:creationId xmlns:a16="http://schemas.microsoft.com/office/drawing/2014/main" id="{AD22DD53-61B8-48D3-AE18-F826C4467E3E}"/>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hái xiǎng wèn yī xià， zuò gōng gòng jiāo tōng dào jiǔ diàn fāng biàn ma？ zuì hòu， rú guǒ lǚ xíng rì qī biàn huà， qǔ xiāo yù dìng de jié zhǐ shí jiān hé fèi yòng shì zěn yàng de？</a:t>
            </a:r>
          </a:p>
        </p:txBody>
      </p:sp>
      <p:sp>
        <p:nvSpPr>
          <p:cNvPr id="19" name="hanzi">
            <a:extLst xmlns:a="http://schemas.openxmlformats.org/drawingml/2006/main">
              <a:ext uri="{FF2B5EF4-FFF2-40B4-BE49-F238E27FC236}">
                <a16:creationId xmlns:a16="http://schemas.microsoft.com/office/drawing/2014/main" id="{147E177D-88C9-40FD-BC30-A965275990FF}"/>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谢谢，我会比较一下这些选择，行程确定以后再联系。</a:t>
            </a:r>
          </a:p>
        </p:txBody>
      </p:sp>
      <p:sp>
        <p:nvSpPr>
          <p:cNvPr id="20" name="pinyin">
            <a:extLst xmlns:a="http://schemas.openxmlformats.org/drawingml/2006/main">
              <a:ext uri="{FF2B5EF4-FFF2-40B4-BE49-F238E27FC236}">
                <a16:creationId xmlns:a16="http://schemas.microsoft.com/office/drawing/2014/main" id="{9A823786-97B2-440B-8177-8118B58572E2}"/>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xiè xiè， wǒ huì bǐ jiào yī xià zhè xiē xuǎn zé， xíng chéng què dìng yǐ hòu zài lián xì。</a:t>
            </a:r>
          </a:p>
        </p:txBody>
      </p:sp>
      <p:sp>
        <p:nvSpPr>
          <p:cNvPr id="21" name="section-label">
            <a:extLst xmlns:a="http://schemas.openxmlformats.org/drawingml/2006/main">
              <a:ext uri="{FF2B5EF4-FFF2-40B4-BE49-F238E27FC236}">
                <a16:creationId xmlns:a16="http://schemas.microsoft.com/office/drawing/2014/main" id="{0397AB55-B7DF-4945-8767-D0BAD660A033}"/>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0B627A3D-770B-43AC-8A07-5677B5C15B3F}"/>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住两晚</a:t>
            </a:r>
          </a:p>
        </p:txBody>
      </p:sp>
      <p:sp>
        <p:nvSpPr>
          <p:cNvPr id="23" name="vocab-pinyin-0">
            <a:extLst xmlns:a="http://schemas.openxmlformats.org/drawingml/2006/main">
              <a:ext uri="{FF2B5EF4-FFF2-40B4-BE49-F238E27FC236}">
                <a16:creationId xmlns:a16="http://schemas.microsoft.com/office/drawing/2014/main" id="{233B1E47-DF3F-4959-A779-80EDC97328CD}"/>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zhù liǎng wǎn</a:t>
            </a:r>
          </a:p>
        </p:txBody>
      </p:sp>
      <p:sp>
        <p:nvSpPr>
          <p:cNvPr id="24" name="meaning-0">
            <a:extLst xmlns:a="http://schemas.openxmlformats.org/drawingml/2006/main">
              <a:ext uri="{FF2B5EF4-FFF2-40B4-BE49-F238E27FC236}">
                <a16:creationId xmlns:a16="http://schemas.microsoft.com/office/drawing/2014/main" id="{EE60D10D-E582-422D-945F-2D3B00CFC922}"/>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2박 숙박</a:t>
            </a:r>
          </a:p>
        </p:txBody>
      </p:sp>
      <p:sp>
        <p:nvSpPr>
          <p:cNvPr id="25" name="vocab-0">
            <a:extLst xmlns:a="http://schemas.openxmlformats.org/drawingml/2006/main">
              <a:ext uri="{FF2B5EF4-FFF2-40B4-BE49-F238E27FC236}">
                <a16:creationId xmlns:a16="http://schemas.microsoft.com/office/drawing/2014/main" id="{E707795A-EE88-49CC-B1FF-1E2AC248EEAA}"/>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另外收费</a:t>
            </a:r>
          </a:p>
        </p:txBody>
      </p:sp>
      <p:sp>
        <p:nvSpPr>
          <p:cNvPr id="26" name="vocab-pinyin-0">
            <a:extLst xmlns:a="http://schemas.openxmlformats.org/drawingml/2006/main">
              <a:ext uri="{FF2B5EF4-FFF2-40B4-BE49-F238E27FC236}">
                <a16:creationId xmlns:a16="http://schemas.microsoft.com/office/drawing/2014/main" id="{C0AFCFC1-2EA3-4ECA-B89D-F080E2CD1294}"/>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lìng wài shōu fèi</a:t>
            </a:r>
          </a:p>
        </p:txBody>
      </p:sp>
      <p:sp>
        <p:nvSpPr>
          <p:cNvPr id="27" name="meaning-0">
            <a:extLst xmlns:a="http://schemas.openxmlformats.org/drawingml/2006/main">
              <a:ext uri="{FF2B5EF4-FFF2-40B4-BE49-F238E27FC236}">
                <a16:creationId xmlns:a16="http://schemas.microsoft.com/office/drawing/2014/main" id="{55241546-1627-4B59-BC5C-9334320CF084}"/>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별도 청구되는</a:t>
            </a:r>
          </a:p>
        </p:txBody>
      </p:sp>
      <p:sp>
        <p:nvSpPr>
          <p:cNvPr id="28" name="vocab-0">
            <a:extLst xmlns:a="http://schemas.openxmlformats.org/drawingml/2006/main">
              <a:ext uri="{FF2B5EF4-FFF2-40B4-BE49-F238E27FC236}">
                <a16:creationId xmlns:a16="http://schemas.microsoft.com/office/drawing/2014/main" id="{F7803A45-8234-4DEA-8938-9FCD07AC4E5D}"/>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取消预订的截止时间</a:t>
            </a:r>
          </a:p>
        </p:txBody>
      </p:sp>
      <p:sp>
        <p:nvSpPr>
          <p:cNvPr id="29" name="vocab-pinyin-0">
            <a:extLst xmlns:a="http://schemas.openxmlformats.org/drawingml/2006/main">
              <a:ext uri="{FF2B5EF4-FFF2-40B4-BE49-F238E27FC236}">
                <a16:creationId xmlns:a16="http://schemas.microsoft.com/office/drawing/2014/main" id="{529D1D95-B84F-4B28-8E39-7199518D8219}"/>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qǔ xiāo yù dìng de jié zhǐ shí jiān</a:t>
            </a:r>
          </a:p>
        </p:txBody>
      </p:sp>
      <p:sp>
        <p:nvSpPr>
          <p:cNvPr id="30" name="meaning-0">
            <a:extLst xmlns:a="http://schemas.openxmlformats.org/drawingml/2006/main">
              <a:ext uri="{FF2B5EF4-FFF2-40B4-BE49-F238E27FC236}">
                <a16:creationId xmlns:a16="http://schemas.microsoft.com/office/drawing/2014/main" id="{08A02A9B-442C-4213-8B3D-82F18C2F0640}"/>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취소 마감 시점</a:t>
            </a:r>
          </a:p>
        </p:txBody>
      </p:sp>
      <p:sp>
        <p:nvSpPr>
          <p:cNvPr id="31" name="vocab-0">
            <a:extLst xmlns:a="http://schemas.openxmlformats.org/drawingml/2006/main">
              <a:ext uri="{FF2B5EF4-FFF2-40B4-BE49-F238E27FC236}">
                <a16:creationId xmlns:a16="http://schemas.microsoft.com/office/drawing/2014/main" id="{CC4B3177-C594-4AD7-9C34-C097C5BB18E5}"/>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房价</a:t>
            </a:r>
          </a:p>
        </p:txBody>
      </p:sp>
      <p:sp>
        <p:nvSpPr>
          <p:cNvPr id="32" name="vocab-pinyin-0">
            <a:extLst xmlns:a="http://schemas.openxmlformats.org/drawingml/2006/main">
              <a:ext uri="{FF2B5EF4-FFF2-40B4-BE49-F238E27FC236}">
                <a16:creationId xmlns:a16="http://schemas.microsoft.com/office/drawing/2014/main" id="{24488652-9A0E-43AF-AC52-74524EFBC638}"/>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fáng jià</a:t>
            </a:r>
          </a:p>
        </p:txBody>
      </p:sp>
      <p:sp>
        <p:nvSpPr>
          <p:cNvPr id="33" name="meaning-0">
            <a:extLst xmlns:a="http://schemas.openxmlformats.org/drawingml/2006/main">
              <a:ext uri="{FF2B5EF4-FFF2-40B4-BE49-F238E27FC236}">
                <a16:creationId xmlns:a16="http://schemas.microsoft.com/office/drawing/2014/main" id="{E766B042-1302-4AEF-B10B-1ECB7B6DFF09}"/>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객실 요금</a:t>
            </a:r>
          </a:p>
        </p:txBody>
      </p:sp>
    </p:spTree>
    <p:extLst>
      <p:ext uri="{BB962C8B-B14F-4D97-AF65-F5344CB8AC3E}">
        <p14:creationId xmlns:p14="http://schemas.microsoft.com/office/powerpoint/2010/main" val="1562396036"/>
      </p:ext>
    </p:extLst>
  </p:cSld>
</p:sld>
</file>

<file path=ppt/slides/slide48.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6E542300-4F88-4E45-9DF1-E2B5E5213830}"/>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Q48  롤플레이 호텔 예약 누락</a:t>
            </a:r>
          </a:p>
        </p:txBody>
      </p:sp>
      <p:sp>
        <p:nvSpPr>
          <p:cNvPr id="2" name="language">
            <a:extLst xmlns:a="http://schemas.openxmlformats.org/drawingml/2006/main">
              <a:ext uri="{FF2B5EF4-FFF2-40B4-BE49-F238E27FC236}">
                <a16:creationId xmlns:a16="http://schemas.microsoft.com/office/drawing/2014/main" id="{900CEAA8-6301-4A48-BF95-53FBDB1580FA}"/>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3FB3AE2B-F1F2-44C9-A180-51E1F77E7AC2}"/>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가상 상황</a:t>
            </a:r>
          </a:p>
        </p:txBody>
      </p:sp>
      <p:sp>
        <p:nvSpPr>
          <p:cNvPr id="4" name="page">
            <a:extLst xmlns:a="http://schemas.openxmlformats.org/drawingml/2006/main">
              <a:ext uri="{FF2B5EF4-FFF2-40B4-BE49-F238E27FC236}">
                <a16:creationId xmlns:a16="http://schemas.microsoft.com/office/drawing/2014/main" id="{42127D9D-EE65-48D0-9BEC-D52CBFB44A8B}"/>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48 / 60</a:t>
            </a:r>
          </a:p>
        </p:txBody>
      </p:sp>
      <p:sp>
        <p:nvSpPr>
          <p:cNvPr id="5" name="section-label">
            <a:extLst xmlns:a="http://schemas.openxmlformats.org/drawingml/2006/main">
              <a:ext uri="{FF2B5EF4-FFF2-40B4-BE49-F238E27FC236}">
                <a16:creationId xmlns:a16="http://schemas.microsoft.com/office/drawing/2014/main" id="{2F50A3A7-F60B-4A30-A3CA-50DEA084621D}"/>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572DBD86-AD14-45A9-8DF0-56583F1CB057}"/>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你到达酒店后，工作人员找不到你的预订。请说明情况，并要求解决。</a:t>
            </a:r>
          </a:p>
        </p:txBody>
      </p:sp>
      <p:sp>
        <p:nvSpPr>
          <p:cNvPr id="7" name="pinyin">
            <a:extLst xmlns:a="http://schemas.openxmlformats.org/drawingml/2006/main">
              <a:ext uri="{FF2B5EF4-FFF2-40B4-BE49-F238E27FC236}">
                <a16:creationId xmlns:a16="http://schemas.microsoft.com/office/drawing/2014/main" id="{737D6E2C-9746-4343-88A3-EA156B04C7F2}"/>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nǐ dào dá jiǔ diàn hòu， gōng zuò rén yuán zhǎo bú dào nǐ de yù dìng。 qǐng shuō míng qíng kuàng， bìng yāo qiú jiě jué。</a:t>
            </a:r>
          </a:p>
        </p:txBody>
      </p:sp>
      <p:sp>
        <p:nvSpPr>
          <p:cNvPr id="8" name="section-label">
            <a:extLst xmlns:a="http://schemas.openxmlformats.org/drawingml/2006/main">
              <a:ext uri="{FF2B5EF4-FFF2-40B4-BE49-F238E27FC236}">
                <a16:creationId xmlns:a16="http://schemas.microsoft.com/office/drawing/2014/main" id="{7F6842B9-73C3-4106-B70C-EF86251134BF}"/>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9502DC62-E6D5-45BA-811A-61816F10AA61}"/>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您好，我提前预订了房间，但刚才被告知系统里找不到记录。我手机上有确认邮件，</a:t>
            </a:r>
          </a:p>
        </p:txBody>
      </p:sp>
      <p:sp>
        <p:nvSpPr>
          <p:cNvPr id="10" name="pinyin">
            <a:extLst xmlns:a="http://schemas.openxmlformats.org/drawingml/2006/main">
              <a:ext uri="{FF2B5EF4-FFF2-40B4-BE49-F238E27FC236}">
                <a16:creationId xmlns:a16="http://schemas.microsoft.com/office/drawing/2014/main" id="{2AB70470-F27E-40B8-99B3-C12698E8E53D}"/>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nín hǎo， wǒ tí qián yù dìng le fáng jiān， dàn gāng cái bèi gào zhī xì tǒng lǐ zhǎo bú dào jì lù。 wǒ shǒu jī shàng yǒu què rèn yóu jiàn，</a:t>
            </a:r>
          </a:p>
        </p:txBody>
      </p:sp>
      <p:sp>
        <p:nvSpPr>
          <p:cNvPr id="11" name="hanzi">
            <a:extLst xmlns:a="http://schemas.openxmlformats.org/drawingml/2006/main">
              <a:ext uri="{FF2B5EF4-FFF2-40B4-BE49-F238E27FC236}">
                <a16:creationId xmlns:a16="http://schemas.microsoft.com/office/drawing/2014/main" id="{FDCD120A-FC93-4EF7-9ECE-8399DB865CB2}"/>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能不能请您根据这封邮件核对姓名和日期？我们刚到，希望您帮忙处理一下。</a:t>
            </a:r>
          </a:p>
        </p:txBody>
      </p:sp>
      <p:sp>
        <p:nvSpPr>
          <p:cNvPr id="12" name="pinyin">
            <a:extLst xmlns:a="http://schemas.openxmlformats.org/drawingml/2006/main">
              <a:ext uri="{FF2B5EF4-FFF2-40B4-BE49-F238E27FC236}">
                <a16:creationId xmlns:a16="http://schemas.microsoft.com/office/drawing/2014/main" id="{103863BD-428E-41AC-8E89-D7AF66D283D0}"/>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néng bù néng qǐng nín gēn jù zhè fēng yóu jiàn hé duì xìng míng hé rì qī？ wǒ men gāng dào， xī wàng nín bāng máng chǔ lǐ yī xià。</a:t>
            </a:r>
          </a:p>
        </p:txBody>
      </p:sp>
      <p:sp>
        <p:nvSpPr>
          <p:cNvPr id="13" name="hanzi">
            <a:extLst xmlns:a="http://schemas.openxmlformats.org/drawingml/2006/main">
              <a:ext uri="{FF2B5EF4-FFF2-40B4-BE49-F238E27FC236}">
                <a16:creationId xmlns:a16="http://schemas.microsoft.com/office/drawing/2014/main" id="{86263EB7-89F0-4CCF-8FAA-2062E308F85F}"/>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如果原来的房间没有了，能不能按约定的价格安排一个同等级的房间？具体位置可以灵活一些，</a:t>
            </a:r>
          </a:p>
        </p:txBody>
      </p:sp>
      <p:sp>
        <p:nvSpPr>
          <p:cNvPr id="14" name="pinyin">
            <a:extLst xmlns:a="http://schemas.openxmlformats.org/drawingml/2006/main">
              <a:ext uri="{FF2B5EF4-FFF2-40B4-BE49-F238E27FC236}">
                <a16:creationId xmlns:a16="http://schemas.microsoft.com/office/drawing/2014/main" id="{01D97C68-B58D-47A9-AE9F-4233BDFEC888}"/>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rú guǒ yuán lái de fáng jiān méi yǒu le， néng bù néng àn yuē dìng de jià gé ān pái yí gè tóng děng jí de fáng jiān？ jù tǐ wèi zhì kě yǐ líng huó yī xiē，</a:t>
            </a:r>
          </a:p>
        </p:txBody>
      </p:sp>
      <p:sp>
        <p:nvSpPr>
          <p:cNvPr id="15" name="hanzi">
            <a:extLst xmlns:a="http://schemas.openxmlformats.org/drawingml/2006/main">
              <a:ext uri="{FF2B5EF4-FFF2-40B4-BE49-F238E27FC236}">
                <a16:creationId xmlns:a16="http://schemas.microsoft.com/office/drawing/2014/main" id="{F4FBB1CA-2243-4391-8DB7-D8208CA467C7}"/>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但床位需要适合我们一家人。</a:t>
            </a:r>
          </a:p>
        </p:txBody>
      </p:sp>
      <p:sp>
        <p:nvSpPr>
          <p:cNvPr id="16" name="pinyin">
            <a:extLst xmlns:a="http://schemas.openxmlformats.org/drawingml/2006/main">
              <a:ext uri="{FF2B5EF4-FFF2-40B4-BE49-F238E27FC236}">
                <a16:creationId xmlns:a16="http://schemas.microsoft.com/office/drawing/2014/main" id="{7C78207D-AF32-4BCB-B4B8-A160DA3C37AC}"/>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dàn chuáng wèi xū yào shì hé wǒ men yī jiā rén。</a:t>
            </a:r>
          </a:p>
        </p:txBody>
      </p:sp>
      <p:sp>
        <p:nvSpPr>
          <p:cNvPr id="17" name="hanzi">
            <a:extLst xmlns:a="http://schemas.openxmlformats.org/drawingml/2006/main">
              <a:ext uri="{FF2B5EF4-FFF2-40B4-BE49-F238E27FC236}">
                <a16:creationId xmlns:a16="http://schemas.microsoft.com/office/drawing/2014/main" id="{4B27A97B-9C39-418B-8BD9-7668BF6543A4}"/>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如果你们已经客满，能不能帮助联系附近的酒店，并说明房价差额怎么处理？我理解可能是系统出了问题。</a:t>
            </a:r>
          </a:p>
        </p:txBody>
      </p:sp>
      <p:sp>
        <p:nvSpPr>
          <p:cNvPr id="18" name="pinyin">
            <a:extLst xmlns:a="http://schemas.openxmlformats.org/drawingml/2006/main">
              <a:ext uri="{FF2B5EF4-FFF2-40B4-BE49-F238E27FC236}">
                <a16:creationId xmlns:a16="http://schemas.microsoft.com/office/drawing/2014/main" id="{A331912C-A5A5-42C3-9883-57E5A7A68893}"/>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rú guǒ nǐ men yǐ jīng kè mǎn， néng bù néng bāng zhù lián xì fù jìn de jiǔ diàn， bìng shuō míng fáng jià chā é zěn me chǔ lǐ？ wǒ lǐ jiě kě néng shì xì tǒng chū le wèn tí。</a:t>
            </a:r>
          </a:p>
        </p:txBody>
      </p:sp>
      <p:sp>
        <p:nvSpPr>
          <p:cNvPr id="19" name="hanzi">
            <a:extLst xmlns:a="http://schemas.openxmlformats.org/drawingml/2006/main">
              <a:ext uri="{FF2B5EF4-FFF2-40B4-BE49-F238E27FC236}">
                <a16:creationId xmlns:a16="http://schemas.microsoft.com/office/drawing/2014/main" id="{73B61A30-DA0B-46ED-AA56-EBE3E7BE9F7B}"/>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现在最重要的是今晚有地方住。请告诉我可以安排哪种方案，大概需要等多久。</a:t>
            </a:r>
          </a:p>
        </p:txBody>
      </p:sp>
      <p:sp>
        <p:nvSpPr>
          <p:cNvPr id="20" name="pinyin">
            <a:extLst xmlns:a="http://schemas.openxmlformats.org/drawingml/2006/main">
              <a:ext uri="{FF2B5EF4-FFF2-40B4-BE49-F238E27FC236}">
                <a16:creationId xmlns:a16="http://schemas.microsoft.com/office/drawing/2014/main" id="{5D2CB57B-C10B-46C6-BF67-87B1D2E51764}"/>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xiàn zài zuì zhòng yào de shì jīn wǎn yǒu dì fang zhù。 qǐng gào su wǒ kě yǐ ān pái nǎ zhǒng fāng àn， dà gài xū yào děng duō jiǔ。</a:t>
            </a:r>
          </a:p>
        </p:txBody>
      </p:sp>
      <p:sp>
        <p:nvSpPr>
          <p:cNvPr id="21" name="section-label">
            <a:extLst xmlns:a="http://schemas.openxmlformats.org/drawingml/2006/main">
              <a:ext uri="{FF2B5EF4-FFF2-40B4-BE49-F238E27FC236}">
                <a16:creationId xmlns:a16="http://schemas.microsoft.com/office/drawing/2014/main" id="{A51FC13B-608A-496B-B94F-8FA4A851A6E8}"/>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B3EC01F1-BD32-4538-BC14-CA5ECCAE5ADD}"/>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约定的价格</a:t>
            </a:r>
          </a:p>
        </p:txBody>
      </p:sp>
      <p:sp>
        <p:nvSpPr>
          <p:cNvPr id="23" name="vocab-pinyin-0">
            <a:extLst xmlns:a="http://schemas.openxmlformats.org/drawingml/2006/main">
              <a:ext uri="{FF2B5EF4-FFF2-40B4-BE49-F238E27FC236}">
                <a16:creationId xmlns:a16="http://schemas.microsoft.com/office/drawing/2014/main" id="{02450C2E-C9B9-4FD1-925A-F751BF336193}"/>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yuē dìng de jià gé</a:t>
            </a:r>
          </a:p>
        </p:txBody>
      </p:sp>
      <p:sp>
        <p:nvSpPr>
          <p:cNvPr id="24" name="meaning-0">
            <a:extLst xmlns:a="http://schemas.openxmlformats.org/drawingml/2006/main">
              <a:ext uri="{FF2B5EF4-FFF2-40B4-BE49-F238E27FC236}">
                <a16:creationId xmlns:a16="http://schemas.microsoft.com/office/drawing/2014/main" id="{6A6FB530-B672-444A-A8FE-6FC10125C908}"/>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합의된 요금</a:t>
            </a:r>
          </a:p>
        </p:txBody>
      </p:sp>
      <p:sp>
        <p:nvSpPr>
          <p:cNvPr id="25" name="vocab-0">
            <a:extLst xmlns:a="http://schemas.openxmlformats.org/drawingml/2006/main">
              <a:ext uri="{FF2B5EF4-FFF2-40B4-BE49-F238E27FC236}">
                <a16:creationId xmlns:a16="http://schemas.microsoft.com/office/drawing/2014/main" id="{C3CBAE71-2A0D-4ECC-AD82-3B1CE157B801}"/>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已经客满</a:t>
            </a:r>
          </a:p>
        </p:txBody>
      </p:sp>
      <p:sp>
        <p:nvSpPr>
          <p:cNvPr id="26" name="vocab-pinyin-0">
            <a:extLst xmlns:a="http://schemas.openxmlformats.org/drawingml/2006/main">
              <a:ext uri="{FF2B5EF4-FFF2-40B4-BE49-F238E27FC236}">
                <a16:creationId xmlns:a16="http://schemas.microsoft.com/office/drawing/2014/main" id="{9BA13A5A-7021-462F-906A-CB1E14DC5476}"/>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yǐ jīng kè mǎn</a:t>
            </a:r>
          </a:p>
        </p:txBody>
      </p:sp>
      <p:sp>
        <p:nvSpPr>
          <p:cNvPr id="27" name="meaning-0">
            <a:extLst xmlns:a="http://schemas.openxmlformats.org/drawingml/2006/main">
              <a:ext uri="{FF2B5EF4-FFF2-40B4-BE49-F238E27FC236}">
                <a16:creationId xmlns:a16="http://schemas.microsoft.com/office/drawing/2014/main" id="{C7C6B898-4C03-49C6-880F-876D15D261B1}"/>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예약이 꽉 찬</a:t>
            </a:r>
          </a:p>
        </p:txBody>
      </p:sp>
      <p:sp>
        <p:nvSpPr>
          <p:cNvPr id="28" name="vocab-0">
            <a:extLst xmlns:a="http://schemas.openxmlformats.org/drawingml/2006/main">
              <a:ext uri="{FF2B5EF4-FFF2-40B4-BE49-F238E27FC236}">
                <a16:creationId xmlns:a16="http://schemas.microsoft.com/office/drawing/2014/main" id="{F2C371A3-892F-46CD-B30C-1A0F74AD917E}"/>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同等级的房间</a:t>
            </a:r>
          </a:p>
        </p:txBody>
      </p:sp>
      <p:sp>
        <p:nvSpPr>
          <p:cNvPr id="29" name="vocab-pinyin-0">
            <a:extLst xmlns:a="http://schemas.openxmlformats.org/drawingml/2006/main">
              <a:ext uri="{FF2B5EF4-FFF2-40B4-BE49-F238E27FC236}">
                <a16:creationId xmlns:a16="http://schemas.microsoft.com/office/drawing/2014/main" id="{9B8BC8A9-FC9F-4553-A93A-1C48A15B9803}"/>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tóng děng jí de fáng jiān</a:t>
            </a:r>
          </a:p>
        </p:txBody>
      </p:sp>
      <p:sp>
        <p:nvSpPr>
          <p:cNvPr id="30" name="meaning-0">
            <a:extLst xmlns:a="http://schemas.openxmlformats.org/drawingml/2006/main">
              <a:ext uri="{FF2B5EF4-FFF2-40B4-BE49-F238E27FC236}">
                <a16:creationId xmlns:a16="http://schemas.microsoft.com/office/drawing/2014/main" id="{3F3E5F0F-B929-4F7E-B6DB-6778B37541C3}"/>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동급 객실</a:t>
            </a:r>
          </a:p>
        </p:txBody>
      </p:sp>
      <p:sp>
        <p:nvSpPr>
          <p:cNvPr id="31" name="vocab-0">
            <a:extLst xmlns:a="http://schemas.openxmlformats.org/drawingml/2006/main">
              <a:ext uri="{FF2B5EF4-FFF2-40B4-BE49-F238E27FC236}">
                <a16:creationId xmlns:a16="http://schemas.microsoft.com/office/drawing/2014/main" id="{1F9CA7F2-9911-4DBE-A076-7FA39D355FF5}"/>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确认信息</a:t>
            </a:r>
          </a:p>
        </p:txBody>
      </p:sp>
      <p:sp>
        <p:nvSpPr>
          <p:cNvPr id="32" name="vocab-pinyin-0">
            <a:extLst xmlns:a="http://schemas.openxmlformats.org/drawingml/2006/main">
              <a:ext uri="{FF2B5EF4-FFF2-40B4-BE49-F238E27FC236}">
                <a16:creationId xmlns:a16="http://schemas.microsoft.com/office/drawing/2014/main" id="{AAE2CA8E-6513-4F3C-A93E-C12740623DFA}"/>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què rèn xìn xī</a:t>
            </a:r>
          </a:p>
        </p:txBody>
      </p:sp>
      <p:sp>
        <p:nvSpPr>
          <p:cNvPr id="33" name="meaning-0">
            <a:extLst xmlns:a="http://schemas.openxmlformats.org/drawingml/2006/main">
              <a:ext uri="{FF2B5EF4-FFF2-40B4-BE49-F238E27FC236}">
                <a16:creationId xmlns:a16="http://schemas.microsoft.com/office/drawing/2014/main" id="{9AA75938-0C73-434B-92EC-7D7B1824032D}"/>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확인 안내</a:t>
            </a:r>
          </a:p>
        </p:txBody>
      </p:sp>
    </p:spTree>
    <p:extLst>
      <p:ext uri="{BB962C8B-B14F-4D97-AF65-F5344CB8AC3E}">
        <p14:creationId xmlns:p14="http://schemas.microsoft.com/office/powerpoint/2010/main" val="2060121967"/>
      </p:ext>
    </p:extLst>
  </p:cSld>
</p:sld>
</file>

<file path=ppt/slides/slide49.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28F52337-D2B3-4CD1-A239-07C02B4E3383}"/>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Q49  롤플레이 운동기기 반품 문의</a:t>
            </a:r>
          </a:p>
        </p:txBody>
      </p:sp>
      <p:sp>
        <p:nvSpPr>
          <p:cNvPr id="2" name="language">
            <a:extLst xmlns:a="http://schemas.openxmlformats.org/drawingml/2006/main">
              <a:ext uri="{FF2B5EF4-FFF2-40B4-BE49-F238E27FC236}">
                <a16:creationId xmlns:a16="http://schemas.microsoft.com/office/drawing/2014/main" id="{DF501A7B-D4DF-4198-A32E-07870DF4890C}"/>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A52F458F-6173-4BCF-B7A2-6BB40132A749}"/>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가상 상황</a:t>
            </a:r>
          </a:p>
        </p:txBody>
      </p:sp>
      <p:sp>
        <p:nvSpPr>
          <p:cNvPr id="4" name="page">
            <a:extLst xmlns:a="http://schemas.openxmlformats.org/drawingml/2006/main">
              <a:ext uri="{FF2B5EF4-FFF2-40B4-BE49-F238E27FC236}">
                <a16:creationId xmlns:a16="http://schemas.microsoft.com/office/drawing/2014/main" id="{DB42246A-A7B1-4C4A-8D13-845F7029F993}"/>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49 / 60</a:t>
            </a:r>
          </a:p>
        </p:txBody>
      </p:sp>
      <p:sp>
        <p:nvSpPr>
          <p:cNvPr id="5" name="section-label">
            <a:extLst xmlns:a="http://schemas.openxmlformats.org/drawingml/2006/main">
              <a:ext uri="{FF2B5EF4-FFF2-40B4-BE49-F238E27FC236}">
                <a16:creationId xmlns:a16="http://schemas.microsoft.com/office/drawing/2014/main" id="{7042C0F0-B8CB-4CA9-8D43-031CA30973EA}"/>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C688A141-3819-4D86-9671-81B1509ED3D1}"/>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你买的运动设备无法充电。请给商店打电话，说明问题并要求处理。</a:t>
            </a:r>
          </a:p>
        </p:txBody>
      </p:sp>
      <p:sp>
        <p:nvSpPr>
          <p:cNvPr id="7" name="pinyin">
            <a:extLst xmlns:a="http://schemas.openxmlformats.org/drawingml/2006/main">
              <a:ext uri="{FF2B5EF4-FFF2-40B4-BE49-F238E27FC236}">
                <a16:creationId xmlns:a16="http://schemas.microsoft.com/office/drawing/2014/main" id="{EB2D9B45-1DDD-4937-B869-C44335D37886}"/>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nǐ mǎi de yùn dòng shè bèi wú fǎ chōng diàn。 qǐng gěi shāng diàn dǎ diàn huà， shuō míng wèn tí bìng yāo qiú chǔ lǐ。</a:t>
            </a:r>
          </a:p>
        </p:txBody>
      </p:sp>
      <p:sp>
        <p:nvSpPr>
          <p:cNvPr id="8" name="section-label">
            <a:extLst xmlns:a="http://schemas.openxmlformats.org/drawingml/2006/main">
              <a:ext uri="{FF2B5EF4-FFF2-40B4-BE49-F238E27FC236}">
                <a16:creationId xmlns:a16="http://schemas.microsoft.com/office/drawing/2014/main" id="{4352786A-A928-4E4F-B94B-1AEA6D975A95}"/>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3DAE7C46-73E4-4FAB-9351-B52CF90BF137}"/>
              </a:ext>
            </a:extLst>
          </p:cNvPr>
          <p:cNvSpPr>
            <a:spLocks xmlns:a="http://schemas.openxmlformats.org/drawingml/2006/main" noGrp="1"/>
          </p:cNvSpPr>
          <p:nvPr/>
        </p:nvSpPr>
        <p:spPr>
          <a:xfrm xmlns:a="http://schemas.openxmlformats.org/drawingml/2006/main">
            <a:off x="666750" y="2343150"/>
            <a:ext cx="13906500" cy="3393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138" b="0">
                <a:solidFill>
                  <a:srgbClr val="172938"/>
                </a:solidFill>
                <a:latin typeface="Microsoft YaHei"/>
                <a:ea typeface="Microsoft YaHei"/>
                <a:cs typeface="Microsoft YaHei"/>
              </a:defRPr>
            </a:pPr>
            <a:r>
              <a:rPr sz="2138" b="0">
                <a:solidFill>
                  <a:srgbClr val="172938"/>
                </a:solidFill>
                <a:latin typeface="Microsoft YaHei"/>
                <a:ea typeface="Microsoft YaHei"/>
                <a:cs typeface="Microsoft YaHei"/>
              </a:rPr>
              <a:t>您好，我最近在你们店买了一台运动设备，但好像无法充电。我检查了充电线，也换过电源，</a:t>
            </a:r>
          </a:p>
        </p:txBody>
      </p:sp>
      <p:sp>
        <p:nvSpPr>
          <p:cNvPr id="10" name="pinyin">
            <a:extLst xmlns:a="http://schemas.openxmlformats.org/drawingml/2006/main">
              <a:ext uri="{FF2B5EF4-FFF2-40B4-BE49-F238E27FC236}">
                <a16:creationId xmlns:a16="http://schemas.microsoft.com/office/drawing/2014/main" id="{0B6602C2-E687-4DCF-9465-4B4152078984}"/>
              </a:ext>
            </a:extLst>
          </p:cNvPr>
          <p:cNvSpPr>
            <a:spLocks xmlns:a="http://schemas.openxmlformats.org/drawingml/2006/main" noGrp="1"/>
          </p:cNvSpPr>
          <p:nvPr/>
        </p:nvSpPr>
        <p:spPr>
          <a:xfrm xmlns:a="http://schemas.openxmlformats.org/drawingml/2006/main">
            <a:off x="666750" y="2682478"/>
            <a:ext cx="13906500" cy="2067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52" b="0">
                <a:solidFill>
                  <a:srgbClr val="65727C"/>
                </a:solidFill>
                <a:latin typeface="Arial"/>
                <a:ea typeface="Arial"/>
                <a:cs typeface="Arial"/>
              </a:defRPr>
            </a:pPr>
            <a:r>
              <a:rPr sz="1252" b="0">
                <a:solidFill>
                  <a:srgbClr val="65727C"/>
                </a:solidFill>
                <a:latin typeface="Arial"/>
                <a:ea typeface="Arial"/>
                <a:cs typeface="Arial"/>
              </a:rPr>
              <a:t>nín hǎo， wǒ zuì jìn zài nǐ men diàn mǎi le yī tái yùn dòng shè bèi， dàn hǎo xiàng wú fǎ chōng diàn。 wǒ jiǎn chá le chōng diàn xiàn， yě huàn guò diàn yuán，</a:t>
            </a:r>
          </a:p>
        </p:txBody>
      </p:sp>
      <p:sp>
        <p:nvSpPr>
          <p:cNvPr id="11" name="hanzi">
            <a:extLst xmlns:a="http://schemas.openxmlformats.org/drawingml/2006/main">
              <a:ext uri="{FF2B5EF4-FFF2-40B4-BE49-F238E27FC236}">
                <a16:creationId xmlns:a16="http://schemas.microsoft.com/office/drawing/2014/main" id="{3FC50D42-7312-4E12-AAB0-F7220A163181}"/>
              </a:ext>
            </a:extLst>
          </p:cNvPr>
          <p:cNvSpPr>
            <a:spLocks xmlns:a="http://schemas.openxmlformats.org/drawingml/2006/main" noGrp="1"/>
          </p:cNvSpPr>
          <p:nvPr/>
        </p:nvSpPr>
        <p:spPr>
          <a:xfrm xmlns:a="http://schemas.openxmlformats.org/drawingml/2006/main">
            <a:off x="666750" y="2927366"/>
            <a:ext cx="13906500" cy="3393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138" b="0">
                <a:solidFill>
                  <a:srgbClr val="172938"/>
                </a:solidFill>
                <a:latin typeface="Microsoft YaHei"/>
                <a:ea typeface="Microsoft YaHei"/>
                <a:cs typeface="Microsoft YaHei"/>
              </a:defRPr>
            </a:pPr>
            <a:r>
              <a:rPr sz="2138" b="0">
                <a:solidFill>
                  <a:srgbClr val="172938"/>
                </a:solidFill>
                <a:latin typeface="Microsoft YaHei"/>
                <a:ea typeface="Microsoft YaHei"/>
                <a:cs typeface="Microsoft YaHei"/>
              </a:rPr>
              <a:t>设备还是不能开机。收据和原包装都还在。</a:t>
            </a:r>
          </a:p>
        </p:txBody>
      </p:sp>
      <p:sp>
        <p:nvSpPr>
          <p:cNvPr id="12" name="pinyin">
            <a:extLst xmlns:a="http://schemas.openxmlformats.org/drawingml/2006/main">
              <a:ext uri="{FF2B5EF4-FFF2-40B4-BE49-F238E27FC236}">
                <a16:creationId xmlns:a16="http://schemas.microsoft.com/office/drawing/2014/main" id="{C338F704-EB81-4569-9739-14A1945817AA}"/>
              </a:ext>
            </a:extLst>
          </p:cNvPr>
          <p:cNvSpPr>
            <a:spLocks xmlns:a="http://schemas.openxmlformats.org/drawingml/2006/main" noGrp="1"/>
          </p:cNvSpPr>
          <p:nvPr/>
        </p:nvSpPr>
        <p:spPr>
          <a:xfrm xmlns:a="http://schemas.openxmlformats.org/drawingml/2006/main">
            <a:off x="666750" y="3266694"/>
            <a:ext cx="13906500" cy="2067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52" b="0">
                <a:solidFill>
                  <a:srgbClr val="65727C"/>
                </a:solidFill>
                <a:latin typeface="Arial"/>
                <a:ea typeface="Arial"/>
                <a:cs typeface="Arial"/>
              </a:defRPr>
            </a:pPr>
            <a:r>
              <a:rPr sz="1252" b="0">
                <a:solidFill>
                  <a:srgbClr val="65727C"/>
                </a:solidFill>
                <a:latin typeface="Arial"/>
                <a:ea typeface="Arial"/>
                <a:cs typeface="Arial"/>
              </a:rPr>
              <a:t>shè bèi hái shì bù néng kāi jī。 shōu jù hé yuán bāo zhuāng dōu hái zài。</a:t>
            </a:r>
          </a:p>
        </p:txBody>
      </p:sp>
      <p:sp>
        <p:nvSpPr>
          <p:cNvPr id="13" name="hanzi">
            <a:extLst xmlns:a="http://schemas.openxmlformats.org/drawingml/2006/main">
              <a:ext uri="{FF2B5EF4-FFF2-40B4-BE49-F238E27FC236}">
                <a16:creationId xmlns:a16="http://schemas.microsoft.com/office/drawing/2014/main" id="{59BA415C-4C68-42BF-B29E-49C752BD1D9C}"/>
              </a:ext>
            </a:extLst>
          </p:cNvPr>
          <p:cNvSpPr>
            <a:spLocks xmlns:a="http://schemas.openxmlformats.org/drawingml/2006/main" noGrp="1"/>
          </p:cNvSpPr>
          <p:nvPr/>
        </p:nvSpPr>
        <p:spPr>
          <a:xfrm xmlns:a="http://schemas.openxmlformats.org/drawingml/2006/main">
            <a:off x="666750" y="3625882"/>
            <a:ext cx="13906500" cy="3393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138" b="0">
                <a:solidFill>
                  <a:srgbClr val="172938"/>
                </a:solidFill>
                <a:latin typeface="Microsoft YaHei"/>
                <a:ea typeface="Microsoft YaHei"/>
                <a:cs typeface="Microsoft YaHei"/>
              </a:defRPr>
            </a:pPr>
            <a:r>
              <a:rPr sz="2138" b="0">
                <a:solidFill>
                  <a:srgbClr val="172938"/>
                </a:solidFill>
                <a:latin typeface="Microsoft YaHei"/>
                <a:ea typeface="Microsoft YaHei"/>
                <a:cs typeface="Microsoft YaHei"/>
              </a:rPr>
              <a:t>请问检查问题需要什么资料？我可以带到店里，如果有帮助，也可以先发一段视频。要是同款还有库存，</a:t>
            </a:r>
          </a:p>
        </p:txBody>
      </p:sp>
      <p:sp>
        <p:nvSpPr>
          <p:cNvPr id="14" name="pinyin">
            <a:extLst xmlns:a="http://schemas.openxmlformats.org/drawingml/2006/main">
              <a:ext uri="{FF2B5EF4-FFF2-40B4-BE49-F238E27FC236}">
                <a16:creationId xmlns:a16="http://schemas.microsoft.com/office/drawing/2014/main" id="{AC343EC7-67C4-4C01-8B53-90FDEF3DBA7C}"/>
              </a:ext>
            </a:extLst>
          </p:cNvPr>
          <p:cNvSpPr>
            <a:spLocks xmlns:a="http://schemas.openxmlformats.org/drawingml/2006/main" noGrp="1"/>
          </p:cNvSpPr>
          <p:nvPr/>
        </p:nvSpPr>
        <p:spPr>
          <a:xfrm xmlns:a="http://schemas.openxmlformats.org/drawingml/2006/main">
            <a:off x="666750" y="3965210"/>
            <a:ext cx="13906500" cy="2067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52" b="0">
                <a:solidFill>
                  <a:srgbClr val="65727C"/>
                </a:solidFill>
                <a:latin typeface="Arial"/>
                <a:ea typeface="Arial"/>
                <a:cs typeface="Arial"/>
              </a:defRPr>
            </a:pPr>
            <a:r>
              <a:rPr sz="1252" b="0">
                <a:solidFill>
                  <a:srgbClr val="65727C"/>
                </a:solidFill>
                <a:latin typeface="Arial"/>
                <a:ea typeface="Arial"/>
                <a:cs typeface="Arial"/>
              </a:rPr>
              <a:t>qǐng wèn jiǎn chá wèn tí xū yào shén me zī liào？ wǒ kě yǐ dài dào diàn lǐ， rú guǒ yǒu bāng zhù， yě kě yǐ xiān fā yī duàn shì pín。 yào shì tóng kuǎn hái yǒu kù cún，</a:t>
            </a:r>
          </a:p>
        </p:txBody>
      </p:sp>
      <p:sp>
        <p:nvSpPr>
          <p:cNvPr id="15" name="hanzi">
            <a:extLst xmlns:a="http://schemas.openxmlformats.org/drawingml/2006/main">
              <a:ext uri="{FF2B5EF4-FFF2-40B4-BE49-F238E27FC236}">
                <a16:creationId xmlns:a16="http://schemas.microsoft.com/office/drawing/2014/main" id="{4904B4D1-2E52-4BE7-873D-5DE101113437}"/>
              </a:ext>
            </a:extLst>
          </p:cNvPr>
          <p:cNvSpPr>
            <a:spLocks xmlns:a="http://schemas.openxmlformats.org/drawingml/2006/main" noGrp="1"/>
          </p:cNvSpPr>
          <p:nvPr/>
        </p:nvSpPr>
        <p:spPr>
          <a:xfrm xmlns:a="http://schemas.openxmlformats.org/drawingml/2006/main">
            <a:off x="666750" y="4210098"/>
            <a:ext cx="13906500" cy="3393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138" b="0">
                <a:solidFill>
                  <a:srgbClr val="172938"/>
                </a:solidFill>
                <a:latin typeface="Microsoft YaHei"/>
                <a:ea typeface="Microsoft YaHei"/>
                <a:cs typeface="Microsoft YaHei"/>
              </a:defRPr>
            </a:pPr>
            <a:r>
              <a:rPr sz="2138" b="0">
                <a:solidFill>
                  <a:srgbClr val="172938"/>
                </a:solidFill>
                <a:latin typeface="Microsoft YaHei"/>
                <a:ea typeface="Microsoft YaHei"/>
                <a:cs typeface="Microsoft YaHei"/>
              </a:rPr>
              <a:t>我比较希望直接换货。</a:t>
            </a:r>
          </a:p>
        </p:txBody>
      </p:sp>
      <p:sp>
        <p:nvSpPr>
          <p:cNvPr id="16" name="pinyin">
            <a:extLst xmlns:a="http://schemas.openxmlformats.org/drawingml/2006/main">
              <a:ext uri="{FF2B5EF4-FFF2-40B4-BE49-F238E27FC236}">
                <a16:creationId xmlns:a16="http://schemas.microsoft.com/office/drawing/2014/main" id="{F7AFD177-E782-4D15-BF21-678422DA681A}"/>
              </a:ext>
            </a:extLst>
          </p:cNvPr>
          <p:cNvSpPr>
            <a:spLocks xmlns:a="http://schemas.openxmlformats.org/drawingml/2006/main" noGrp="1"/>
          </p:cNvSpPr>
          <p:nvPr/>
        </p:nvSpPr>
        <p:spPr>
          <a:xfrm xmlns:a="http://schemas.openxmlformats.org/drawingml/2006/main">
            <a:off x="666750" y="4549426"/>
            <a:ext cx="13906500" cy="2067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52" b="0">
                <a:solidFill>
                  <a:srgbClr val="65727C"/>
                </a:solidFill>
                <a:latin typeface="Arial"/>
                <a:ea typeface="Arial"/>
                <a:cs typeface="Arial"/>
              </a:defRPr>
            </a:pPr>
            <a:r>
              <a:rPr sz="1252" b="0">
                <a:solidFill>
                  <a:srgbClr val="65727C"/>
                </a:solidFill>
                <a:latin typeface="Arial"/>
                <a:ea typeface="Arial"/>
                <a:cs typeface="Arial"/>
              </a:rPr>
              <a:t>wǒ bǐ jiào xī wàng zhí jiē huàn huò。</a:t>
            </a:r>
          </a:p>
        </p:txBody>
      </p:sp>
      <p:sp>
        <p:nvSpPr>
          <p:cNvPr id="17" name="hanzi">
            <a:extLst xmlns:a="http://schemas.openxmlformats.org/drawingml/2006/main">
              <a:ext uri="{FF2B5EF4-FFF2-40B4-BE49-F238E27FC236}">
                <a16:creationId xmlns:a16="http://schemas.microsoft.com/office/drawing/2014/main" id="{B0C2363F-6E9A-4CBA-9148-2D9736049067}"/>
              </a:ext>
            </a:extLst>
          </p:cNvPr>
          <p:cNvSpPr>
            <a:spLocks xmlns:a="http://schemas.openxmlformats.org/drawingml/2006/main" noGrp="1"/>
          </p:cNvSpPr>
          <p:nvPr/>
        </p:nvSpPr>
        <p:spPr>
          <a:xfrm xmlns:a="http://schemas.openxmlformats.org/drawingml/2006/main">
            <a:off x="666750" y="4908614"/>
            <a:ext cx="13906500" cy="3393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138" b="0">
                <a:solidFill>
                  <a:srgbClr val="172938"/>
                </a:solidFill>
                <a:latin typeface="Microsoft YaHei"/>
                <a:ea typeface="Microsoft YaHei"/>
                <a:cs typeface="Microsoft YaHei"/>
              </a:defRPr>
            </a:pPr>
            <a:r>
              <a:rPr sz="2138" b="0">
                <a:solidFill>
                  <a:srgbClr val="172938"/>
                </a:solidFill>
                <a:latin typeface="Microsoft YaHei"/>
                <a:ea typeface="Microsoft YaHei"/>
                <a:cs typeface="Microsoft YaHei"/>
              </a:rPr>
              <a:t>如果没有可以更换的设备，我想了解能不能退款。另外，到店之前需要预约吗？</a:t>
            </a:r>
          </a:p>
        </p:txBody>
      </p:sp>
      <p:sp>
        <p:nvSpPr>
          <p:cNvPr id="18" name="pinyin">
            <a:extLst xmlns:a="http://schemas.openxmlformats.org/drawingml/2006/main">
              <a:ext uri="{FF2B5EF4-FFF2-40B4-BE49-F238E27FC236}">
                <a16:creationId xmlns:a16="http://schemas.microsoft.com/office/drawing/2014/main" id="{A523A522-699D-4076-A75D-D35760EE6458}"/>
              </a:ext>
            </a:extLst>
          </p:cNvPr>
          <p:cNvSpPr>
            <a:spLocks xmlns:a="http://schemas.openxmlformats.org/drawingml/2006/main" noGrp="1"/>
          </p:cNvSpPr>
          <p:nvPr/>
        </p:nvSpPr>
        <p:spPr>
          <a:xfrm xmlns:a="http://schemas.openxmlformats.org/drawingml/2006/main">
            <a:off x="666750" y="5247942"/>
            <a:ext cx="13906500" cy="2067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52" b="0">
                <a:solidFill>
                  <a:srgbClr val="65727C"/>
                </a:solidFill>
                <a:latin typeface="Arial"/>
                <a:ea typeface="Arial"/>
                <a:cs typeface="Arial"/>
              </a:defRPr>
            </a:pPr>
            <a:r>
              <a:rPr sz="1252" b="0">
                <a:solidFill>
                  <a:srgbClr val="65727C"/>
                </a:solidFill>
                <a:latin typeface="Arial"/>
                <a:ea typeface="Arial"/>
                <a:cs typeface="Arial"/>
              </a:rPr>
              <a:t>rú guǒ méi yǒu kě yǐ gēng huàn de shè bèi， wǒ xiǎng liǎo jiě néng bù néng tuì kuǎn。 lìng wài， dào diàn zhī qián xū yào yù yuē ma？</a:t>
            </a:r>
          </a:p>
        </p:txBody>
      </p:sp>
      <p:sp>
        <p:nvSpPr>
          <p:cNvPr id="19" name="hanzi">
            <a:extLst xmlns:a="http://schemas.openxmlformats.org/drawingml/2006/main">
              <a:ext uri="{FF2B5EF4-FFF2-40B4-BE49-F238E27FC236}">
                <a16:creationId xmlns:a16="http://schemas.microsoft.com/office/drawing/2014/main" id="{BC3EB37A-9680-4869-85ED-543DC7769A9D}"/>
              </a:ext>
            </a:extLst>
          </p:cNvPr>
          <p:cNvSpPr>
            <a:spLocks xmlns:a="http://schemas.openxmlformats.org/drawingml/2006/main" noGrp="1"/>
          </p:cNvSpPr>
          <p:nvPr/>
        </p:nvSpPr>
        <p:spPr>
          <a:xfrm xmlns:a="http://schemas.openxmlformats.org/drawingml/2006/main">
            <a:off x="666750" y="5492829"/>
            <a:ext cx="13906500" cy="3393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138" b="0">
                <a:solidFill>
                  <a:srgbClr val="172938"/>
                </a:solidFill>
                <a:latin typeface="Microsoft YaHei"/>
                <a:ea typeface="Microsoft YaHei"/>
                <a:cs typeface="Microsoft YaHei"/>
              </a:defRPr>
            </a:pPr>
            <a:r>
              <a:rPr sz="2138" b="0">
                <a:solidFill>
                  <a:srgbClr val="172938"/>
                </a:solidFill>
                <a:latin typeface="Microsoft YaHei"/>
                <a:ea typeface="Microsoft YaHei"/>
                <a:cs typeface="Microsoft YaHei"/>
              </a:rPr>
              <a:t>整个处理过程通常要多久？在确认是不是设备本身有问题之前，我不想再买其他配件。麻烦您帮我确认一下。</a:t>
            </a:r>
          </a:p>
        </p:txBody>
      </p:sp>
      <p:sp>
        <p:nvSpPr>
          <p:cNvPr id="20" name="pinyin">
            <a:extLst xmlns:a="http://schemas.openxmlformats.org/drawingml/2006/main">
              <a:ext uri="{FF2B5EF4-FFF2-40B4-BE49-F238E27FC236}">
                <a16:creationId xmlns:a16="http://schemas.microsoft.com/office/drawing/2014/main" id="{CC210777-409B-45B5-8E75-3CAB52940BED}"/>
              </a:ext>
            </a:extLst>
          </p:cNvPr>
          <p:cNvSpPr>
            <a:spLocks xmlns:a="http://schemas.openxmlformats.org/drawingml/2006/main" noGrp="1"/>
          </p:cNvSpPr>
          <p:nvPr/>
        </p:nvSpPr>
        <p:spPr>
          <a:xfrm xmlns:a="http://schemas.openxmlformats.org/drawingml/2006/main">
            <a:off x="666750" y="5832158"/>
            <a:ext cx="13906500" cy="2067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52" b="0">
                <a:solidFill>
                  <a:srgbClr val="65727C"/>
                </a:solidFill>
                <a:latin typeface="Arial"/>
                <a:ea typeface="Arial"/>
                <a:cs typeface="Arial"/>
              </a:defRPr>
            </a:pPr>
            <a:r>
              <a:rPr sz="1252" b="0">
                <a:solidFill>
                  <a:srgbClr val="65727C"/>
                </a:solidFill>
                <a:latin typeface="Arial"/>
                <a:ea typeface="Arial"/>
                <a:cs typeface="Arial"/>
              </a:rPr>
              <a:t>zhěng gè chǔ lǐ guò chéng tōng cháng yào duō jiǔ？ zài què rèn shì bú shì shè bèi běn shēn yǒu wèn tí zhī qián， wǒ bù xiǎng zài mǎi qí tā pèi jiàn。 má fan nín bāng wǒ què rèn yī xià。</a:t>
            </a:r>
          </a:p>
        </p:txBody>
      </p:sp>
      <p:sp>
        <p:nvSpPr>
          <p:cNvPr id="21" name="section-label">
            <a:extLst xmlns:a="http://schemas.openxmlformats.org/drawingml/2006/main">
              <a:ext uri="{FF2B5EF4-FFF2-40B4-BE49-F238E27FC236}">
                <a16:creationId xmlns:a16="http://schemas.microsoft.com/office/drawing/2014/main" id="{89A68AC9-DC56-49FC-8848-475301DC5F5D}"/>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F0905CBA-EAAB-4122-B97C-ADAB392A4D3B}"/>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有故障的商品</a:t>
            </a:r>
          </a:p>
        </p:txBody>
      </p:sp>
      <p:sp>
        <p:nvSpPr>
          <p:cNvPr id="23" name="vocab-pinyin-0">
            <a:extLst xmlns:a="http://schemas.openxmlformats.org/drawingml/2006/main">
              <a:ext uri="{FF2B5EF4-FFF2-40B4-BE49-F238E27FC236}">
                <a16:creationId xmlns:a16="http://schemas.microsoft.com/office/drawing/2014/main" id="{0675B177-C5CC-40F4-8EFB-851CECC04A8F}"/>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yǒu gù zhàng de shāng pǐn</a:t>
            </a:r>
          </a:p>
        </p:txBody>
      </p:sp>
      <p:sp>
        <p:nvSpPr>
          <p:cNvPr id="24" name="meaning-0">
            <a:extLst xmlns:a="http://schemas.openxmlformats.org/drawingml/2006/main">
              <a:ext uri="{FF2B5EF4-FFF2-40B4-BE49-F238E27FC236}">
                <a16:creationId xmlns:a16="http://schemas.microsoft.com/office/drawing/2014/main" id="{8ACB1B00-DA9E-4495-9093-BABD64959DB9}"/>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불량 제품</a:t>
            </a:r>
          </a:p>
        </p:txBody>
      </p:sp>
      <p:sp>
        <p:nvSpPr>
          <p:cNvPr id="25" name="vocab-0">
            <a:extLst xmlns:a="http://schemas.openxmlformats.org/drawingml/2006/main">
              <a:ext uri="{FF2B5EF4-FFF2-40B4-BE49-F238E27FC236}">
                <a16:creationId xmlns:a16="http://schemas.microsoft.com/office/drawing/2014/main" id="{1A9D2FDB-AFEF-44B8-8BEB-C69B58495A87}"/>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有库存</a:t>
            </a:r>
          </a:p>
        </p:txBody>
      </p:sp>
      <p:sp>
        <p:nvSpPr>
          <p:cNvPr id="26" name="vocab-pinyin-0">
            <a:extLst xmlns:a="http://schemas.openxmlformats.org/drawingml/2006/main">
              <a:ext uri="{FF2B5EF4-FFF2-40B4-BE49-F238E27FC236}">
                <a16:creationId xmlns:a16="http://schemas.microsoft.com/office/drawing/2014/main" id="{6F7147DE-E61C-4F8C-A8FF-1B64125D3F24}"/>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yǒu kù cún</a:t>
            </a:r>
          </a:p>
        </p:txBody>
      </p:sp>
      <p:sp>
        <p:nvSpPr>
          <p:cNvPr id="27" name="meaning-0">
            <a:extLst xmlns:a="http://schemas.openxmlformats.org/drawingml/2006/main">
              <a:ext uri="{FF2B5EF4-FFF2-40B4-BE49-F238E27FC236}">
                <a16:creationId xmlns:a16="http://schemas.microsoft.com/office/drawing/2014/main" id="{EA479397-9AA9-46AE-AB63-4A95DCE6A8D4}"/>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재고가 있는</a:t>
            </a:r>
          </a:p>
        </p:txBody>
      </p:sp>
      <p:sp>
        <p:nvSpPr>
          <p:cNvPr id="28" name="vocab-0">
            <a:extLst xmlns:a="http://schemas.openxmlformats.org/drawingml/2006/main">
              <a:ext uri="{FF2B5EF4-FFF2-40B4-BE49-F238E27FC236}">
                <a16:creationId xmlns:a16="http://schemas.microsoft.com/office/drawing/2014/main" id="{69189E7C-420E-474E-A33A-9D1A0434E73E}"/>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原包装</a:t>
            </a:r>
          </a:p>
        </p:txBody>
      </p:sp>
      <p:sp>
        <p:nvSpPr>
          <p:cNvPr id="29" name="vocab-pinyin-0">
            <a:extLst xmlns:a="http://schemas.openxmlformats.org/drawingml/2006/main">
              <a:ext uri="{FF2B5EF4-FFF2-40B4-BE49-F238E27FC236}">
                <a16:creationId xmlns:a16="http://schemas.microsoft.com/office/drawing/2014/main" id="{118C2F80-AE12-44F9-B0DB-D56030F2D430}"/>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yuán bāo zhuāng</a:t>
            </a:r>
          </a:p>
        </p:txBody>
      </p:sp>
      <p:sp>
        <p:nvSpPr>
          <p:cNvPr id="30" name="meaning-0">
            <a:extLst xmlns:a="http://schemas.openxmlformats.org/drawingml/2006/main">
              <a:ext uri="{FF2B5EF4-FFF2-40B4-BE49-F238E27FC236}">
                <a16:creationId xmlns:a16="http://schemas.microsoft.com/office/drawing/2014/main" id="{1DEB52AF-BCA2-4599-8E2B-3E844EEA8CD5}"/>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원래 포장</a:t>
            </a:r>
          </a:p>
        </p:txBody>
      </p:sp>
      <p:sp>
        <p:nvSpPr>
          <p:cNvPr id="31" name="vocab-0">
            <a:extLst xmlns:a="http://schemas.openxmlformats.org/drawingml/2006/main">
              <a:ext uri="{FF2B5EF4-FFF2-40B4-BE49-F238E27FC236}">
                <a16:creationId xmlns:a16="http://schemas.microsoft.com/office/drawing/2014/main" id="{5C24DB2C-965F-4794-B674-D2884702A380}"/>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收据</a:t>
            </a:r>
          </a:p>
        </p:txBody>
      </p:sp>
      <p:sp>
        <p:nvSpPr>
          <p:cNvPr id="32" name="vocab-pinyin-0">
            <a:extLst xmlns:a="http://schemas.openxmlformats.org/drawingml/2006/main">
              <a:ext uri="{FF2B5EF4-FFF2-40B4-BE49-F238E27FC236}">
                <a16:creationId xmlns:a16="http://schemas.microsoft.com/office/drawing/2014/main" id="{CB1F64D2-11B8-4AFC-AC6D-05DBE9B28CC0}"/>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shōu jù</a:t>
            </a:r>
          </a:p>
        </p:txBody>
      </p:sp>
      <p:sp>
        <p:nvSpPr>
          <p:cNvPr id="33" name="meaning-0">
            <a:extLst xmlns:a="http://schemas.openxmlformats.org/drawingml/2006/main">
              <a:ext uri="{FF2B5EF4-FFF2-40B4-BE49-F238E27FC236}">
                <a16:creationId xmlns:a16="http://schemas.microsoft.com/office/drawing/2014/main" id="{F7F03C5E-A935-49CC-B01B-587525EC6CC2}"/>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영수증</a:t>
            </a:r>
          </a:p>
        </p:txBody>
      </p:sp>
    </p:spTree>
    <p:extLst>
      <p:ext uri="{BB962C8B-B14F-4D97-AF65-F5344CB8AC3E}">
        <p14:creationId xmlns:p14="http://schemas.microsoft.com/office/powerpoint/2010/main" val="2087977910"/>
      </p:ext>
    </p:extLst>
  </p:cSld>
</p:sld>
</file>

<file path=ppt/slides/slide50.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D9F90F5D-1D4F-4FE7-93CA-B4931A4B6CAF}"/>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Q50  롤플레이 카페 모임 예약</a:t>
            </a:r>
          </a:p>
        </p:txBody>
      </p:sp>
      <p:sp>
        <p:nvSpPr>
          <p:cNvPr id="2" name="language">
            <a:extLst xmlns:a="http://schemas.openxmlformats.org/drawingml/2006/main">
              <a:ext uri="{FF2B5EF4-FFF2-40B4-BE49-F238E27FC236}">
                <a16:creationId xmlns:a16="http://schemas.microsoft.com/office/drawing/2014/main" id="{288158ED-58A6-4DCC-91E0-200EC0FE2070}"/>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F918ABA6-C640-40C9-9B1A-64590EE5234F}"/>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가상 상황</a:t>
            </a:r>
          </a:p>
        </p:txBody>
      </p:sp>
      <p:sp>
        <p:nvSpPr>
          <p:cNvPr id="4" name="page">
            <a:extLst xmlns:a="http://schemas.openxmlformats.org/drawingml/2006/main">
              <a:ext uri="{FF2B5EF4-FFF2-40B4-BE49-F238E27FC236}">
                <a16:creationId xmlns:a16="http://schemas.microsoft.com/office/drawing/2014/main" id="{6456203B-247B-4A3A-9C66-A7E02E1FF71D}"/>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50 / 60</a:t>
            </a:r>
          </a:p>
        </p:txBody>
      </p:sp>
      <p:sp>
        <p:nvSpPr>
          <p:cNvPr id="5" name="section-label">
            <a:extLst xmlns:a="http://schemas.openxmlformats.org/drawingml/2006/main">
              <a:ext uri="{FF2B5EF4-FFF2-40B4-BE49-F238E27FC236}">
                <a16:creationId xmlns:a16="http://schemas.microsoft.com/office/drawing/2014/main" id="{F08F25F0-A259-4D75-B6CE-A58D98A6B380}"/>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8E4FCB06-9B34-4CBF-BA48-9C10CAB95201}"/>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你想在咖啡馆安排一个小型聚会。请打电话询问场地、费用和预约条件。</a:t>
            </a:r>
          </a:p>
        </p:txBody>
      </p:sp>
      <p:sp>
        <p:nvSpPr>
          <p:cNvPr id="7" name="pinyin">
            <a:extLst xmlns:a="http://schemas.openxmlformats.org/drawingml/2006/main">
              <a:ext uri="{FF2B5EF4-FFF2-40B4-BE49-F238E27FC236}">
                <a16:creationId xmlns:a16="http://schemas.microsoft.com/office/drawing/2014/main" id="{6BE5F20E-344D-4211-9750-77F77EB961A9}"/>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nǐ xiǎng zài kā fēi guǎn ān pái yí gè xiǎo xíng jù huì。 qǐng dǎ diàn huà xún wèn chǎng dì、 fèi yòng hé yù yuē tiáo jiàn。</a:t>
            </a:r>
          </a:p>
        </p:txBody>
      </p:sp>
      <p:sp>
        <p:nvSpPr>
          <p:cNvPr id="8" name="section-label">
            <a:extLst xmlns:a="http://schemas.openxmlformats.org/drawingml/2006/main">
              <a:ext uri="{FF2B5EF4-FFF2-40B4-BE49-F238E27FC236}">
                <a16:creationId xmlns:a16="http://schemas.microsoft.com/office/drawing/2014/main" id="{40377460-0296-448B-A481-B8815ED0C867}"/>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9363EA31-EA71-4A14-A185-890430E957F3}"/>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您好，我想找个地方安排小型聚会，想咨询一下你们咖啡馆。我们大概有六个人。请问有没有比较安静的区域，</a:t>
            </a:r>
          </a:p>
        </p:txBody>
      </p:sp>
      <p:sp>
        <p:nvSpPr>
          <p:cNvPr id="10" name="pinyin">
            <a:extLst xmlns:a="http://schemas.openxmlformats.org/drawingml/2006/main">
              <a:ext uri="{FF2B5EF4-FFF2-40B4-BE49-F238E27FC236}">
                <a16:creationId xmlns:a16="http://schemas.microsoft.com/office/drawing/2014/main" id="{D68383C7-D5CA-4CE1-BCE0-23458079BDEC}"/>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nín hǎo， wǒ xiǎng zhǎo gè dì fang ān pái xiǎo xíng jù huì， xiǎng zī xún yī xià nǐ men kā fēi guǎn。 wǒ men dà gài yǒu liù gè rén。 qǐng wèn yǒu méi yǒu bǐ jiào ān jìng de qū yù，</a:t>
            </a:r>
          </a:p>
        </p:txBody>
      </p:sp>
      <p:sp>
        <p:nvSpPr>
          <p:cNvPr id="11" name="hanzi">
            <a:extLst xmlns:a="http://schemas.openxmlformats.org/drawingml/2006/main">
              <a:ext uri="{FF2B5EF4-FFF2-40B4-BE49-F238E27FC236}">
                <a16:creationId xmlns:a16="http://schemas.microsoft.com/office/drawing/2014/main" id="{9190C90A-2C5A-4E2B-8BA5-4B11C3DA0B3A}"/>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可以坐在一起聊天，又不会影响其他客人？</a:t>
            </a:r>
          </a:p>
        </p:txBody>
      </p:sp>
      <p:sp>
        <p:nvSpPr>
          <p:cNvPr id="12" name="pinyin">
            <a:extLst xmlns:a="http://schemas.openxmlformats.org/drawingml/2006/main">
              <a:ext uri="{FF2B5EF4-FFF2-40B4-BE49-F238E27FC236}">
                <a16:creationId xmlns:a16="http://schemas.microsoft.com/office/drawing/2014/main" id="{8E5FCFBB-5412-4771-87DE-FF58C41BDF09}"/>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kě yǐ zuò zài yì qǐ liáo tiān， yòu bú huì yǐng xiǎng qí tā kè rén？</a:t>
            </a:r>
          </a:p>
        </p:txBody>
      </p:sp>
      <p:sp>
        <p:nvSpPr>
          <p:cNvPr id="13" name="hanzi">
            <a:extLst xmlns:a="http://schemas.openxmlformats.org/drawingml/2006/main">
              <a:ext uri="{FF2B5EF4-FFF2-40B4-BE49-F238E27FC236}">
                <a16:creationId xmlns:a16="http://schemas.microsoft.com/office/drawing/2014/main" id="{0A05C432-A92A-4495-B866-54E40B25AD98}"/>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我们考虑周末下午去。可以提前订位吗？有没有使用时间限制？另外，有没有最低消费，或者单独的预订费用？</a:t>
            </a:r>
          </a:p>
        </p:txBody>
      </p:sp>
      <p:sp>
        <p:nvSpPr>
          <p:cNvPr id="14" name="pinyin">
            <a:extLst xmlns:a="http://schemas.openxmlformats.org/drawingml/2006/main">
              <a:ext uri="{FF2B5EF4-FFF2-40B4-BE49-F238E27FC236}">
                <a16:creationId xmlns:a16="http://schemas.microsoft.com/office/drawing/2014/main" id="{4282960D-6230-4DA1-A450-E7D12E5E60B8}"/>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men kǎo lǜ zhōu mò xià wǔ qù。 kě yǐ tí qián dìng wèi ma？ yǒu méi yǒu shǐ yòng shí jiān xiàn zhì？ lìng wài， yǒu méi yǒu zuì dī xiāo fèi， huò zhě dān dú de yù dìng fèi yòng？</a:t>
            </a:r>
          </a:p>
        </p:txBody>
      </p:sp>
      <p:sp>
        <p:nvSpPr>
          <p:cNvPr id="15" name="hanzi">
            <a:extLst xmlns:a="http://schemas.openxmlformats.org/drawingml/2006/main">
              <a:ext uri="{FF2B5EF4-FFF2-40B4-BE49-F238E27FC236}">
                <a16:creationId xmlns:a16="http://schemas.microsoft.com/office/drawing/2014/main" id="{C67808EB-F0EA-4D86-B594-89EC2261BD8C}"/>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我们主要想喝点东西，找个舒服的地方说说话。</a:t>
            </a:r>
          </a:p>
        </p:txBody>
      </p:sp>
      <p:sp>
        <p:nvSpPr>
          <p:cNvPr id="16" name="pinyin">
            <a:extLst xmlns:a="http://schemas.openxmlformats.org/drawingml/2006/main">
              <a:ext uri="{FF2B5EF4-FFF2-40B4-BE49-F238E27FC236}">
                <a16:creationId xmlns:a16="http://schemas.microsoft.com/office/drawing/2014/main" id="{A17319C0-0A78-41A1-8410-FB7642FEA542}"/>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men zhǔ yào xiǎng hē diǎn dōng xi， zhǎo gè shū fu de dì fang shuō shuō huà。</a:t>
            </a:r>
          </a:p>
        </p:txBody>
      </p:sp>
      <p:sp>
        <p:nvSpPr>
          <p:cNvPr id="17" name="hanzi">
            <a:extLst xmlns:a="http://schemas.openxmlformats.org/drawingml/2006/main">
              <a:ext uri="{FF2B5EF4-FFF2-40B4-BE49-F238E27FC236}">
                <a16:creationId xmlns:a16="http://schemas.microsoft.com/office/drawing/2014/main" id="{EB9161B8-2878-4263-9990-8AF904E3CA8F}"/>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有几个人可能开车过去，所以也想了解停车情况。从路上容易找到入口吗？最后，需要提前多久确认？</a:t>
            </a:r>
          </a:p>
        </p:txBody>
      </p:sp>
      <p:sp>
        <p:nvSpPr>
          <p:cNvPr id="18" name="pinyin">
            <a:extLst xmlns:a="http://schemas.openxmlformats.org/drawingml/2006/main">
              <a:ext uri="{FF2B5EF4-FFF2-40B4-BE49-F238E27FC236}">
                <a16:creationId xmlns:a16="http://schemas.microsoft.com/office/drawing/2014/main" id="{73536AE8-79D5-43E5-9566-586E8B9F817F}"/>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yǒu jǐ gè rén kě néng kāi chē guò qù， suǒ yǐ yě xiǎng liǎo jiě tíng chē qíng kuàng。 cóng lù shàng róng yì zhǎo dào rù kǒu ma？ zuì hòu， xū yào tí qián duō jiǔ què rèn？</a:t>
            </a:r>
          </a:p>
        </p:txBody>
      </p:sp>
      <p:sp>
        <p:nvSpPr>
          <p:cNvPr id="19" name="hanzi">
            <a:extLst xmlns:a="http://schemas.openxmlformats.org/drawingml/2006/main">
              <a:ext uri="{FF2B5EF4-FFF2-40B4-BE49-F238E27FC236}">
                <a16:creationId xmlns:a16="http://schemas.microsoft.com/office/drawing/2014/main" id="{97C1B6A5-BB50-432C-8AD2-3798CF86C79F}"/>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了解这些以后，我就可以和大家协调时间。</a:t>
            </a:r>
          </a:p>
        </p:txBody>
      </p:sp>
      <p:sp>
        <p:nvSpPr>
          <p:cNvPr id="20" name="pinyin">
            <a:extLst xmlns:a="http://schemas.openxmlformats.org/drawingml/2006/main">
              <a:ext uri="{FF2B5EF4-FFF2-40B4-BE49-F238E27FC236}">
                <a16:creationId xmlns:a16="http://schemas.microsoft.com/office/drawing/2014/main" id="{0F58F45D-921F-47CE-80F3-F0F39969E7BE}"/>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liǎo jiě zhè xiē yǐ hòu， wǒ jiù kě yǐ hé dà jiā xié tiáo shí jiān。</a:t>
            </a:r>
          </a:p>
        </p:txBody>
      </p:sp>
      <p:sp>
        <p:nvSpPr>
          <p:cNvPr id="21" name="section-label">
            <a:extLst xmlns:a="http://schemas.openxmlformats.org/drawingml/2006/main">
              <a:ext uri="{FF2B5EF4-FFF2-40B4-BE49-F238E27FC236}">
                <a16:creationId xmlns:a16="http://schemas.microsoft.com/office/drawing/2014/main" id="{D43D6520-12BD-4CB3-AD73-A77A3DFE92E8}"/>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9C0D4F1B-B533-4840-B0EE-12C3A1856FCD}"/>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最低消费</a:t>
            </a:r>
          </a:p>
        </p:txBody>
      </p:sp>
      <p:sp>
        <p:nvSpPr>
          <p:cNvPr id="23" name="vocab-pinyin-0">
            <a:extLst xmlns:a="http://schemas.openxmlformats.org/drawingml/2006/main">
              <a:ext uri="{FF2B5EF4-FFF2-40B4-BE49-F238E27FC236}">
                <a16:creationId xmlns:a16="http://schemas.microsoft.com/office/drawing/2014/main" id="{1B09FFA8-3B32-46FB-AAFD-78083C970E2A}"/>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zuì dī xiāo fèi</a:t>
            </a:r>
          </a:p>
        </p:txBody>
      </p:sp>
      <p:sp>
        <p:nvSpPr>
          <p:cNvPr id="24" name="meaning-0">
            <a:extLst xmlns:a="http://schemas.openxmlformats.org/drawingml/2006/main">
              <a:ext uri="{FF2B5EF4-FFF2-40B4-BE49-F238E27FC236}">
                <a16:creationId xmlns:a16="http://schemas.microsoft.com/office/drawing/2014/main" id="{000704B3-1183-4899-9A9A-EF39264F8B50}"/>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최소 주문 또는 최소 이용금액</a:t>
            </a:r>
          </a:p>
        </p:txBody>
      </p:sp>
      <p:sp>
        <p:nvSpPr>
          <p:cNvPr id="25" name="vocab-0">
            <a:extLst xmlns:a="http://schemas.openxmlformats.org/drawingml/2006/main">
              <a:ext uri="{FF2B5EF4-FFF2-40B4-BE49-F238E27FC236}">
                <a16:creationId xmlns:a16="http://schemas.microsoft.com/office/drawing/2014/main" id="{30E1A06D-5998-4EBC-98F5-21A06AB4D191}"/>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时间限制</a:t>
            </a:r>
          </a:p>
        </p:txBody>
      </p:sp>
      <p:sp>
        <p:nvSpPr>
          <p:cNvPr id="26" name="vocab-pinyin-0">
            <a:extLst xmlns:a="http://schemas.openxmlformats.org/drawingml/2006/main">
              <a:ext uri="{FF2B5EF4-FFF2-40B4-BE49-F238E27FC236}">
                <a16:creationId xmlns:a16="http://schemas.microsoft.com/office/drawing/2014/main" id="{0DD1AD23-56ED-48EB-B7F4-4ECD5821E0FB}"/>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shí jiān xiàn zhì</a:t>
            </a:r>
          </a:p>
        </p:txBody>
      </p:sp>
      <p:sp>
        <p:nvSpPr>
          <p:cNvPr id="27" name="meaning-0">
            <a:extLst xmlns:a="http://schemas.openxmlformats.org/drawingml/2006/main">
              <a:ext uri="{FF2B5EF4-FFF2-40B4-BE49-F238E27FC236}">
                <a16:creationId xmlns:a16="http://schemas.microsoft.com/office/drawing/2014/main" id="{5DBB49DE-853F-4D61-B3D6-5D9C7CB0978E}"/>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시간 제한</a:t>
            </a:r>
          </a:p>
        </p:txBody>
      </p:sp>
      <p:sp>
        <p:nvSpPr>
          <p:cNvPr id="28" name="vocab-0">
            <a:extLst xmlns:a="http://schemas.openxmlformats.org/drawingml/2006/main">
              <a:ext uri="{FF2B5EF4-FFF2-40B4-BE49-F238E27FC236}">
                <a16:creationId xmlns:a16="http://schemas.microsoft.com/office/drawing/2014/main" id="{966727AF-367C-4573-8BD9-3391F2AB01B8}"/>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和大家协调</a:t>
            </a:r>
          </a:p>
        </p:txBody>
      </p:sp>
      <p:sp>
        <p:nvSpPr>
          <p:cNvPr id="29" name="vocab-pinyin-0">
            <a:extLst xmlns:a="http://schemas.openxmlformats.org/drawingml/2006/main">
              <a:ext uri="{FF2B5EF4-FFF2-40B4-BE49-F238E27FC236}">
                <a16:creationId xmlns:a16="http://schemas.microsoft.com/office/drawing/2014/main" id="{CD081EAE-83DC-447D-9117-B49934E0E491}"/>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hé dà jiā xié tiáo</a:t>
            </a:r>
          </a:p>
        </p:txBody>
      </p:sp>
      <p:sp>
        <p:nvSpPr>
          <p:cNvPr id="30" name="meaning-0">
            <a:extLst xmlns:a="http://schemas.openxmlformats.org/drawingml/2006/main">
              <a:ext uri="{FF2B5EF4-FFF2-40B4-BE49-F238E27FC236}">
                <a16:creationId xmlns:a16="http://schemas.microsoft.com/office/drawing/2014/main" id="{ED52C7F3-1A6D-4926-A045-0C5C0D099163}"/>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모임 사람들과 조율하다</a:t>
            </a:r>
          </a:p>
        </p:txBody>
      </p:sp>
      <p:sp>
        <p:nvSpPr>
          <p:cNvPr id="31" name="vocab-0">
            <a:extLst xmlns:a="http://schemas.openxmlformats.org/drawingml/2006/main">
              <a:ext uri="{FF2B5EF4-FFF2-40B4-BE49-F238E27FC236}">
                <a16:creationId xmlns:a16="http://schemas.microsoft.com/office/drawing/2014/main" id="{AD63FA9F-59DD-48AD-8796-999EDBBC081C}"/>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聚会</a:t>
            </a:r>
          </a:p>
        </p:txBody>
      </p:sp>
      <p:sp>
        <p:nvSpPr>
          <p:cNvPr id="32" name="vocab-pinyin-0">
            <a:extLst xmlns:a="http://schemas.openxmlformats.org/drawingml/2006/main">
              <a:ext uri="{FF2B5EF4-FFF2-40B4-BE49-F238E27FC236}">
                <a16:creationId xmlns:a16="http://schemas.microsoft.com/office/drawing/2014/main" id="{48B90C0A-C673-4571-8BAF-75B3D0EE8A75}"/>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jù huì</a:t>
            </a:r>
          </a:p>
        </p:txBody>
      </p:sp>
      <p:sp>
        <p:nvSpPr>
          <p:cNvPr id="33" name="meaning-0">
            <a:extLst xmlns:a="http://schemas.openxmlformats.org/drawingml/2006/main">
              <a:ext uri="{FF2B5EF4-FFF2-40B4-BE49-F238E27FC236}">
                <a16:creationId xmlns:a16="http://schemas.microsoft.com/office/drawing/2014/main" id="{4666EFB4-E06F-4CE9-BA1A-93EA56CD6DFF}"/>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모임</a:t>
            </a:r>
          </a:p>
        </p:txBody>
      </p:sp>
    </p:spTree>
    <p:extLst>
      <p:ext uri="{BB962C8B-B14F-4D97-AF65-F5344CB8AC3E}">
        <p14:creationId xmlns:p14="http://schemas.microsoft.com/office/powerpoint/2010/main" val="294372398"/>
      </p:ext>
    </p:extLst>
  </p:cSld>
</p:sld>
</file>

<file path=ppt/slides/slide51.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D2DAEE1B-39F8-4230-9CF7-69066C92B1BD}"/>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Q51  롤플레이 친구와 약속 변경</a:t>
            </a:r>
          </a:p>
        </p:txBody>
      </p:sp>
      <p:sp>
        <p:nvSpPr>
          <p:cNvPr id="2" name="language">
            <a:extLst xmlns:a="http://schemas.openxmlformats.org/drawingml/2006/main">
              <a:ext uri="{FF2B5EF4-FFF2-40B4-BE49-F238E27FC236}">
                <a16:creationId xmlns:a16="http://schemas.microsoft.com/office/drawing/2014/main" id="{D8A4AFD8-78F5-40C2-B1CC-3106FA14B3A7}"/>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B261DAF1-ACAA-4E23-A9E3-F2A9CED4CD3B}"/>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가상 상황</a:t>
            </a:r>
          </a:p>
        </p:txBody>
      </p:sp>
      <p:sp>
        <p:nvSpPr>
          <p:cNvPr id="4" name="page">
            <a:extLst xmlns:a="http://schemas.openxmlformats.org/drawingml/2006/main">
              <a:ext uri="{FF2B5EF4-FFF2-40B4-BE49-F238E27FC236}">
                <a16:creationId xmlns:a16="http://schemas.microsoft.com/office/drawing/2014/main" id="{ACD9DD92-C868-4795-A9AF-44FA363C1AD4}"/>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51 / 60</a:t>
            </a:r>
          </a:p>
        </p:txBody>
      </p:sp>
      <p:sp>
        <p:nvSpPr>
          <p:cNvPr id="5" name="section-label">
            <a:extLst xmlns:a="http://schemas.openxmlformats.org/drawingml/2006/main">
              <a:ext uri="{FF2B5EF4-FFF2-40B4-BE49-F238E27FC236}">
                <a16:creationId xmlns:a16="http://schemas.microsoft.com/office/drawing/2014/main" id="{0F4D956D-D3E4-4269-8EB0-F6602F123F86}"/>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563A6725-25DB-4D6C-8D5C-8613D87836E1}"/>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你无法按原计划在周末和朋友见面。请留言说明原因，并提出其他安排。</a:t>
            </a:r>
          </a:p>
        </p:txBody>
      </p:sp>
      <p:sp>
        <p:nvSpPr>
          <p:cNvPr id="7" name="pinyin">
            <a:extLst xmlns:a="http://schemas.openxmlformats.org/drawingml/2006/main">
              <a:ext uri="{FF2B5EF4-FFF2-40B4-BE49-F238E27FC236}">
                <a16:creationId xmlns:a16="http://schemas.microsoft.com/office/drawing/2014/main" id="{ADA9BD0A-6AB7-4C8B-AF19-658555F9BE99}"/>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nǐ wú fǎ àn yuán jì huà zài zhōu mò hé péng you jiàn miàn。 qǐng liú yán shuō míng yuán yīn， bìng tí chū qí tā ān pái。</a:t>
            </a:r>
          </a:p>
        </p:txBody>
      </p:sp>
      <p:sp>
        <p:nvSpPr>
          <p:cNvPr id="8" name="section-label">
            <a:extLst xmlns:a="http://schemas.openxmlformats.org/drawingml/2006/main">
              <a:ext uri="{FF2B5EF4-FFF2-40B4-BE49-F238E27FC236}">
                <a16:creationId xmlns:a16="http://schemas.microsoft.com/office/drawing/2014/main" id="{0ACD9AE0-7384-48B8-AE0C-D0DB52F569E1}"/>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D1E51953-3449-414C-B25B-524BA9A67F0B}"/>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你好，是我。不好意思，星期六的计划需要调整一下。工作上临时有件重要的事，</a:t>
            </a:r>
          </a:p>
        </p:txBody>
      </p:sp>
      <p:sp>
        <p:nvSpPr>
          <p:cNvPr id="10" name="pinyin">
            <a:extLst xmlns:a="http://schemas.openxmlformats.org/drawingml/2006/main">
              <a:ext uri="{FF2B5EF4-FFF2-40B4-BE49-F238E27FC236}">
                <a16:creationId xmlns:a16="http://schemas.microsoft.com/office/drawing/2014/main" id="{334AB529-F8B0-4BD3-9989-A997EEDAFF5C}"/>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nǐ hǎo， shì wǒ。 bù hǎo yì si， xīng qī liù de jì huà xū yào tiáo zhěng yī xià。 gōng zuò shàng lín shí yǒu jiàn zhòng yào de shì，</a:t>
            </a:r>
          </a:p>
        </p:txBody>
      </p:sp>
      <p:sp>
        <p:nvSpPr>
          <p:cNvPr id="11" name="hanzi">
            <a:extLst xmlns:a="http://schemas.openxmlformats.org/drawingml/2006/main">
              <a:ext uri="{FF2B5EF4-FFF2-40B4-BE49-F238E27FC236}">
                <a16:creationId xmlns:a16="http://schemas.microsoft.com/office/drawing/2014/main" id="{63DC9188-2648-4597-A98D-463C0F5D5882}"/>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所以下午不能像原来想的那样一直有空。我想早点告诉你，不要等到最后一刻。</a:t>
            </a:r>
          </a:p>
        </p:txBody>
      </p:sp>
      <p:sp>
        <p:nvSpPr>
          <p:cNvPr id="12" name="pinyin">
            <a:extLst xmlns:a="http://schemas.openxmlformats.org/drawingml/2006/main">
              <a:ext uri="{FF2B5EF4-FFF2-40B4-BE49-F238E27FC236}">
                <a16:creationId xmlns:a16="http://schemas.microsoft.com/office/drawing/2014/main" id="{495C7513-D78F-4B3A-B851-344FDD5CE2E0}"/>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suǒ yǐ xià wǔ bù néng xiàng yuán lái xiǎng de nà yàng yì zhí yǒu kòng。 wǒ xiǎng zǎo diǎn gào su nǐ， bú yào děng dào zuì hòu yí kè。</a:t>
            </a:r>
          </a:p>
        </p:txBody>
      </p:sp>
      <p:sp>
        <p:nvSpPr>
          <p:cNvPr id="13" name="hanzi">
            <a:extLst xmlns:a="http://schemas.openxmlformats.org/drawingml/2006/main">
              <a:ext uri="{FF2B5EF4-FFF2-40B4-BE49-F238E27FC236}">
                <a16:creationId xmlns:a16="http://schemas.microsoft.com/office/drawing/2014/main" id="{9C0D4040-8259-4E4E-BC42-12D5ED11FB50}"/>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要不要改成上午简单喝杯咖啡？这个时间我还可以安排。如果你更想保留原来的长一点的活动，</a:t>
            </a:r>
          </a:p>
        </p:txBody>
      </p:sp>
      <p:sp>
        <p:nvSpPr>
          <p:cNvPr id="14" name="pinyin">
            <a:extLst xmlns:a="http://schemas.openxmlformats.org/drawingml/2006/main">
              <a:ext uri="{FF2B5EF4-FFF2-40B4-BE49-F238E27FC236}">
                <a16:creationId xmlns:a16="http://schemas.microsoft.com/office/drawing/2014/main" id="{D22A4C62-018D-4F94-8A37-E7A09800F601}"/>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yào bù yào gǎi chéng shàng wǔ jiǎn dān hē bēi kā fēi？ zhè ge shí jiān wǒ hái kě yǐ ān pái。 rú guǒ nǐ gèng xiǎng bǎo liú yuán lái de cháng yì diǎn de huó dòng，</a:t>
            </a:r>
          </a:p>
        </p:txBody>
      </p:sp>
      <p:sp>
        <p:nvSpPr>
          <p:cNvPr id="15" name="hanzi">
            <a:extLst xmlns:a="http://schemas.openxmlformats.org/drawingml/2006/main">
              <a:ext uri="{FF2B5EF4-FFF2-40B4-BE49-F238E27FC236}">
                <a16:creationId xmlns:a16="http://schemas.microsoft.com/office/drawing/2014/main" id="{14BFFE16-BCCD-44DB-A8B1-053A1D5A707F}"/>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我们也可以改到下个周末。两种都可以理解，尤其是如果你已经围绕这次见面安排了其他事情。</a:t>
            </a:r>
          </a:p>
        </p:txBody>
      </p:sp>
      <p:sp>
        <p:nvSpPr>
          <p:cNvPr id="16" name="pinyin">
            <a:extLst xmlns:a="http://schemas.openxmlformats.org/drawingml/2006/main">
              <a:ext uri="{FF2B5EF4-FFF2-40B4-BE49-F238E27FC236}">
                <a16:creationId xmlns:a16="http://schemas.microsoft.com/office/drawing/2014/main" id="{6F7B8279-CD97-45D8-B7C7-68765B80BF10}"/>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men yě kě yǐ gǎi dào xià gè zhōu mò。 liǎng zhǒng dōu kě yǐ lǐ jiě， yóu qí shì rú guǒ nǐ yǐ jīng wéi rào zhè cì jiàn miàn ān pái le qí tā shì qing。</a:t>
            </a:r>
          </a:p>
        </p:txBody>
      </p:sp>
      <p:sp>
        <p:nvSpPr>
          <p:cNvPr id="17" name="hanzi">
            <a:extLst xmlns:a="http://schemas.openxmlformats.org/drawingml/2006/main">
              <a:ext uri="{FF2B5EF4-FFF2-40B4-BE49-F238E27FC236}">
                <a16:creationId xmlns:a16="http://schemas.microsoft.com/office/drawing/2014/main" id="{FFA294EB-CF2D-462C-81A4-FEA262E09C7C}"/>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你看看哪个办法更方便，再告诉我。我也有点失望，因为原来很期待好好聊聊。确定新的时间以后，</a:t>
            </a:r>
          </a:p>
        </p:txBody>
      </p:sp>
      <p:sp>
        <p:nvSpPr>
          <p:cNvPr id="18" name="pinyin">
            <a:extLst xmlns:a="http://schemas.openxmlformats.org/drawingml/2006/main">
              <a:ext uri="{FF2B5EF4-FFF2-40B4-BE49-F238E27FC236}">
                <a16:creationId xmlns:a16="http://schemas.microsoft.com/office/drawing/2014/main" id="{237A2AEE-16C6-4A28-8094-F443BD7F79D7}"/>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nǐ kàn kàn nǎ ge bàn fǎ gèng fāng biàn， zài gào su wǒ。 wǒ yě yǒu diǎn shī wàng， yīn wèi yuán lái hěn qī dài hǎo hǎo liáo liáo。 què dìng xīn de shí jiān yǐ hòu，</a:t>
            </a:r>
          </a:p>
        </p:txBody>
      </p:sp>
      <p:sp>
        <p:nvSpPr>
          <p:cNvPr id="19" name="hanzi">
            <a:extLst xmlns:a="http://schemas.openxmlformats.org/drawingml/2006/main">
              <a:ext uri="{FF2B5EF4-FFF2-40B4-BE49-F238E27FC236}">
                <a16:creationId xmlns:a16="http://schemas.microsoft.com/office/drawing/2014/main" id="{745083D5-7174-4154-A1EF-128C9CEC1DC6}"/>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我会记在日历上，尽量把时间留出来。谢谢你的理解。</a:t>
            </a:r>
          </a:p>
        </p:txBody>
      </p:sp>
      <p:sp>
        <p:nvSpPr>
          <p:cNvPr id="20" name="pinyin">
            <a:extLst xmlns:a="http://schemas.openxmlformats.org/drawingml/2006/main">
              <a:ext uri="{FF2B5EF4-FFF2-40B4-BE49-F238E27FC236}">
                <a16:creationId xmlns:a16="http://schemas.microsoft.com/office/drawing/2014/main" id="{B8EA3A02-187E-4278-B5CB-C74383A28323}"/>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huì jì zài rì lì shàng， jǐn liàng bǎ shí jiān liú chū lái。 xiè xiè nǐ de lǐ jiě。</a:t>
            </a:r>
          </a:p>
        </p:txBody>
      </p:sp>
      <p:sp>
        <p:nvSpPr>
          <p:cNvPr id="21" name="section-label">
            <a:extLst xmlns:a="http://schemas.openxmlformats.org/drawingml/2006/main">
              <a:ext uri="{FF2B5EF4-FFF2-40B4-BE49-F238E27FC236}">
                <a16:creationId xmlns:a16="http://schemas.microsoft.com/office/drawing/2014/main" id="{6CD53E92-D2AD-4D93-9ACB-B787632482F2}"/>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00A6300B-D717-4E64-884C-7F138F0029E0}"/>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临时有事</a:t>
            </a:r>
          </a:p>
        </p:txBody>
      </p:sp>
      <p:sp>
        <p:nvSpPr>
          <p:cNvPr id="23" name="vocab-pinyin-0">
            <a:extLst xmlns:a="http://schemas.openxmlformats.org/drawingml/2006/main">
              <a:ext uri="{FF2B5EF4-FFF2-40B4-BE49-F238E27FC236}">
                <a16:creationId xmlns:a16="http://schemas.microsoft.com/office/drawing/2014/main" id="{CB8D821C-FAC3-46F2-9B67-D40B4143BA51}"/>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lín shí yǒu shì</a:t>
            </a:r>
          </a:p>
        </p:txBody>
      </p:sp>
      <p:sp>
        <p:nvSpPr>
          <p:cNvPr id="24" name="meaning-0">
            <a:extLst xmlns:a="http://schemas.openxmlformats.org/drawingml/2006/main">
              <a:ext uri="{FF2B5EF4-FFF2-40B4-BE49-F238E27FC236}">
                <a16:creationId xmlns:a16="http://schemas.microsoft.com/office/drawing/2014/main" id="{1F5C3AA9-60CB-4BB2-BAC6-6A3BF661DFB2}"/>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갑자기 일이 생기다</a:t>
            </a:r>
          </a:p>
        </p:txBody>
      </p:sp>
      <p:sp>
        <p:nvSpPr>
          <p:cNvPr id="25" name="vocab-0">
            <a:extLst xmlns:a="http://schemas.openxmlformats.org/drawingml/2006/main">
              <a:ext uri="{FF2B5EF4-FFF2-40B4-BE49-F238E27FC236}">
                <a16:creationId xmlns:a16="http://schemas.microsoft.com/office/drawing/2014/main" id="{7E783842-4076-4059-B5AA-8F0FCB9D63F6}"/>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好好聊聊近况</a:t>
            </a:r>
          </a:p>
        </p:txBody>
      </p:sp>
      <p:sp>
        <p:nvSpPr>
          <p:cNvPr id="26" name="vocab-pinyin-0">
            <a:extLst xmlns:a="http://schemas.openxmlformats.org/drawingml/2006/main">
              <a:ext uri="{FF2B5EF4-FFF2-40B4-BE49-F238E27FC236}">
                <a16:creationId xmlns:a16="http://schemas.microsoft.com/office/drawing/2014/main" id="{F07B3718-9615-48D7-9DAA-D79762B869D5}"/>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hǎo hǎo liáo liáo jìn kuàng</a:t>
            </a:r>
          </a:p>
        </p:txBody>
      </p:sp>
      <p:sp>
        <p:nvSpPr>
          <p:cNvPr id="27" name="meaning-0">
            <a:extLst xmlns:a="http://schemas.openxmlformats.org/drawingml/2006/main">
              <a:ext uri="{FF2B5EF4-FFF2-40B4-BE49-F238E27FC236}">
                <a16:creationId xmlns:a16="http://schemas.microsoft.com/office/drawing/2014/main" id="{E5F4EE00-93A0-4086-A292-DD70F7BB0E68}"/>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근황을 충분히 나누다</a:t>
            </a:r>
          </a:p>
        </p:txBody>
      </p:sp>
      <p:sp>
        <p:nvSpPr>
          <p:cNvPr id="28" name="vocab-0">
            <a:extLst xmlns:a="http://schemas.openxmlformats.org/drawingml/2006/main">
              <a:ext uri="{FF2B5EF4-FFF2-40B4-BE49-F238E27FC236}">
                <a16:creationId xmlns:a16="http://schemas.microsoft.com/office/drawing/2014/main" id="{776BADDB-D075-4421-91E9-2115D3FE9FCA}"/>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哪个办法适合你</a:t>
            </a:r>
          </a:p>
        </p:txBody>
      </p:sp>
      <p:sp>
        <p:nvSpPr>
          <p:cNvPr id="29" name="vocab-pinyin-0">
            <a:extLst xmlns:a="http://schemas.openxmlformats.org/drawingml/2006/main">
              <a:ext uri="{FF2B5EF4-FFF2-40B4-BE49-F238E27FC236}">
                <a16:creationId xmlns:a16="http://schemas.microsoft.com/office/drawing/2014/main" id="{EBEF27E0-65AA-47B6-84CB-C213502F0161}"/>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nǎ ge bàn fǎ shì hé nǐ</a:t>
            </a:r>
          </a:p>
        </p:txBody>
      </p:sp>
      <p:sp>
        <p:nvSpPr>
          <p:cNvPr id="30" name="meaning-0">
            <a:extLst xmlns:a="http://schemas.openxmlformats.org/drawingml/2006/main">
              <a:ext uri="{FF2B5EF4-FFF2-40B4-BE49-F238E27FC236}">
                <a16:creationId xmlns:a16="http://schemas.microsoft.com/office/drawing/2014/main" id="{8683B33E-1ED2-478F-981F-F48AEA73479D}"/>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어느 선택이 편한가요</a:t>
            </a:r>
          </a:p>
        </p:txBody>
      </p:sp>
      <p:sp>
        <p:nvSpPr>
          <p:cNvPr id="31" name="vocab-0">
            <a:extLst xmlns:a="http://schemas.openxmlformats.org/drawingml/2006/main">
              <a:ext uri="{FF2B5EF4-FFF2-40B4-BE49-F238E27FC236}">
                <a16:creationId xmlns:a16="http://schemas.microsoft.com/office/drawing/2014/main" id="{601B6E30-E384-47EF-9AE0-E131EC1743A1}"/>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灵活性</a:t>
            </a:r>
          </a:p>
        </p:txBody>
      </p:sp>
      <p:sp>
        <p:nvSpPr>
          <p:cNvPr id="32" name="vocab-pinyin-0">
            <a:extLst xmlns:a="http://schemas.openxmlformats.org/drawingml/2006/main">
              <a:ext uri="{FF2B5EF4-FFF2-40B4-BE49-F238E27FC236}">
                <a16:creationId xmlns:a16="http://schemas.microsoft.com/office/drawing/2014/main" id="{DA7639A6-7486-4CAD-B684-C0E789DE6131}"/>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líng huó xìng</a:t>
            </a:r>
          </a:p>
        </p:txBody>
      </p:sp>
      <p:sp>
        <p:nvSpPr>
          <p:cNvPr id="33" name="meaning-0">
            <a:extLst xmlns:a="http://schemas.openxmlformats.org/drawingml/2006/main">
              <a:ext uri="{FF2B5EF4-FFF2-40B4-BE49-F238E27FC236}">
                <a16:creationId xmlns:a16="http://schemas.microsoft.com/office/drawing/2014/main" id="{24491911-E029-442B-AD85-5D1347BA7762}"/>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유연성</a:t>
            </a:r>
          </a:p>
        </p:txBody>
      </p:sp>
    </p:spTree>
    <p:extLst>
      <p:ext uri="{BB962C8B-B14F-4D97-AF65-F5344CB8AC3E}">
        <p14:creationId xmlns:p14="http://schemas.microsoft.com/office/powerpoint/2010/main" val="1199112276"/>
      </p:ext>
    </p:extLst>
  </p:cSld>
</p:sld>
</file>

<file path=ppt/slides/slide52.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9813600C-D00B-4BC3-892E-BCC1670B78D5}"/>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Q52  롤플레이 강좌 등록 문의</a:t>
            </a:r>
          </a:p>
        </p:txBody>
      </p:sp>
      <p:sp>
        <p:nvSpPr>
          <p:cNvPr id="2" name="language">
            <a:extLst xmlns:a="http://schemas.openxmlformats.org/drawingml/2006/main">
              <a:ext uri="{FF2B5EF4-FFF2-40B4-BE49-F238E27FC236}">
                <a16:creationId xmlns:a16="http://schemas.microsoft.com/office/drawing/2014/main" id="{AE826A4A-2EFF-4141-B16E-51EA1D5DFA0C}"/>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2735723F-BE7D-460A-B04A-970ADF88C704}"/>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가상 상황</a:t>
            </a:r>
          </a:p>
        </p:txBody>
      </p:sp>
      <p:sp>
        <p:nvSpPr>
          <p:cNvPr id="4" name="page">
            <a:extLst xmlns:a="http://schemas.openxmlformats.org/drawingml/2006/main">
              <a:ext uri="{FF2B5EF4-FFF2-40B4-BE49-F238E27FC236}">
                <a16:creationId xmlns:a16="http://schemas.microsoft.com/office/drawing/2014/main" id="{4D426A9D-534A-45B2-9B00-CEF8DC42AEC9}"/>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52 / 60</a:t>
            </a:r>
          </a:p>
        </p:txBody>
      </p:sp>
      <p:sp>
        <p:nvSpPr>
          <p:cNvPr id="5" name="section-label">
            <a:extLst xmlns:a="http://schemas.openxmlformats.org/drawingml/2006/main">
              <a:ext uri="{FF2B5EF4-FFF2-40B4-BE49-F238E27FC236}">
                <a16:creationId xmlns:a16="http://schemas.microsoft.com/office/drawing/2014/main" id="{4456433F-4B71-426B-AF89-73B939D9B307}"/>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705CCD7C-58E5-415F-90D1-4003B2CC0116}"/>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你想报名初级编程课程。请打电话询问课程是否适合你。</a:t>
            </a:r>
          </a:p>
        </p:txBody>
      </p:sp>
      <p:sp>
        <p:nvSpPr>
          <p:cNvPr id="7" name="pinyin">
            <a:extLst xmlns:a="http://schemas.openxmlformats.org/drawingml/2006/main">
              <a:ext uri="{FF2B5EF4-FFF2-40B4-BE49-F238E27FC236}">
                <a16:creationId xmlns:a16="http://schemas.microsoft.com/office/drawing/2014/main" id="{ECE3FA18-C4D9-42B3-83F4-9C6E4EFE1174}"/>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nǐ xiǎng bào míng chū jí biān chéng kè chéng。 qǐng dǎ diàn huà xún wèn kè chéng shì fǒu shì hé nǐ。</a:t>
            </a:r>
          </a:p>
        </p:txBody>
      </p:sp>
      <p:sp>
        <p:nvSpPr>
          <p:cNvPr id="8" name="section-label">
            <a:extLst xmlns:a="http://schemas.openxmlformats.org/drawingml/2006/main">
              <a:ext uri="{FF2B5EF4-FFF2-40B4-BE49-F238E27FC236}">
                <a16:creationId xmlns:a16="http://schemas.microsoft.com/office/drawing/2014/main" id="{6E2C1A77-46A7-4E44-90CD-81074186347E}"/>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68038AA5-C15D-4E8E-ACDC-8A26EB55856E}"/>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您好，我对你们的Python初级课程感兴趣。我有全职工作，编程经验也很少，所以报名之前想问几个问题。</a:t>
            </a:r>
          </a:p>
        </p:txBody>
      </p:sp>
      <p:sp>
        <p:nvSpPr>
          <p:cNvPr id="10" name="pinyin">
            <a:extLst xmlns:a="http://schemas.openxmlformats.org/drawingml/2006/main">
              <a:ext uri="{FF2B5EF4-FFF2-40B4-BE49-F238E27FC236}">
                <a16:creationId xmlns:a16="http://schemas.microsoft.com/office/drawing/2014/main" id="{A69F901B-DF1D-43C7-A530-5BE87D336514}"/>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nín hǎo， wǒ duì nǐ men de Python chū jí kè chéng gǎn xìng qù。 wǒ yǒu quán zhí gōng zuò， biān chéng jīng yàn yě hěn shǎo， suǒ yǐ bào míng zhī qián xiǎng wèn jǐ gè wèn tí。</a:t>
            </a:r>
          </a:p>
        </p:txBody>
      </p:sp>
      <p:sp>
        <p:nvSpPr>
          <p:cNvPr id="11" name="hanzi">
            <a:extLst xmlns:a="http://schemas.openxmlformats.org/drawingml/2006/main">
              <a:ext uri="{FF2B5EF4-FFF2-40B4-BE49-F238E27FC236}">
                <a16:creationId xmlns:a16="http://schemas.microsoft.com/office/drawing/2014/main" id="{94F1C9A8-30D9-4343-B612-851F38FF7F40}"/>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课程会从最基础的内容开始吗，还是需要已经会一些编程？</a:t>
            </a:r>
          </a:p>
        </p:txBody>
      </p:sp>
      <p:sp>
        <p:nvSpPr>
          <p:cNvPr id="12" name="pinyin">
            <a:extLst xmlns:a="http://schemas.openxmlformats.org/drawingml/2006/main">
              <a:ext uri="{FF2B5EF4-FFF2-40B4-BE49-F238E27FC236}">
                <a16:creationId xmlns:a16="http://schemas.microsoft.com/office/drawing/2014/main" id="{EF98BCF3-FFF4-478F-AD9F-048A6F9702CC}"/>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kè chéng huì cóng zuì jī chǔ de nèi róng kāi shǐ ma， hái shì xū yào yǐ jīng huì yī xiē biān chéng？</a:t>
            </a:r>
          </a:p>
        </p:txBody>
      </p:sp>
      <p:sp>
        <p:nvSpPr>
          <p:cNvPr id="13" name="hanzi">
            <a:extLst xmlns:a="http://schemas.openxmlformats.org/drawingml/2006/main">
              <a:ext uri="{FF2B5EF4-FFF2-40B4-BE49-F238E27FC236}">
                <a16:creationId xmlns:a16="http://schemas.microsoft.com/office/drawing/2014/main" id="{F30442D5-397D-45B6-83DC-569756A41D39}"/>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请问每周哪几天、什么时间上课？如果因为工作错过一节课，有没有录播或者其他补课方式？另外，</a:t>
            </a:r>
          </a:p>
        </p:txBody>
      </p:sp>
      <p:sp>
        <p:nvSpPr>
          <p:cNvPr id="14" name="pinyin">
            <a:extLst xmlns:a="http://schemas.openxmlformats.org/drawingml/2006/main">
              <a:ext uri="{FF2B5EF4-FFF2-40B4-BE49-F238E27FC236}">
                <a16:creationId xmlns:a16="http://schemas.microsoft.com/office/drawing/2014/main" id="{477F1C24-8D1E-4C81-BB5E-616E1D1A34D0}"/>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qǐng wèn měi zhōu nǎ jǐ tiān、 shén me shí jiān shàng kè？ rú guǒ yīn wèi gōng zuò cuò guò yī jié kè， yǒu méi yǒu lù bō huò zhě qí tā bǔ kè fāng shì？ lìng wài，</a:t>
            </a:r>
          </a:p>
        </p:txBody>
      </p:sp>
      <p:sp>
        <p:nvSpPr>
          <p:cNvPr id="15" name="hanzi">
            <a:extLst xmlns:a="http://schemas.openxmlformats.org/drawingml/2006/main">
              <a:ext uri="{FF2B5EF4-FFF2-40B4-BE49-F238E27FC236}">
                <a16:creationId xmlns:a16="http://schemas.microsoft.com/office/drawing/2014/main" id="{CA9BD818-6EC2-4DDD-8F20-C6F7B1B7F245}"/>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每周大概需要花多少时间完成作业？</a:t>
            </a:r>
          </a:p>
        </p:txBody>
      </p:sp>
      <p:sp>
        <p:nvSpPr>
          <p:cNvPr id="16" name="pinyin">
            <a:extLst xmlns:a="http://schemas.openxmlformats.org/drawingml/2006/main">
              <a:ext uri="{FF2B5EF4-FFF2-40B4-BE49-F238E27FC236}">
                <a16:creationId xmlns:a16="http://schemas.microsoft.com/office/drawing/2014/main" id="{D958C798-C819-4AFC-AD71-AAFD2E67949B}"/>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měi zhōu dà gài xū yào huā duō shǎo shí jiān wán chéng zuò yè？</a:t>
            </a:r>
          </a:p>
        </p:txBody>
      </p:sp>
      <p:sp>
        <p:nvSpPr>
          <p:cNvPr id="17" name="hanzi">
            <a:extLst xmlns:a="http://schemas.openxmlformats.org/drawingml/2006/main">
              <a:ext uri="{FF2B5EF4-FFF2-40B4-BE49-F238E27FC236}">
                <a16:creationId xmlns:a16="http://schemas.microsoft.com/office/drawing/2014/main" id="{A079825A-46C7-4ADE-BDEA-49F99F175531}"/>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我主要对数据分析感兴趣。课程会练习简单的数据表和图表吗，还是主要学习制作网站？最后，</a:t>
            </a:r>
          </a:p>
        </p:txBody>
      </p:sp>
      <p:sp>
        <p:nvSpPr>
          <p:cNvPr id="18" name="pinyin">
            <a:extLst xmlns:a="http://schemas.openxmlformats.org/drawingml/2006/main">
              <a:ext uri="{FF2B5EF4-FFF2-40B4-BE49-F238E27FC236}">
                <a16:creationId xmlns:a16="http://schemas.microsoft.com/office/drawing/2014/main" id="{874DAB9A-DD2A-446A-A8A5-54EFD6E51C98}"/>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zhǔ yào duì shù jù fēn xī gǎn xìng qù。 kè chéng huì liàn xí jiǎn dān de shù jù biǎo hé tú biǎo ma， hái shì zhǔ yào xué xí zhì zuò wǎng zhàn？ zuì hòu，</a:t>
            </a:r>
          </a:p>
        </p:txBody>
      </p:sp>
      <p:sp>
        <p:nvSpPr>
          <p:cNvPr id="19" name="hanzi">
            <a:extLst xmlns:a="http://schemas.openxmlformats.org/drawingml/2006/main">
              <a:ext uri="{FF2B5EF4-FFF2-40B4-BE49-F238E27FC236}">
                <a16:creationId xmlns:a16="http://schemas.microsoft.com/office/drawing/2014/main" id="{4446F8C1-EDB3-4D56-8688-BB4E928137FA}"/>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需要提前准备什么软件或者设备？我希望选一门能持续跟上的课，而不是对我来说太难的课程。</a:t>
            </a:r>
          </a:p>
        </p:txBody>
      </p:sp>
      <p:sp>
        <p:nvSpPr>
          <p:cNvPr id="20" name="pinyin">
            <a:extLst xmlns:a="http://schemas.openxmlformats.org/drawingml/2006/main">
              <a:ext uri="{FF2B5EF4-FFF2-40B4-BE49-F238E27FC236}">
                <a16:creationId xmlns:a16="http://schemas.microsoft.com/office/drawing/2014/main" id="{3FA6917D-777A-4ACB-BF33-A10B2BAA1582}"/>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xū yào tí qián zhǔn bèi shén me ruǎn jiàn huò zhě shè bèi？ wǒ xī wàng xuǎn yī mén néng chí xù gēn shàng de kè， ér bú shì duì wǒ lái shuō tài nán de kè chéng。</a:t>
            </a:r>
          </a:p>
        </p:txBody>
      </p:sp>
      <p:sp>
        <p:nvSpPr>
          <p:cNvPr id="21" name="section-label">
            <a:extLst xmlns:a="http://schemas.openxmlformats.org/drawingml/2006/main">
              <a:ext uri="{FF2B5EF4-FFF2-40B4-BE49-F238E27FC236}">
                <a16:creationId xmlns:a16="http://schemas.microsoft.com/office/drawing/2014/main" id="{0A0CA910-6293-4CC9-9381-B2E7CFD2350F}"/>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795CEBEC-0313-4531-ADBD-631BDBFD520C}"/>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从基础开始</a:t>
            </a:r>
          </a:p>
        </p:txBody>
      </p:sp>
      <p:sp>
        <p:nvSpPr>
          <p:cNvPr id="23" name="vocab-pinyin-0">
            <a:extLst xmlns:a="http://schemas.openxmlformats.org/drawingml/2006/main">
              <a:ext uri="{FF2B5EF4-FFF2-40B4-BE49-F238E27FC236}">
                <a16:creationId xmlns:a16="http://schemas.microsoft.com/office/drawing/2014/main" id="{0C0EFBC7-70F4-4897-B3D9-EE16AF423180}"/>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cóng jī chǔ kāi shǐ</a:t>
            </a:r>
          </a:p>
        </p:txBody>
      </p:sp>
      <p:sp>
        <p:nvSpPr>
          <p:cNvPr id="24" name="meaning-0">
            <a:extLst xmlns:a="http://schemas.openxmlformats.org/drawingml/2006/main">
              <a:ext uri="{FF2B5EF4-FFF2-40B4-BE49-F238E27FC236}">
                <a16:creationId xmlns:a16="http://schemas.microsoft.com/office/drawing/2014/main" id="{F74772BE-8684-4F9A-BE27-F1F849557C6D}"/>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기초부터 시작하다</a:t>
            </a:r>
          </a:p>
        </p:txBody>
      </p:sp>
      <p:sp>
        <p:nvSpPr>
          <p:cNvPr id="25" name="vocab-0">
            <a:extLst xmlns:a="http://schemas.openxmlformats.org/drawingml/2006/main">
              <a:ext uri="{FF2B5EF4-FFF2-40B4-BE49-F238E27FC236}">
                <a16:creationId xmlns:a16="http://schemas.microsoft.com/office/drawing/2014/main" id="{7C049619-3B5B-4C23-B138-87F800D3E13D}"/>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补上错过的课</a:t>
            </a:r>
          </a:p>
        </p:txBody>
      </p:sp>
      <p:sp>
        <p:nvSpPr>
          <p:cNvPr id="26" name="vocab-pinyin-0">
            <a:extLst xmlns:a="http://schemas.openxmlformats.org/drawingml/2006/main">
              <a:ext uri="{FF2B5EF4-FFF2-40B4-BE49-F238E27FC236}">
                <a16:creationId xmlns:a16="http://schemas.microsoft.com/office/drawing/2014/main" id="{DA054A3B-16CC-4A93-B848-A4543AFA1BE1}"/>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bǔ shàng cuò guò de kè</a:t>
            </a:r>
          </a:p>
        </p:txBody>
      </p:sp>
      <p:sp>
        <p:nvSpPr>
          <p:cNvPr id="27" name="meaning-0">
            <a:extLst xmlns:a="http://schemas.openxmlformats.org/drawingml/2006/main">
              <a:ext uri="{FF2B5EF4-FFF2-40B4-BE49-F238E27FC236}">
                <a16:creationId xmlns:a16="http://schemas.microsoft.com/office/drawing/2014/main" id="{FB706E0D-9778-4400-BABB-E2FC8321A012}"/>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놓친 수업을 보충하다</a:t>
            </a:r>
          </a:p>
        </p:txBody>
      </p:sp>
      <p:sp>
        <p:nvSpPr>
          <p:cNvPr id="28" name="vocab-0">
            <a:extLst xmlns:a="http://schemas.openxmlformats.org/drawingml/2006/main">
              <a:ext uri="{FF2B5EF4-FFF2-40B4-BE49-F238E27FC236}">
                <a16:creationId xmlns:a16="http://schemas.microsoft.com/office/drawing/2014/main" id="{3F0153E1-73C3-4BA2-AEA0-F9A985F36977}"/>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跟上课程</a:t>
            </a:r>
          </a:p>
        </p:txBody>
      </p:sp>
      <p:sp>
        <p:nvSpPr>
          <p:cNvPr id="29" name="vocab-pinyin-0">
            <a:extLst xmlns:a="http://schemas.openxmlformats.org/drawingml/2006/main">
              <a:ext uri="{FF2B5EF4-FFF2-40B4-BE49-F238E27FC236}">
                <a16:creationId xmlns:a16="http://schemas.microsoft.com/office/drawing/2014/main" id="{424205A2-5C8C-4667-A057-403B24034488}"/>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gēn shàng kè chéng</a:t>
            </a:r>
          </a:p>
        </p:txBody>
      </p:sp>
      <p:sp>
        <p:nvSpPr>
          <p:cNvPr id="30" name="meaning-0">
            <a:extLst xmlns:a="http://schemas.openxmlformats.org/drawingml/2006/main">
              <a:ext uri="{FF2B5EF4-FFF2-40B4-BE49-F238E27FC236}">
                <a16:creationId xmlns:a16="http://schemas.microsoft.com/office/drawing/2014/main" id="{892CF165-6E60-4E76-9945-9A0019E3A94F}"/>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수업 진도를 따라가다</a:t>
            </a:r>
          </a:p>
        </p:txBody>
      </p:sp>
      <p:sp>
        <p:nvSpPr>
          <p:cNvPr id="31" name="vocab-0">
            <a:extLst xmlns:a="http://schemas.openxmlformats.org/drawingml/2006/main">
              <a:ext uri="{FF2B5EF4-FFF2-40B4-BE49-F238E27FC236}">
                <a16:creationId xmlns:a16="http://schemas.microsoft.com/office/drawing/2014/main" id="{BB6BCFF4-0858-433A-AD22-4F7D37C46110}"/>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作业</a:t>
            </a:r>
          </a:p>
        </p:txBody>
      </p:sp>
      <p:sp>
        <p:nvSpPr>
          <p:cNvPr id="32" name="vocab-pinyin-0">
            <a:extLst xmlns:a="http://schemas.openxmlformats.org/drawingml/2006/main">
              <a:ext uri="{FF2B5EF4-FFF2-40B4-BE49-F238E27FC236}">
                <a16:creationId xmlns:a16="http://schemas.microsoft.com/office/drawing/2014/main" id="{C34751D6-73FB-4077-89B9-86514C124A5A}"/>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zuò yè</a:t>
            </a:r>
          </a:p>
        </p:txBody>
      </p:sp>
      <p:sp>
        <p:nvSpPr>
          <p:cNvPr id="33" name="meaning-0">
            <a:extLst xmlns:a="http://schemas.openxmlformats.org/drawingml/2006/main">
              <a:ext uri="{FF2B5EF4-FFF2-40B4-BE49-F238E27FC236}">
                <a16:creationId xmlns:a16="http://schemas.microsoft.com/office/drawing/2014/main" id="{00378EF6-86EA-44CD-8100-6D9497D6235F}"/>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과제</a:t>
            </a:r>
          </a:p>
        </p:txBody>
      </p:sp>
    </p:spTree>
    <p:extLst>
      <p:ext uri="{BB962C8B-B14F-4D97-AF65-F5344CB8AC3E}">
        <p14:creationId xmlns:p14="http://schemas.microsoft.com/office/powerpoint/2010/main" val="1822861683"/>
      </p:ext>
    </p:extLst>
  </p:cSld>
</p:sld>
</file>

<file path=ppt/slides/slide53.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E5A8CD9B-BB66-4AC6-868F-93D2B5CE5413}"/>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Q53  롤플레이 인터넷 장애 신고</a:t>
            </a:r>
          </a:p>
        </p:txBody>
      </p:sp>
      <p:sp>
        <p:nvSpPr>
          <p:cNvPr id="2" name="language">
            <a:extLst xmlns:a="http://schemas.openxmlformats.org/drawingml/2006/main">
              <a:ext uri="{FF2B5EF4-FFF2-40B4-BE49-F238E27FC236}">
                <a16:creationId xmlns:a16="http://schemas.microsoft.com/office/drawing/2014/main" id="{F6AE54BF-7DC9-4907-AFAC-2FBADC6E75CF}"/>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65C47658-1F49-48DB-8D4F-D4AF9692C427}"/>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가상 상황</a:t>
            </a:r>
          </a:p>
        </p:txBody>
      </p:sp>
      <p:sp>
        <p:nvSpPr>
          <p:cNvPr id="4" name="page">
            <a:extLst xmlns:a="http://schemas.openxmlformats.org/drawingml/2006/main">
              <a:ext uri="{FF2B5EF4-FFF2-40B4-BE49-F238E27FC236}">
                <a16:creationId xmlns:a16="http://schemas.microsoft.com/office/drawing/2014/main" id="{B52F3EF6-3685-4900-89D2-5A1D950B8CA1}"/>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53 / 60</a:t>
            </a:r>
          </a:p>
        </p:txBody>
      </p:sp>
      <p:sp>
        <p:nvSpPr>
          <p:cNvPr id="5" name="section-label">
            <a:extLst xmlns:a="http://schemas.openxmlformats.org/drawingml/2006/main">
              <a:ext uri="{FF2B5EF4-FFF2-40B4-BE49-F238E27FC236}">
                <a16:creationId xmlns:a16="http://schemas.microsoft.com/office/drawing/2014/main" id="{5D86DD6C-4B7E-4FC2-BA41-061EFE0ECA0B}"/>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4A749406-749D-4614-9BD0-FB7FC1230BBD}"/>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你家网络不能用了。请给网络服务公司打电话求助。</a:t>
            </a:r>
          </a:p>
        </p:txBody>
      </p:sp>
      <p:sp>
        <p:nvSpPr>
          <p:cNvPr id="7" name="pinyin">
            <a:extLst xmlns:a="http://schemas.openxmlformats.org/drawingml/2006/main">
              <a:ext uri="{FF2B5EF4-FFF2-40B4-BE49-F238E27FC236}">
                <a16:creationId xmlns:a16="http://schemas.microsoft.com/office/drawing/2014/main" id="{71AC1EEF-96E1-4A19-9097-737D698A21A0}"/>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nǐ jiā wǎng luò bù néng yòng le。 qǐng gěi wǎng luò fú wù gōng sī dǎ diàn huà qiú zhù。</a:t>
            </a:r>
          </a:p>
        </p:txBody>
      </p:sp>
      <p:sp>
        <p:nvSpPr>
          <p:cNvPr id="8" name="section-label">
            <a:extLst xmlns:a="http://schemas.openxmlformats.org/drawingml/2006/main">
              <a:ext uri="{FF2B5EF4-FFF2-40B4-BE49-F238E27FC236}">
                <a16:creationId xmlns:a16="http://schemas.microsoft.com/office/drawing/2014/main" id="{BA8E75B0-2BFE-4345-A9C6-58C60C7A3E75}"/>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6D72D6F5-4ABD-450F-A484-3652D22FB940}"/>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您好，我家网络不能用了。电脑和手机都连不上，所以好像不只是某一台设备的问题。我已经重启了路由器，</a:t>
            </a:r>
          </a:p>
        </p:txBody>
      </p:sp>
      <p:sp>
        <p:nvSpPr>
          <p:cNvPr id="10" name="pinyin">
            <a:extLst xmlns:a="http://schemas.openxmlformats.org/drawingml/2006/main">
              <a:ext uri="{FF2B5EF4-FFF2-40B4-BE49-F238E27FC236}">
                <a16:creationId xmlns:a16="http://schemas.microsoft.com/office/drawing/2014/main" id="{D90D8DC2-F513-430A-A201-6751BB4CB1DB}"/>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nín hǎo， wǒ jiā wǎng luò bù néng yòng le。 diàn nǎo hé shǒu jī dōu lián bù shàng， suǒ yǐ hǎo xiàng bù zhǐ shì mǒu yī tái shè bèi de wèn tí。 wǒ yǐ jīng chóng qǐ le lù yóu qì，</a:t>
            </a:r>
          </a:p>
        </p:txBody>
      </p:sp>
      <p:sp>
        <p:nvSpPr>
          <p:cNvPr id="11" name="hanzi">
            <a:extLst xmlns:a="http://schemas.openxmlformats.org/drawingml/2006/main">
              <a:ext uri="{FF2B5EF4-FFF2-40B4-BE49-F238E27FC236}">
                <a16:creationId xmlns:a16="http://schemas.microsoft.com/office/drawing/2014/main" id="{0B9CCA72-68A1-4382-825D-BF768A45C5DE}"/>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但还是没有解决。</a:t>
            </a:r>
          </a:p>
        </p:txBody>
      </p:sp>
      <p:sp>
        <p:nvSpPr>
          <p:cNvPr id="12" name="pinyin">
            <a:extLst xmlns:a="http://schemas.openxmlformats.org/drawingml/2006/main">
              <a:ext uri="{FF2B5EF4-FFF2-40B4-BE49-F238E27FC236}">
                <a16:creationId xmlns:a16="http://schemas.microsoft.com/office/drawing/2014/main" id="{365F2E3D-D44E-4350-A6F9-37B7E774B541}"/>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dàn hái shì méi yǒu jiě jué。</a:t>
            </a:r>
          </a:p>
        </p:txBody>
      </p:sp>
      <p:sp>
        <p:nvSpPr>
          <p:cNvPr id="13" name="hanzi">
            <a:extLst xmlns:a="http://schemas.openxmlformats.org/drawingml/2006/main">
              <a:ext uri="{FF2B5EF4-FFF2-40B4-BE49-F238E27FC236}">
                <a16:creationId xmlns:a16="http://schemas.microsoft.com/office/drawing/2014/main" id="{1CE92058-5755-48D2-94EC-4BD2B1D0AEBF}"/>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能不能帮我确认一下，是附近区域的故障，还是我这条线路的问题？需要时我可以另外提供账户资料。</a:t>
            </a:r>
          </a:p>
        </p:txBody>
      </p:sp>
      <p:sp>
        <p:nvSpPr>
          <p:cNvPr id="14" name="pinyin">
            <a:extLst xmlns:a="http://schemas.openxmlformats.org/drawingml/2006/main">
              <a:ext uri="{FF2B5EF4-FFF2-40B4-BE49-F238E27FC236}">
                <a16:creationId xmlns:a16="http://schemas.microsoft.com/office/drawing/2014/main" id="{93FC91DA-D9F0-4428-8909-F49613E62E7C}"/>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néng bù néng bāng wǒ què rèn yī xià， shì fù jìn qū yù de gù zhàng， hái shì wǒ zhè tiáo xiàn lù de wèn tí？ xū yào shí wǒ kě yǐ lìng wài tí gōng zhàng hù zī liào。</a:t>
            </a:r>
          </a:p>
        </p:txBody>
      </p:sp>
      <p:sp>
        <p:nvSpPr>
          <p:cNvPr id="15" name="hanzi">
            <a:extLst xmlns:a="http://schemas.openxmlformats.org/drawingml/2006/main">
              <a:ext uri="{FF2B5EF4-FFF2-40B4-BE49-F238E27FC236}">
                <a16:creationId xmlns:a16="http://schemas.microsoft.com/office/drawing/2014/main" id="{55DE1E00-BA70-4CD4-AE42-34B2D86B9975}"/>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我的工作需要稳定的网络，所以也想知道大概什么时候能恢复。</a:t>
            </a:r>
          </a:p>
        </p:txBody>
      </p:sp>
      <p:sp>
        <p:nvSpPr>
          <p:cNvPr id="16" name="pinyin">
            <a:extLst xmlns:a="http://schemas.openxmlformats.org/drawingml/2006/main">
              <a:ext uri="{FF2B5EF4-FFF2-40B4-BE49-F238E27FC236}">
                <a16:creationId xmlns:a16="http://schemas.microsoft.com/office/drawing/2014/main" id="{67114C07-D6C0-4B10-89B2-2D04FF269EFF}"/>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de gōng zuò xū yào wěn dìng de wǎng luò， suǒ yǐ yě xiǎng zhī dào dà gài shén me shí hou néng huī fù。</a:t>
            </a:r>
          </a:p>
        </p:txBody>
      </p:sp>
      <p:sp>
        <p:nvSpPr>
          <p:cNvPr id="17" name="hanzi">
            <a:extLst xmlns:a="http://schemas.openxmlformats.org/drawingml/2006/main">
              <a:ext uri="{FF2B5EF4-FFF2-40B4-BE49-F238E27FC236}">
                <a16:creationId xmlns:a16="http://schemas.microsoft.com/office/drawing/2014/main" id="{C4372A15-8B8C-411A-A9F0-80BA7A65CFE7}"/>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如果需要技术人员上门，最早可以安排什么时候？等待期间，有没有临时可以用的办法？结束之前，</a:t>
            </a:r>
          </a:p>
        </p:txBody>
      </p:sp>
      <p:sp>
        <p:nvSpPr>
          <p:cNvPr id="18" name="pinyin">
            <a:extLst xmlns:a="http://schemas.openxmlformats.org/drawingml/2006/main">
              <a:ext uri="{FF2B5EF4-FFF2-40B4-BE49-F238E27FC236}">
                <a16:creationId xmlns:a16="http://schemas.microsoft.com/office/drawing/2014/main" id="{2EB71165-8305-4DF4-A275-05747C07D44F}"/>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rú guǒ xū yào jì shù rén yuán shàng mén， zuì zǎo kě yǐ ān pái shén me shí hou？ děng dài qī jiān， yǒu méi yǒu lín shí kě yǐ yòng de bàn fǎ？ jié shù zhī qián，</a:t>
            </a:r>
          </a:p>
        </p:txBody>
      </p:sp>
      <p:sp>
        <p:nvSpPr>
          <p:cNvPr id="19" name="hanzi">
            <a:extLst xmlns:a="http://schemas.openxmlformats.org/drawingml/2006/main">
              <a:ext uri="{FF2B5EF4-FFF2-40B4-BE49-F238E27FC236}">
                <a16:creationId xmlns:a16="http://schemas.microsoft.com/office/drawing/2014/main" id="{F3EFBA06-CDC2-4B3F-90D8-862F130E8821}"/>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也请说明一下下一步是什么，以及会通过什么方式通知我。我不想错过维修电话或者信息。</a:t>
            </a:r>
          </a:p>
        </p:txBody>
      </p:sp>
      <p:sp>
        <p:nvSpPr>
          <p:cNvPr id="20" name="pinyin">
            <a:extLst xmlns:a="http://schemas.openxmlformats.org/drawingml/2006/main">
              <a:ext uri="{FF2B5EF4-FFF2-40B4-BE49-F238E27FC236}">
                <a16:creationId xmlns:a16="http://schemas.microsoft.com/office/drawing/2014/main" id="{806A05EB-C605-4B22-8A45-D2CDCDABAAB5}"/>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yě qǐng shuō míng yī xià xià yī bù shì shén me， yǐ jí huì tōng guò shén me fāng shì tōng zhī wǒ。 wǒ bù xiǎng cuò guò wéi xiū diàn huà huò zhě xìn xī。</a:t>
            </a:r>
          </a:p>
        </p:txBody>
      </p:sp>
      <p:sp>
        <p:nvSpPr>
          <p:cNvPr id="21" name="section-label">
            <a:extLst xmlns:a="http://schemas.openxmlformats.org/drawingml/2006/main">
              <a:ext uri="{FF2B5EF4-FFF2-40B4-BE49-F238E27FC236}">
                <a16:creationId xmlns:a16="http://schemas.microsoft.com/office/drawing/2014/main" id="{5B03E8C1-D56B-44BF-B38C-14B07030E5ED}"/>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14465AD5-27D3-43EC-A02B-A8E5CE380077}"/>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服务中断</a:t>
            </a:r>
          </a:p>
        </p:txBody>
      </p:sp>
      <p:sp>
        <p:nvSpPr>
          <p:cNvPr id="23" name="vocab-pinyin-0">
            <a:extLst xmlns:a="http://schemas.openxmlformats.org/drawingml/2006/main">
              <a:ext uri="{FF2B5EF4-FFF2-40B4-BE49-F238E27FC236}">
                <a16:creationId xmlns:a16="http://schemas.microsoft.com/office/drawing/2014/main" id="{561AF9B9-7553-43D6-A6C0-D7050C360FA0}"/>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fú wù zhōng duàn</a:t>
            </a:r>
          </a:p>
        </p:txBody>
      </p:sp>
      <p:sp>
        <p:nvSpPr>
          <p:cNvPr id="24" name="meaning-0">
            <a:extLst xmlns:a="http://schemas.openxmlformats.org/drawingml/2006/main">
              <a:ext uri="{FF2B5EF4-FFF2-40B4-BE49-F238E27FC236}">
                <a16:creationId xmlns:a16="http://schemas.microsoft.com/office/drawing/2014/main" id="{92BA7A19-F26D-4516-B2D1-7ECCB32B7793}"/>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서비스 장애</a:t>
            </a:r>
          </a:p>
        </p:txBody>
      </p:sp>
      <p:sp>
        <p:nvSpPr>
          <p:cNvPr id="25" name="vocab-0">
            <a:extLst xmlns:a="http://schemas.openxmlformats.org/drawingml/2006/main">
              <a:ext uri="{FF2B5EF4-FFF2-40B4-BE49-F238E27FC236}">
                <a16:creationId xmlns:a16="http://schemas.microsoft.com/office/drawing/2014/main" id="{11A496F5-E414-442D-86F2-690C2C42A305}"/>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稳定的连接</a:t>
            </a:r>
          </a:p>
        </p:txBody>
      </p:sp>
      <p:sp>
        <p:nvSpPr>
          <p:cNvPr id="26" name="vocab-pinyin-0">
            <a:extLst xmlns:a="http://schemas.openxmlformats.org/drawingml/2006/main">
              <a:ext uri="{FF2B5EF4-FFF2-40B4-BE49-F238E27FC236}">
                <a16:creationId xmlns:a16="http://schemas.microsoft.com/office/drawing/2014/main" id="{084BE974-C88D-4C29-BB77-CB508EB812AB}"/>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wěn dìng de lián jiē</a:t>
            </a:r>
          </a:p>
        </p:txBody>
      </p:sp>
      <p:sp>
        <p:nvSpPr>
          <p:cNvPr id="27" name="meaning-0">
            <a:extLst xmlns:a="http://schemas.openxmlformats.org/drawingml/2006/main">
              <a:ext uri="{FF2B5EF4-FFF2-40B4-BE49-F238E27FC236}">
                <a16:creationId xmlns:a16="http://schemas.microsoft.com/office/drawing/2014/main" id="{846C7933-7770-4670-9561-6E322D7122BA}"/>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안정적인 연결</a:t>
            </a:r>
          </a:p>
        </p:txBody>
      </p:sp>
      <p:sp>
        <p:nvSpPr>
          <p:cNvPr id="28" name="vocab-0">
            <a:extLst xmlns:a="http://schemas.openxmlformats.org/drawingml/2006/main">
              <a:ext uri="{FF2B5EF4-FFF2-40B4-BE49-F238E27FC236}">
                <a16:creationId xmlns:a16="http://schemas.microsoft.com/office/drawing/2014/main" id="{E8EE28AA-5E60-47E8-A18F-49556FCA8276}"/>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下一步</a:t>
            </a:r>
          </a:p>
        </p:txBody>
      </p:sp>
      <p:sp>
        <p:nvSpPr>
          <p:cNvPr id="29" name="vocab-pinyin-0">
            <a:extLst xmlns:a="http://schemas.openxmlformats.org/drawingml/2006/main">
              <a:ext uri="{FF2B5EF4-FFF2-40B4-BE49-F238E27FC236}">
                <a16:creationId xmlns:a16="http://schemas.microsoft.com/office/drawing/2014/main" id="{BA78AD0A-CFA1-4156-87F1-49C0F3534E98}"/>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xià yī bù</a:t>
            </a:r>
          </a:p>
        </p:txBody>
      </p:sp>
      <p:sp>
        <p:nvSpPr>
          <p:cNvPr id="30" name="meaning-0">
            <a:extLst xmlns:a="http://schemas.openxmlformats.org/drawingml/2006/main">
              <a:ext uri="{FF2B5EF4-FFF2-40B4-BE49-F238E27FC236}">
                <a16:creationId xmlns:a16="http://schemas.microsoft.com/office/drawing/2014/main" id="{D77A1836-399A-4055-8863-AA989359BF99}"/>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다음 단계</a:t>
            </a:r>
          </a:p>
        </p:txBody>
      </p:sp>
      <p:sp>
        <p:nvSpPr>
          <p:cNvPr id="31" name="vocab-0">
            <a:extLst xmlns:a="http://schemas.openxmlformats.org/drawingml/2006/main">
              <a:ext uri="{FF2B5EF4-FFF2-40B4-BE49-F238E27FC236}">
                <a16:creationId xmlns:a16="http://schemas.microsoft.com/office/drawing/2014/main" id="{5000CF53-3A7F-497F-BEF9-411543882FA9}"/>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故障中断</a:t>
            </a:r>
          </a:p>
        </p:txBody>
      </p:sp>
      <p:sp>
        <p:nvSpPr>
          <p:cNvPr id="32" name="vocab-pinyin-0">
            <a:extLst xmlns:a="http://schemas.openxmlformats.org/drawingml/2006/main">
              <a:ext uri="{FF2B5EF4-FFF2-40B4-BE49-F238E27FC236}">
                <a16:creationId xmlns:a16="http://schemas.microsoft.com/office/drawing/2014/main" id="{8CEBBD6C-BAE3-4028-A23F-A80049F2C753}"/>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gù zhàng zhōng duàn</a:t>
            </a:r>
          </a:p>
        </p:txBody>
      </p:sp>
      <p:sp>
        <p:nvSpPr>
          <p:cNvPr id="33" name="meaning-0">
            <a:extLst xmlns:a="http://schemas.openxmlformats.org/drawingml/2006/main">
              <a:ext uri="{FF2B5EF4-FFF2-40B4-BE49-F238E27FC236}">
                <a16:creationId xmlns:a16="http://schemas.microsoft.com/office/drawing/2014/main" id="{1B908560-4F46-47DE-8B36-F1D0C0BCB28C}"/>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장애로 인한 중단</a:t>
            </a:r>
          </a:p>
        </p:txBody>
      </p:sp>
    </p:spTree>
    <p:extLst>
      <p:ext uri="{BB962C8B-B14F-4D97-AF65-F5344CB8AC3E}">
        <p14:creationId xmlns:p14="http://schemas.microsoft.com/office/powerpoint/2010/main" val="1413123071"/>
      </p:ext>
    </p:extLst>
  </p:cSld>
</p:sld>
</file>

<file path=ppt/slides/slide54.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4F021064-6882-4141-9743-73FF7B3D83CB}"/>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Q54  롤플레이 취소 수수료 이견</a:t>
            </a:r>
          </a:p>
        </p:txBody>
      </p:sp>
      <p:sp>
        <p:nvSpPr>
          <p:cNvPr id="2" name="language">
            <a:extLst xmlns:a="http://schemas.openxmlformats.org/drawingml/2006/main">
              <a:ext uri="{FF2B5EF4-FFF2-40B4-BE49-F238E27FC236}">
                <a16:creationId xmlns:a16="http://schemas.microsoft.com/office/drawing/2014/main" id="{105B311D-2AB9-49B0-ADFC-20B9E9F543AC}"/>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026D90FC-0916-449B-8F85-FF5E5B8C1B69}"/>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가상 상황</a:t>
            </a:r>
          </a:p>
        </p:txBody>
      </p:sp>
      <p:sp>
        <p:nvSpPr>
          <p:cNvPr id="4" name="page">
            <a:extLst xmlns:a="http://schemas.openxmlformats.org/drawingml/2006/main">
              <a:ext uri="{FF2B5EF4-FFF2-40B4-BE49-F238E27FC236}">
                <a16:creationId xmlns:a16="http://schemas.microsoft.com/office/drawing/2014/main" id="{9C5F8479-2333-4D66-93DB-B4156297D02A}"/>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54 / 60</a:t>
            </a:r>
          </a:p>
        </p:txBody>
      </p:sp>
      <p:sp>
        <p:nvSpPr>
          <p:cNvPr id="5" name="section-label">
            <a:extLst xmlns:a="http://schemas.openxmlformats.org/drawingml/2006/main">
              <a:ext uri="{FF2B5EF4-FFF2-40B4-BE49-F238E27FC236}">
                <a16:creationId xmlns:a16="http://schemas.microsoft.com/office/drawing/2014/main" id="{52D90359-5271-4325-B469-4B87E9B8B79B}"/>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E1A6927E-9DFE-499C-905F-796D2256A9FF}"/>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你被收取了一笔没预料到的取消费用。请打电话说明情况，并提出合理的解决办法。</a:t>
            </a:r>
          </a:p>
        </p:txBody>
      </p:sp>
      <p:sp>
        <p:nvSpPr>
          <p:cNvPr id="7" name="pinyin">
            <a:extLst xmlns:a="http://schemas.openxmlformats.org/drawingml/2006/main">
              <a:ext uri="{FF2B5EF4-FFF2-40B4-BE49-F238E27FC236}">
                <a16:creationId xmlns:a16="http://schemas.microsoft.com/office/drawing/2014/main" id="{8254A413-CD40-4305-B949-7AEDB1980571}"/>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nǐ bèi shōu qǔ le yī bǐ méi yù liào dào de qǔ xiāo fèi yòng。 qǐng dǎ diàn huà shuō míng qíng kuàng， bìng tí chū hé lǐ de jiě jué bàn fǎ。</a:t>
            </a:r>
          </a:p>
        </p:txBody>
      </p:sp>
      <p:sp>
        <p:nvSpPr>
          <p:cNvPr id="8" name="section-label">
            <a:extLst xmlns:a="http://schemas.openxmlformats.org/drawingml/2006/main">
              <a:ext uri="{FF2B5EF4-FFF2-40B4-BE49-F238E27FC236}">
                <a16:creationId xmlns:a16="http://schemas.microsoft.com/office/drawing/2014/main" id="{E65DAECD-6E6F-41A2-A135-15E97A2CFD27}"/>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63F47AC1-ADFF-47AB-B148-A5403785A6BD}"/>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您好，我想咨询最近一笔预约的取消费用。我理解你们可能有取消规定，但我没有预料到这笔收费。</a:t>
            </a:r>
          </a:p>
        </p:txBody>
      </p:sp>
      <p:sp>
        <p:nvSpPr>
          <p:cNvPr id="10" name="pinyin">
            <a:extLst xmlns:a="http://schemas.openxmlformats.org/drawingml/2006/main">
              <a:ext uri="{FF2B5EF4-FFF2-40B4-BE49-F238E27FC236}">
                <a16:creationId xmlns:a16="http://schemas.microsoft.com/office/drawing/2014/main" id="{620EC550-081F-4F88-B81F-189F23E56AAB}"/>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nín hǎo， wǒ xiǎng zī xún zuì jìn yī bǐ yù yuē de qǔ xiāo fèi yòng。 wǒ lǐ jiě nǐ men kě néng yǒu qǔ xiāo guī dìng， dàn wǒ méi yǒu yù liào dào zhè bǐ shōu fèi。</a:t>
            </a:r>
          </a:p>
        </p:txBody>
      </p:sp>
      <p:sp>
        <p:nvSpPr>
          <p:cNvPr id="11" name="hanzi">
            <a:extLst xmlns:a="http://schemas.openxmlformats.org/drawingml/2006/main">
              <a:ext uri="{FF2B5EF4-FFF2-40B4-BE49-F238E27FC236}">
                <a16:creationId xmlns:a16="http://schemas.microsoft.com/office/drawing/2014/main" id="{72E5E7E6-71F1-41F2-84E0-B4551DE9A3F9}"/>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能不能告诉我适用的是哪一条规定，以及预订时在哪里说明过？</a:t>
            </a:r>
          </a:p>
        </p:txBody>
      </p:sp>
      <p:sp>
        <p:nvSpPr>
          <p:cNvPr id="12" name="pinyin">
            <a:extLst xmlns:a="http://schemas.openxmlformats.org/drawingml/2006/main">
              <a:ext uri="{FF2B5EF4-FFF2-40B4-BE49-F238E27FC236}">
                <a16:creationId xmlns:a16="http://schemas.microsoft.com/office/drawing/2014/main" id="{DAC8C492-4FB8-4728-92E9-902A8989D0F5}"/>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néng bù néng gào su wǒ shì yòng de shì nǎ yī tiáo guī dìng， yǐ jí yù dìng shí zài nǎ lǐ shuō míng guò？</a:t>
            </a:r>
          </a:p>
        </p:txBody>
      </p:sp>
      <p:sp>
        <p:nvSpPr>
          <p:cNvPr id="13" name="hanzi">
            <a:extLst xmlns:a="http://schemas.openxmlformats.org/drawingml/2006/main">
              <a:ext uri="{FF2B5EF4-FFF2-40B4-BE49-F238E27FC236}">
                <a16:creationId xmlns:a16="http://schemas.microsoft.com/office/drawing/2014/main" id="{B82BBC88-112F-47FC-9087-FCD2C602B95A}"/>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也请帮我核对一下取消的具体时间。如果收费有误，我希望退款。如果按照规定确实需要收费，</a:t>
            </a:r>
          </a:p>
        </p:txBody>
      </p:sp>
      <p:sp>
        <p:nvSpPr>
          <p:cNvPr id="14" name="pinyin">
            <a:extLst xmlns:a="http://schemas.openxmlformats.org/drawingml/2006/main">
              <a:ext uri="{FF2B5EF4-FFF2-40B4-BE49-F238E27FC236}">
                <a16:creationId xmlns:a16="http://schemas.microsoft.com/office/drawing/2014/main" id="{1F2F26B7-D94A-4C8F-94E5-F678B5037333}"/>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yě qǐng bāng wǒ hé duì yī xià qǔ xiāo de jù tǐ shí jiān。 rú guǒ shōu fèi yǒu wù， wǒ xī wàng tuì kuǎn。 rú guǒ àn zhào guī dìng què shí xū yào shōu fèi，</a:t>
            </a:r>
          </a:p>
        </p:txBody>
      </p:sp>
      <p:sp>
        <p:nvSpPr>
          <p:cNvPr id="15" name="hanzi">
            <a:extLst xmlns:a="http://schemas.openxmlformats.org/drawingml/2006/main">
              <a:ext uri="{FF2B5EF4-FFF2-40B4-BE49-F238E27FC236}">
                <a16:creationId xmlns:a16="http://schemas.microsoft.com/office/drawing/2014/main" id="{90FCC73B-79F4-406A-8012-3549E6B214C1}"/>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能不能考虑适当减免，或者把部分金额转成下次预约可以使用的额度？</a:t>
            </a:r>
          </a:p>
        </p:txBody>
      </p:sp>
      <p:sp>
        <p:nvSpPr>
          <p:cNvPr id="16" name="pinyin">
            <a:extLst xmlns:a="http://schemas.openxmlformats.org/drawingml/2006/main">
              <a:ext uri="{FF2B5EF4-FFF2-40B4-BE49-F238E27FC236}">
                <a16:creationId xmlns:a16="http://schemas.microsoft.com/office/drawing/2014/main" id="{4E2B9206-C3D1-4151-8CA2-868D071A05A5}"/>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néng bù néng kǎo lǜ shì dàng jiǎn miǎn， huò zhě bǎ bù fèn jīn é zhuǎn chéng xià cì yù yuē kě yǐ shǐ yòng de é dù？</a:t>
            </a:r>
          </a:p>
        </p:txBody>
      </p:sp>
      <p:sp>
        <p:nvSpPr>
          <p:cNvPr id="17" name="hanzi">
            <a:extLst xmlns:a="http://schemas.openxmlformats.org/drawingml/2006/main">
              <a:ext uri="{FF2B5EF4-FFF2-40B4-BE49-F238E27FC236}">
                <a16:creationId xmlns:a16="http://schemas.microsoft.com/office/drawing/2014/main" id="{D29683D1-ACF5-49B7-BECE-89D2A39A9E8A}"/>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我不是要求你们不核实就忽略规定，而是想弄清楚费用，找到合理的处理办法。请说明有哪些选择，</a:t>
            </a:r>
          </a:p>
        </p:txBody>
      </p:sp>
      <p:sp>
        <p:nvSpPr>
          <p:cNvPr id="18" name="pinyin">
            <a:extLst xmlns:a="http://schemas.openxmlformats.org/drawingml/2006/main">
              <a:ext uri="{FF2B5EF4-FFF2-40B4-BE49-F238E27FC236}">
                <a16:creationId xmlns:a16="http://schemas.microsoft.com/office/drawing/2014/main" id="{647DD5A5-A4BB-4B63-8A98-ECFA5D1799C6}"/>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bú shì yāo qiú nǐ men bù hé shí jiù hū lüè guī dìng， ér shì xiǎng nòng qīng chǔ fèi yòng， zhǎo dào hé lǐ de chǔ lǐ bàn fǎ。 qǐng shuō míng yǒu nǎ xiē xuǎn zé，</a:t>
            </a:r>
          </a:p>
        </p:txBody>
      </p:sp>
      <p:sp>
        <p:nvSpPr>
          <p:cNvPr id="19" name="hanzi">
            <a:extLst xmlns:a="http://schemas.openxmlformats.org/drawingml/2006/main">
              <a:ext uri="{FF2B5EF4-FFF2-40B4-BE49-F238E27FC236}">
                <a16:creationId xmlns:a16="http://schemas.microsoft.com/office/drawing/2014/main" id="{5F5A4208-C2F8-4F41-8485-58CB74A3EC94}"/>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审核以后也给我一份文字说明，这样可以避免进一步误解。</a:t>
            </a:r>
          </a:p>
        </p:txBody>
      </p:sp>
      <p:sp>
        <p:nvSpPr>
          <p:cNvPr id="20" name="pinyin">
            <a:extLst xmlns:a="http://schemas.openxmlformats.org/drawingml/2006/main">
              <a:ext uri="{FF2B5EF4-FFF2-40B4-BE49-F238E27FC236}">
                <a16:creationId xmlns:a16="http://schemas.microsoft.com/office/drawing/2014/main" id="{8F9AA9F1-4AFC-470D-8F99-B7F0B08528AB}"/>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shěn hé yǐ hòu yě gěi wǒ yī fèn wén zì shuō míng， zhè yàng kě yǐ bì miǎn jìn yí bù wù jiě。</a:t>
            </a:r>
          </a:p>
        </p:txBody>
      </p:sp>
      <p:sp>
        <p:nvSpPr>
          <p:cNvPr id="21" name="section-label">
            <a:extLst xmlns:a="http://schemas.openxmlformats.org/drawingml/2006/main">
              <a:ext uri="{FF2B5EF4-FFF2-40B4-BE49-F238E27FC236}">
                <a16:creationId xmlns:a16="http://schemas.microsoft.com/office/drawing/2014/main" id="{8390A72B-BBAD-47E8-B31D-A3CC819D7D3B}"/>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472CB26C-DAEA-4E01-BE28-E8C22FC72E6B}"/>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取消费用</a:t>
            </a:r>
          </a:p>
        </p:txBody>
      </p:sp>
      <p:sp>
        <p:nvSpPr>
          <p:cNvPr id="23" name="vocab-pinyin-0">
            <a:extLst xmlns:a="http://schemas.openxmlformats.org/drawingml/2006/main">
              <a:ext uri="{FF2B5EF4-FFF2-40B4-BE49-F238E27FC236}">
                <a16:creationId xmlns:a16="http://schemas.microsoft.com/office/drawing/2014/main" id="{B7BA5665-2EEB-4589-BF64-6ECE6DF19DAC}"/>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qǔ xiāo fèi yòng</a:t>
            </a:r>
          </a:p>
        </p:txBody>
      </p:sp>
      <p:sp>
        <p:nvSpPr>
          <p:cNvPr id="24" name="meaning-0">
            <a:extLst xmlns:a="http://schemas.openxmlformats.org/drawingml/2006/main">
              <a:ext uri="{FF2B5EF4-FFF2-40B4-BE49-F238E27FC236}">
                <a16:creationId xmlns:a16="http://schemas.microsoft.com/office/drawing/2014/main" id="{8AB22BE2-611B-4299-A55D-DD682DEEBB0E}"/>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취소 수수료</a:t>
            </a:r>
          </a:p>
        </p:txBody>
      </p:sp>
      <p:sp>
        <p:nvSpPr>
          <p:cNvPr id="25" name="vocab-0">
            <a:extLst xmlns:a="http://schemas.openxmlformats.org/drawingml/2006/main">
              <a:ext uri="{FF2B5EF4-FFF2-40B4-BE49-F238E27FC236}">
                <a16:creationId xmlns:a16="http://schemas.microsoft.com/office/drawing/2014/main" id="{79BBBE77-9EFB-48B6-BBC4-D1CBE261585E}"/>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以后预约可使用的额度</a:t>
            </a:r>
          </a:p>
        </p:txBody>
      </p:sp>
      <p:sp>
        <p:nvSpPr>
          <p:cNvPr id="26" name="vocab-pinyin-0">
            <a:extLst xmlns:a="http://schemas.openxmlformats.org/drawingml/2006/main">
              <a:ext uri="{FF2B5EF4-FFF2-40B4-BE49-F238E27FC236}">
                <a16:creationId xmlns:a16="http://schemas.microsoft.com/office/drawing/2014/main" id="{607AECA0-A549-419F-A922-821B6F662F1B}"/>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yǐ hòu yù yuē kě shǐ yòng de é dù</a:t>
            </a:r>
          </a:p>
        </p:txBody>
      </p:sp>
      <p:sp>
        <p:nvSpPr>
          <p:cNvPr id="27" name="meaning-0">
            <a:extLst xmlns:a="http://schemas.openxmlformats.org/drawingml/2006/main">
              <a:ext uri="{FF2B5EF4-FFF2-40B4-BE49-F238E27FC236}">
                <a16:creationId xmlns:a16="http://schemas.microsoft.com/office/drawing/2014/main" id="{74E1A895-D133-4160-83DC-2056404B8065}"/>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다음 예약에 쓸 크레딧</a:t>
            </a:r>
          </a:p>
        </p:txBody>
      </p:sp>
      <p:sp>
        <p:nvSpPr>
          <p:cNvPr id="28" name="vocab-0">
            <a:extLst xmlns:a="http://schemas.openxmlformats.org/drawingml/2006/main">
              <a:ext uri="{FF2B5EF4-FFF2-40B4-BE49-F238E27FC236}">
                <a16:creationId xmlns:a16="http://schemas.microsoft.com/office/drawing/2014/main" id="{90F04FEE-6DDE-4553-8540-07A125842215}"/>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合理的处理办法</a:t>
            </a:r>
          </a:p>
        </p:txBody>
      </p:sp>
      <p:sp>
        <p:nvSpPr>
          <p:cNvPr id="29" name="vocab-pinyin-0">
            <a:extLst xmlns:a="http://schemas.openxmlformats.org/drawingml/2006/main">
              <a:ext uri="{FF2B5EF4-FFF2-40B4-BE49-F238E27FC236}">
                <a16:creationId xmlns:a16="http://schemas.microsoft.com/office/drawing/2014/main" id="{E3EEAFD4-9C5D-4AC9-BDA7-0C6E9FD92DB3}"/>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hé lǐ de chǔ lǐ bàn fǎ</a:t>
            </a:r>
          </a:p>
        </p:txBody>
      </p:sp>
      <p:sp>
        <p:nvSpPr>
          <p:cNvPr id="30" name="meaning-0">
            <a:extLst xmlns:a="http://schemas.openxmlformats.org/drawingml/2006/main">
              <a:ext uri="{FF2B5EF4-FFF2-40B4-BE49-F238E27FC236}">
                <a16:creationId xmlns:a16="http://schemas.microsoft.com/office/drawing/2014/main" id="{4FC68E12-62D2-4164-BEB0-F5111ADB57F1}"/>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합리적인 해결 방향</a:t>
            </a:r>
          </a:p>
        </p:txBody>
      </p:sp>
      <p:sp>
        <p:nvSpPr>
          <p:cNvPr id="31" name="vocab-0">
            <a:extLst xmlns:a="http://schemas.openxmlformats.org/drawingml/2006/main">
              <a:ext uri="{FF2B5EF4-FFF2-40B4-BE49-F238E27FC236}">
                <a16:creationId xmlns:a16="http://schemas.microsoft.com/office/drawing/2014/main" id="{51D0A05D-B5CC-4380-A4FB-DC9F7B850F53}"/>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规定</a:t>
            </a:r>
          </a:p>
        </p:txBody>
      </p:sp>
      <p:sp>
        <p:nvSpPr>
          <p:cNvPr id="32" name="vocab-pinyin-0">
            <a:extLst xmlns:a="http://schemas.openxmlformats.org/drawingml/2006/main">
              <a:ext uri="{FF2B5EF4-FFF2-40B4-BE49-F238E27FC236}">
                <a16:creationId xmlns:a16="http://schemas.microsoft.com/office/drawing/2014/main" id="{D8E16734-34CE-4C50-85E7-1B25E1EF9BF7}"/>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guī dìng</a:t>
            </a:r>
          </a:p>
        </p:txBody>
      </p:sp>
      <p:sp>
        <p:nvSpPr>
          <p:cNvPr id="33" name="meaning-0">
            <a:extLst xmlns:a="http://schemas.openxmlformats.org/drawingml/2006/main">
              <a:ext uri="{FF2B5EF4-FFF2-40B4-BE49-F238E27FC236}">
                <a16:creationId xmlns:a16="http://schemas.microsoft.com/office/drawing/2014/main" id="{5FD99C54-F1BC-4D52-86A4-EB8A3C1A60AC}"/>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규정</a:t>
            </a:r>
          </a:p>
        </p:txBody>
      </p:sp>
    </p:spTree>
    <p:extLst>
      <p:ext uri="{BB962C8B-B14F-4D97-AF65-F5344CB8AC3E}">
        <p14:creationId xmlns:p14="http://schemas.microsoft.com/office/powerpoint/2010/main" val="1203964670"/>
      </p:ext>
    </p:extLst>
  </p:cSld>
</p:sld>
</file>

<file path=ppt/slides/slide55.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0D612906-623F-4AE8-A777-E994D86D0653}"/>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Q55  잘 모르는 음악 질문에 답하기</a:t>
            </a:r>
          </a:p>
        </p:txBody>
      </p:sp>
      <p:sp>
        <p:nvSpPr>
          <p:cNvPr id="2" name="language">
            <a:extLst xmlns:a="http://schemas.openxmlformats.org/drawingml/2006/main">
              <a:ext uri="{FF2B5EF4-FFF2-40B4-BE49-F238E27FC236}">
                <a16:creationId xmlns:a16="http://schemas.microsoft.com/office/drawing/2014/main" id="{08981B4B-55CE-45F5-9599-5C32ABD3F947}"/>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19EDF5AF-BBE3-4E9E-BD00-876F5A2C68BF}"/>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경험 부족 대응 연습</a:t>
            </a:r>
          </a:p>
        </p:txBody>
      </p:sp>
      <p:sp>
        <p:nvSpPr>
          <p:cNvPr id="4" name="page">
            <a:extLst xmlns:a="http://schemas.openxmlformats.org/drawingml/2006/main">
              <a:ext uri="{FF2B5EF4-FFF2-40B4-BE49-F238E27FC236}">
                <a16:creationId xmlns:a16="http://schemas.microsoft.com/office/drawing/2014/main" id="{2B828CB8-33B4-4CCB-98EF-E4CE158D9650}"/>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55 / 60</a:t>
            </a:r>
          </a:p>
        </p:txBody>
      </p:sp>
      <p:sp>
        <p:nvSpPr>
          <p:cNvPr id="5" name="section-label">
            <a:extLst xmlns:a="http://schemas.openxmlformats.org/drawingml/2006/main">
              <a:ext uri="{FF2B5EF4-FFF2-40B4-BE49-F238E27FC236}">
                <a16:creationId xmlns:a16="http://schemas.microsoft.com/office/drawing/2014/main" id="{817CED2A-7E2E-447F-8E22-4FB8BA8E7317}"/>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4E455724-3D98-442D-AD01-4AEDD491EE49}"/>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你喜欢什么样的音乐？一般什么时候听？</a:t>
            </a:r>
          </a:p>
        </p:txBody>
      </p:sp>
      <p:sp>
        <p:nvSpPr>
          <p:cNvPr id="7" name="pinyin">
            <a:extLst xmlns:a="http://schemas.openxmlformats.org/drawingml/2006/main">
              <a:ext uri="{FF2B5EF4-FFF2-40B4-BE49-F238E27FC236}">
                <a16:creationId xmlns:a16="http://schemas.microsoft.com/office/drawing/2014/main" id="{305BFDD6-FC7A-4448-94B5-613871085878}"/>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nǐ xǐ huan shén me yàng de yīn yuè？ yì bān shén me shí hou tīng？</a:t>
            </a:r>
          </a:p>
        </p:txBody>
      </p:sp>
      <p:sp>
        <p:nvSpPr>
          <p:cNvPr id="8" name="section-label">
            <a:extLst xmlns:a="http://schemas.openxmlformats.org/drawingml/2006/main">
              <a:ext uri="{FF2B5EF4-FFF2-40B4-BE49-F238E27FC236}">
                <a16:creationId xmlns:a16="http://schemas.microsoft.com/office/drawing/2014/main" id="{FFC1992D-3FA3-4183-8A14-2C042E30F106}"/>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7AD4EBE5-E588-42A4-AFF6-5B981726BAFF}"/>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我没有特别深入地关注音乐，所以说不出很详细的喜欢的歌手名单。相比音乐类型，我更在意当时的场合。</a:t>
            </a:r>
          </a:p>
        </p:txBody>
      </p:sp>
      <p:sp>
        <p:nvSpPr>
          <p:cNvPr id="10" name="pinyin">
            <a:extLst xmlns:a="http://schemas.openxmlformats.org/drawingml/2006/main">
              <a:ext uri="{FF2B5EF4-FFF2-40B4-BE49-F238E27FC236}">
                <a16:creationId xmlns:a16="http://schemas.microsoft.com/office/drawing/2014/main" id="{09BDED18-A09F-48F0-8207-725E5B936BDC}"/>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méi yǒu tè bié shēn rù de guān zhù yīn yuè， suǒ yǐ shuō bù chū hěn xiáng xì de xǐ huan de gē shǒu míng dān。 xiāng bǐ yīn yuè lèi xíng， wǒ gèng zài yì dāng shí de chǎng hé。</a:t>
            </a:r>
          </a:p>
        </p:txBody>
      </p:sp>
      <p:sp>
        <p:nvSpPr>
          <p:cNvPr id="11" name="hanzi">
            <a:extLst xmlns:a="http://schemas.openxmlformats.org/drawingml/2006/main">
              <a:ext uri="{FF2B5EF4-FFF2-40B4-BE49-F238E27FC236}">
                <a16:creationId xmlns:a16="http://schemas.microsoft.com/office/drawing/2014/main" id="{D5128039-59DC-46BB-837D-997CE6157DE0}"/>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忙了一天以后想放松，我会倾向于不需要太集中注意力的音乐。</a:t>
            </a:r>
          </a:p>
        </p:txBody>
      </p:sp>
      <p:sp>
        <p:nvSpPr>
          <p:cNvPr id="12" name="pinyin">
            <a:extLst xmlns:a="http://schemas.openxmlformats.org/drawingml/2006/main">
              <a:ext uri="{FF2B5EF4-FFF2-40B4-BE49-F238E27FC236}">
                <a16:creationId xmlns:a16="http://schemas.microsoft.com/office/drawing/2014/main" id="{A7F2A350-E75F-4EB5-A9B9-E8EDEC9B08C0}"/>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máng le yī tiān yǐ hòu xiǎng fàng sōng， wǒ huì qīng xiàng yú bù xū yào tài jí zhōng zhù yì lì de yīn yuè。</a:t>
            </a:r>
          </a:p>
        </p:txBody>
      </p:sp>
      <p:sp>
        <p:nvSpPr>
          <p:cNvPr id="13" name="hanzi">
            <a:extLst xmlns:a="http://schemas.openxmlformats.org/drawingml/2006/main">
              <a:ext uri="{FF2B5EF4-FFF2-40B4-BE49-F238E27FC236}">
                <a16:creationId xmlns:a16="http://schemas.microsoft.com/office/drawing/2014/main" id="{42A94128-012D-4D8F-8051-6BCADB4A8E0C}"/>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比如，安静的背景音乐可以让短暂的休息和工作时间有一点区别。不过，如果要读比较难的材料，</a:t>
            </a:r>
          </a:p>
        </p:txBody>
      </p:sp>
      <p:sp>
        <p:nvSpPr>
          <p:cNvPr id="14" name="pinyin">
            <a:extLst xmlns:a="http://schemas.openxmlformats.org/drawingml/2006/main">
              <a:ext uri="{FF2B5EF4-FFF2-40B4-BE49-F238E27FC236}">
                <a16:creationId xmlns:a16="http://schemas.microsoft.com/office/drawing/2014/main" id="{D2386201-B7C2-48BE-95E8-35FDEEC97918}"/>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bǐ rú， ān jìng de bèi jǐng yīn yuè kě yǐ ràng duǎn zàn de xiū xī hé gōng zuò shí jiān yǒu yì diǎn qū bié。 bù guò， rú guǒ yào dú bǐ jiào nán de cái liào，</a:t>
            </a:r>
          </a:p>
        </p:txBody>
      </p:sp>
      <p:sp>
        <p:nvSpPr>
          <p:cNvPr id="15" name="hanzi">
            <a:extLst xmlns:a="http://schemas.openxmlformats.org/drawingml/2006/main">
              <a:ext uri="{FF2B5EF4-FFF2-40B4-BE49-F238E27FC236}">
                <a16:creationId xmlns:a16="http://schemas.microsoft.com/office/drawing/2014/main" id="{9F5D0E0A-AD21-4256-8392-30A8C356DCE7}"/>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我可能更喜欢安静，不希望音乐和眼前的文字互相干扰。</a:t>
            </a:r>
          </a:p>
        </p:txBody>
      </p:sp>
      <p:sp>
        <p:nvSpPr>
          <p:cNvPr id="16" name="pinyin">
            <a:extLst xmlns:a="http://schemas.openxmlformats.org/drawingml/2006/main">
              <a:ext uri="{FF2B5EF4-FFF2-40B4-BE49-F238E27FC236}">
                <a16:creationId xmlns:a16="http://schemas.microsoft.com/office/drawing/2014/main" id="{C3BE9C10-C189-4DC8-8E6D-66116E5958A5}"/>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kě néng gèng xǐ huan ān jìng， bù xī wàng yīn yuè hé yǎn qián de wén zì hù xiāng gān rǎo。</a:t>
            </a:r>
          </a:p>
        </p:txBody>
      </p:sp>
      <p:sp>
        <p:nvSpPr>
          <p:cNvPr id="17" name="hanzi">
            <a:extLst xmlns:a="http://schemas.openxmlformats.org/drawingml/2006/main">
              <a:ext uri="{FF2B5EF4-FFF2-40B4-BE49-F238E27FC236}">
                <a16:creationId xmlns:a16="http://schemas.microsoft.com/office/drawing/2014/main" id="{247F5BCA-EFB6-4F15-A67C-7FC807AC8D3D}"/>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所以我不算很专业的音乐爱好者，但能理解音乐会改变气氛。我的选择比较实际，就是适合当时的状态。</a:t>
            </a:r>
          </a:p>
        </p:txBody>
      </p:sp>
      <p:sp>
        <p:nvSpPr>
          <p:cNvPr id="18" name="pinyin">
            <a:extLst xmlns:a="http://schemas.openxmlformats.org/drawingml/2006/main">
              <a:ext uri="{FF2B5EF4-FFF2-40B4-BE49-F238E27FC236}">
                <a16:creationId xmlns:a16="http://schemas.microsoft.com/office/drawing/2014/main" id="{E4EAE1DA-BD51-4F19-8309-AF6E46CDA9CE}"/>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suǒ yǐ wǒ bù suàn hěn zhuān yè de yīn yuè ài hào zhě， dàn néng lǐ jiě yīn yuè huì gǎi biàn qì fēn。 wǒ de xuǎn zé bǐ jiào shí jì， jiù shì shì hé dāng shí de zhuàng tài。</a:t>
            </a:r>
          </a:p>
        </p:txBody>
      </p:sp>
      <p:sp>
        <p:nvSpPr>
          <p:cNvPr id="19" name="hanzi">
            <a:extLst xmlns:a="http://schemas.openxmlformats.org/drawingml/2006/main">
              <a:ext uri="{FF2B5EF4-FFF2-40B4-BE49-F238E27FC236}">
                <a16:creationId xmlns:a16="http://schemas.microsoft.com/office/drawing/2014/main" id="{17AE2535-7400-4FBD-8806-6F97CB4C6AA9}"/>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如果能找到几首自己喜欢的歌就很好，但我不觉得一定要很专业才能享受音乐。</a:t>
            </a:r>
          </a:p>
        </p:txBody>
      </p:sp>
      <p:sp>
        <p:nvSpPr>
          <p:cNvPr id="20" name="pinyin">
            <a:extLst xmlns:a="http://schemas.openxmlformats.org/drawingml/2006/main">
              <a:ext uri="{FF2B5EF4-FFF2-40B4-BE49-F238E27FC236}">
                <a16:creationId xmlns:a16="http://schemas.microsoft.com/office/drawing/2014/main" id="{3BA88966-6E2A-4B8D-9DC1-583A7AC7766E}"/>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rú guǒ néng zhǎo dào jǐ shǒu zì jǐ xǐ huan de gē jiù hěn hǎo， dàn wǒ bù jué de yí dìng yào hěn zhuān yè cái néng xiǎng shòu yīn yuè。</a:t>
            </a:r>
          </a:p>
        </p:txBody>
      </p:sp>
      <p:sp>
        <p:nvSpPr>
          <p:cNvPr id="21" name="section-label">
            <a:extLst xmlns:a="http://schemas.openxmlformats.org/drawingml/2006/main">
              <a:ext uri="{FF2B5EF4-FFF2-40B4-BE49-F238E27FC236}">
                <a16:creationId xmlns:a16="http://schemas.microsoft.com/office/drawing/2014/main" id="{00A7F60C-3A2B-4AAC-983B-46A6F39DA1EA}"/>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DC5A91D3-555E-4EE3-A10A-180566F4617C}"/>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深入关注音乐</a:t>
            </a:r>
          </a:p>
        </p:txBody>
      </p:sp>
      <p:sp>
        <p:nvSpPr>
          <p:cNvPr id="23" name="vocab-pinyin-0">
            <a:extLst xmlns:a="http://schemas.openxmlformats.org/drawingml/2006/main">
              <a:ext uri="{FF2B5EF4-FFF2-40B4-BE49-F238E27FC236}">
                <a16:creationId xmlns:a16="http://schemas.microsoft.com/office/drawing/2014/main" id="{FA4E2B7D-685E-43F4-87FD-5EE49EC81333}"/>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shēn rù guān zhù yīn yuè</a:t>
            </a:r>
          </a:p>
        </p:txBody>
      </p:sp>
      <p:sp>
        <p:nvSpPr>
          <p:cNvPr id="24" name="meaning-0">
            <a:extLst xmlns:a="http://schemas.openxmlformats.org/drawingml/2006/main">
              <a:ext uri="{FF2B5EF4-FFF2-40B4-BE49-F238E27FC236}">
                <a16:creationId xmlns:a16="http://schemas.microsoft.com/office/drawing/2014/main" id="{7EE7BD19-751C-4073-8B0E-ED8B0B062985}"/>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음악을 깊이 찾아 듣다</a:t>
            </a:r>
          </a:p>
        </p:txBody>
      </p:sp>
      <p:sp>
        <p:nvSpPr>
          <p:cNvPr id="25" name="vocab-0">
            <a:extLst xmlns:a="http://schemas.openxmlformats.org/drawingml/2006/main">
              <a:ext uri="{FF2B5EF4-FFF2-40B4-BE49-F238E27FC236}">
                <a16:creationId xmlns:a16="http://schemas.microsoft.com/office/drawing/2014/main" id="{35B3C3E9-DFED-4ACD-8AF6-B6FD5E628F44}"/>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适合当时的状态</a:t>
            </a:r>
          </a:p>
        </p:txBody>
      </p:sp>
      <p:sp>
        <p:nvSpPr>
          <p:cNvPr id="26" name="vocab-pinyin-0">
            <a:extLst xmlns:a="http://schemas.openxmlformats.org/drawingml/2006/main">
              <a:ext uri="{FF2B5EF4-FFF2-40B4-BE49-F238E27FC236}">
                <a16:creationId xmlns:a16="http://schemas.microsoft.com/office/drawing/2014/main" id="{3E8E7F48-CCEC-40F3-9546-6E5A0E600876}"/>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shì hé dāng shí de zhuàng tài</a:t>
            </a:r>
          </a:p>
        </p:txBody>
      </p:sp>
      <p:sp>
        <p:nvSpPr>
          <p:cNvPr id="27" name="meaning-0">
            <a:extLst xmlns:a="http://schemas.openxmlformats.org/drawingml/2006/main">
              <a:ext uri="{FF2B5EF4-FFF2-40B4-BE49-F238E27FC236}">
                <a16:creationId xmlns:a16="http://schemas.microsoft.com/office/drawing/2014/main" id="{3E47B920-5843-4838-A2D4-6251A0D8988E}"/>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그때의 상황에 맞다</a:t>
            </a:r>
          </a:p>
        </p:txBody>
      </p:sp>
      <p:sp>
        <p:nvSpPr>
          <p:cNvPr id="28" name="vocab-0">
            <a:extLst xmlns:a="http://schemas.openxmlformats.org/drawingml/2006/main">
              <a:ext uri="{FF2B5EF4-FFF2-40B4-BE49-F238E27FC236}">
                <a16:creationId xmlns:a16="http://schemas.microsoft.com/office/drawing/2014/main" id="{31FDBC04-36EB-47F5-B1B4-5B49A4559B21}"/>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背景音乐</a:t>
            </a:r>
          </a:p>
        </p:txBody>
      </p:sp>
      <p:sp>
        <p:nvSpPr>
          <p:cNvPr id="29" name="vocab-pinyin-0">
            <a:extLst xmlns:a="http://schemas.openxmlformats.org/drawingml/2006/main">
              <a:ext uri="{FF2B5EF4-FFF2-40B4-BE49-F238E27FC236}">
                <a16:creationId xmlns:a16="http://schemas.microsoft.com/office/drawing/2014/main" id="{3EB959BE-D0F2-4BC0-9673-D6E49E603F3D}"/>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bèi jǐng yīn yuè</a:t>
            </a:r>
          </a:p>
        </p:txBody>
      </p:sp>
      <p:sp>
        <p:nvSpPr>
          <p:cNvPr id="30" name="meaning-0">
            <a:extLst xmlns:a="http://schemas.openxmlformats.org/drawingml/2006/main">
              <a:ext uri="{FF2B5EF4-FFF2-40B4-BE49-F238E27FC236}">
                <a16:creationId xmlns:a16="http://schemas.microsoft.com/office/drawing/2014/main" id="{79D61209-42E7-41D2-BA66-18B3D69DF988}"/>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배경 음악</a:t>
            </a:r>
          </a:p>
        </p:txBody>
      </p:sp>
      <p:sp>
        <p:nvSpPr>
          <p:cNvPr id="31" name="vocab-0">
            <a:extLst xmlns:a="http://schemas.openxmlformats.org/drawingml/2006/main">
              <a:ext uri="{FF2B5EF4-FFF2-40B4-BE49-F238E27FC236}">
                <a16:creationId xmlns:a16="http://schemas.microsoft.com/office/drawing/2014/main" id="{A287F1F0-0986-4A98-AB8A-A90FDFF652A6}"/>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类型</a:t>
            </a:r>
          </a:p>
        </p:txBody>
      </p:sp>
      <p:sp>
        <p:nvSpPr>
          <p:cNvPr id="32" name="vocab-pinyin-0">
            <a:extLst xmlns:a="http://schemas.openxmlformats.org/drawingml/2006/main">
              <a:ext uri="{FF2B5EF4-FFF2-40B4-BE49-F238E27FC236}">
                <a16:creationId xmlns:a16="http://schemas.microsoft.com/office/drawing/2014/main" id="{E5B942DA-B74A-46F8-BB45-EEB06645BF30}"/>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lèi xíng</a:t>
            </a:r>
          </a:p>
        </p:txBody>
      </p:sp>
      <p:sp>
        <p:nvSpPr>
          <p:cNvPr id="33" name="meaning-0">
            <a:extLst xmlns:a="http://schemas.openxmlformats.org/drawingml/2006/main">
              <a:ext uri="{FF2B5EF4-FFF2-40B4-BE49-F238E27FC236}">
                <a16:creationId xmlns:a16="http://schemas.microsoft.com/office/drawing/2014/main" id="{CE7B6E6F-21F4-459D-BF0B-C610A5470E06}"/>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장르</a:t>
            </a:r>
          </a:p>
        </p:txBody>
      </p:sp>
    </p:spTree>
    <p:extLst>
      <p:ext uri="{BB962C8B-B14F-4D97-AF65-F5344CB8AC3E}">
        <p14:creationId xmlns:p14="http://schemas.microsoft.com/office/powerpoint/2010/main" val="1074704807"/>
      </p:ext>
    </p:extLst>
  </p:cSld>
</p:sld>
</file>

<file path=ppt/slides/slide56.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27A1FD29-6337-4B73-A79F-FF42E076A155}"/>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Q56  영화나 공연 경험이 부족할 때</a:t>
            </a:r>
          </a:p>
        </p:txBody>
      </p:sp>
      <p:sp>
        <p:nvSpPr>
          <p:cNvPr id="2" name="language">
            <a:extLst xmlns:a="http://schemas.openxmlformats.org/drawingml/2006/main">
              <a:ext uri="{FF2B5EF4-FFF2-40B4-BE49-F238E27FC236}">
                <a16:creationId xmlns:a16="http://schemas.microsoft.com/office/drawing/2014/main" id="{845254FE-DFBC-44A9-A5CC-29541FC13268}"/>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8DFD3308-57C2-4FDA-83DF-F311BB3E71B8}"/>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경험 부족 대응 연습</a:t>
            </a:r>
          </a:p>
        </p:txBody>
      </p:sp>
      <p:sp>
        <p:nvSpPr>
          <p:cNvPr id="4" name="page">
            <a:extLst xmlns:a="http://schemas.openxmlformats.org/drawingml/2006/main">
              <a:ext uri="{FF2B5EF4-FFF2-40B4-BE49-F238E27FC236}">
                <a16:creationId xmlns:a16="http://schemas.microsoft.com/office/drawing/2014/main" id="{7B2D0DD3-E72D-4722-832B-8536AFE7FFD2}"/>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56 / 60</a:t>
            </a:r>
          </a:p>
        </p:txBody>
      </p:sp>
      <p:sp>
        <p:nvSpPr>
          <p:cNvPr id="5" name="section-label">
            <a:extLst xmlns:a="http://schemas.openxmlformats.org/drawingml/2006/main">
              <a:ext uri="{FF2B5EF4-FFF2-40B4-BE49-F238E27FC236}">
                <a16:creationId xmlns:a16="http://schemas.microsoft.com/office/drawing/2014/main" id="{8FB7D4E1-A22B-46EE-8737-52959011BA68}"/>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BDBBC523-B465-46A7-8616-243061EDB06A}"/>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你会选择看什么类型的电影？为什么？</a:t>
            </a:r>
          </a:p>
        </p:txBody>
      </p:sp>
      <p:sp>
        <p:nvSpPr>
          <p:cNvPr id="7" name="pinyin">
            <a:extLst xmlns:a="http://schemas.openxmlformats.org/drawingml/2006/main">
              <a:ext uri="{FF2B5EF4-FFF2-40B4-BE49-F238E27FC236}">
                <a16:creationId xmlns:a16="http://schemas.microsoft.com/office/drawing/2014/main" id="{2ACED4E7-934D-4619-8E69-09ACBB10CF3A}"/>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nǐ huì xuǎn zé kàn shén me lèi xíng de diàn yǐng？ wéi shén me？</a:t>
            </a:r>
          </a:p>
        </p:txBody>
      </p:sp>
      <p:sp>
        <p:nvSpPr>
          <p:cNvPr id="8" name="section-label">
            <a:extLst xmlns:a="http://schemas.openxmlformats.org/drawingml/2006/main">
              <a:ext uri="{FF2B5EF4-FFF2-40B4-BE49-F238E27FC236}">
                <a16:creationId xmlns:a16="http://schemas.microsoft.com/office/drawing/2014/main" id="{4D02B0ED-9C09-45F4-9544-8FAD0136B15A}"/>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717C2750-0318-409F-A70C-DAECA1838FA7}"/>
              </a:ext>
            </a:extLst>
          </p:cNvPr>
          <p:cNvSpPr>
            <a:spLocks xmlns:a="http://schemas.openxmlformats.org/drawingml/2006/main" noGrp="1"/>
          </p:cNvSpPr>
          <p:nvPr/>
        </p:nvSpPr>
        <p:spPr>
          <a:xfrm xmlns:a="http://schemas.openxmlformats.org/drawingml/2006/main">
            <a:off x="666750" y="2343150"/>
            <a:ext cx="13906500" cy="3393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138" b="0">
                <a:solidFill>
                  <a:srgbClr val="172938"/>
                </a:solidFill>
                <a:latin typeface="Microsoft YaHei"/>
                <a:ea typeface="Microsoft YaHei"/>
                <a:cs typeface="Microsoft YaHei"/>
              </a:defRPr>
            </a:pPr>
            <a:r>
              <a:rPr sz="2138" b="0">
                <a:solidFill>
                  <a:srgbClr val="172938"/>
                </a:solidFill>
                <a:latin typeface="Microsoft YaHei"/>
                <a:ea typeface="Microsoft YaHei"/>
                <a:cs typeface="Microsoft YaHei"/>
              </a:rPr>
              <a:t>我最近没有一次能详细描述的电影院经历。现在空闲时间更多用在运动、学习和家人身上，</a:t>
            </a:r>
          </a:p>
        </p:txBody>
      </p:sp>
      <p:sp>
        <p:nvSpPr>
          <p:cNvPr id="10" name="pinyin">
            <a:extLst xmlns:a="http://schemas.openxmlformats.org/drawingml/2006/main">
              <a:ext uri="{FF2B5EF4-FFF2-40B4-BE49-F238E27FC236}">
                <a16:creationId xmlns:a16="http://schemas.microsoft.com/office/drawing/2014/main" id="{7510B1BD-1763-44E4-859F-9AA4508370A2}"/>
              </a:ext>
            </a:extLst>
          </p:cNvPr>
          <p:cNvSpPr>
            <a:spLocks xmlns:a="http://schemas.openxmlformats.org/drawingml/2006/main" noGrp="1"/>
          </p:cNvSpPr>
          <p:nvPr/>
        </p:nvSpPr>
        <p:spPr>
          <a:xfrm xmlns:a="http://schemas.openxmlformats.org/drawingml/2006/main">
            <a:off x="666750" y="2682478"/>
            <a:ext cx="13906500" cy="2067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52" b="0">
                <a:solidFill>
                  <a:srgbClr val="65727C"/>
                </a:solidFill>
                <a:latin typeface="Arial"/>
                <a:ea typeface="Arial"/>
                <a:cs typeface="Arial"/>
              </a:defRPr>
            </a:pPr>
            <a:r>
              <a:rPr sz="1252" b="0">
                <a:solidFill>
                  <a:srgbClr val="65727C"/>
                </a:solidFill>
                <a:latin typeface="Arial"/>
                <a:ea typeface="Arial"/>
                <a:cs typeface="Arial"/>
              </a:rPr>
              <a:t>wǒ zuì jìn méi yǒu yī cì néng xiáng xì miáo shù de diàn yǐng yuàn jīng lì。 xiàn zài kòng xián shí jiān gèng duō yòng zài yùn dòng、 xué xí hé jiā rén shēn shàng，</a:t>
            </a:r>
          </a:p>
        </p:txBody>
      </p:sp>
      <p:sp>
        <p:nvSpPr>
          <p:cNvPr id="11" name="hanzi">
            <a:extLst xmlns:a="http://schemas.openxmlformats.org/drawingml/2006/main">
              <a:ext uri="{FF2B5EF4-FFF2-40B4-BE49-F238E27FC236}">
                <a16:creationId xmlns:a16="http://schemas.microsoft.com/office/drawing/2014/main" id="{55CB2857-098A-4386-8D47-078B90B3E944}"/>
              </a:ext>
            </a:extLst>
          </p:cNvPr>
          <p:cNvSpPr>
            <a:spLocks xmlns:a="http://schemas.openxmlformats.org/drawingml/2006/main" noGrp="1"/>
          </p:cNvSpPr>
          <p:nvPr/>
        </p:nvSpPr>
        <p:spPr>
          <a:xfrm xmlns:a="http://schemas.openxmlformats.org/drawingml/2006/main">
            <a:off x="666750" y="2927366"/>
            <a:ext cx="13906500" cy="3393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138" b="0">
                <a:solidFill>
                  <a:srgbClr val="172938"/>
                </a:solidFill>
                <a:latin typeface="Microsoft YaHei"/>
                <a:ea typeface="Microsoft YaHei"/>
                <a:cs typeface="Microsoft YaHei"/>
              </a:defRPr>
            </a:pPr>
            <a:r>
              <a:rPr sz="2138" b="0">
                <a:solidFill>
                  <a:srgbClr val="172938"/>
                </a:solidFill>
                <a:latin typeface="Microsoft YaHei"/>
                <a:ea typeface="Microsoft YaHei"/>
                <a:cs typeface="Microsoft YaHei"/>
              </a:rPr>
              <a:t>所以电影不一定排在最前面。</a:t>
            </a:r>
          </a:p>
        </p:txBody>
      </p:sp>
      <p:sp>
        <p:nvSpPr>
          <p:cNvPr id="12" name="pinyin">
            <a:extLst xmlns:a="http://schemas.openxmlformats.org/drawingml/2006/main">
              <a:ext uri="{FF2B5EF4-FFF2-40B4-BE49-F238E27FC236}">
                <a16:creationId xmlns:a16="http://schemas.microsoft.com/office/drawing/2014/main" id="{82B04618-F318-4EAB-B66B-CDE77BE8E81C}"/>
              </a:ext>
            </a:extLst>
          </p:cNvPr>
          <p:cNvSpPr>
            <a:spLocks xmlns:a="http://schemas.openxmlformats.org/drawingml/2006/main" noGrp="1"/>
          </p:cNvSpPr>
          <p:nvPr/>
        </p:nvSpPr>
        <p:spPr>
          <a:xfrm xmlns:a="http://schemas.openxmlformats.org/drawingml/2006/main">
            <a:off x="666750" y="3266694"/>
            <a:ext cx="13906500" cy="2067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52" b="0">
                <a:solidFill>
                  <a:srgbClr val="65727C"/>
                </a:solidFill>
                <a:latin typeface="Arial"/>
                <a:ea typeface="Arial"/>
                <a:cs typeface="Arial"/>
              </a:defRPr>
            </a:pPr>
            <a:r>
              <a:rPr sz="1252" b="0">
                <a:solidFill>
                  <a:srgbClr val="65727C"/>
                </a:solidFill>
                <a:latin typeface="Arial"/>
                <a:ea typeface="Arial"/>
                <a:cs typeface="Arial"/>
              </a:rPr>
              <a:t>suǒ yǐ diàn yǐng bù yí dìng pái zài zuì qián miàn。</a:t>
            </a:r>
          </a:p>
        </p:txBody>
      </p:sp>
      <p:sp>
        <p:nvSpPr>
          <p:cNvPr id="13" name="hanzi">
            <a:extLst xmlns:a="http://schemas.openxmlformats.org/drawingml/2006/main">
              <a:ext uri="{FF2B5EF4-FFF2-40B4-BE49-F238E27FC236}">
                <a16:creationId xmlns:a16="http://schemas.microsoft.com/office/drawing/2014/main" id="{D1070983-C66F-43C6-A65A-D722E78CF7CA}"/>
              </a:ext>
            </a:extLst>
          </p:cNvPr>
          <p:cNvSpPr>
            <a:spLocks xmlns:a="http://schemas.openxmlformats.org/drawingml/2006/main" noGrp="1"/>
          </p:cNvSpPr>
          <p:nvPr/>
        </p:nvSpPr>
        <p:spPr>
          <a:xfrm xmlns:a="http://schemas.openxmlformats.org/drawingml/2006/main">
            <a:off x="666750" y="3625882"/>
            <a:ext cx="13906500" cy="3393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138" b="0">
                <a:solidFill>
                  <a:srgbClr val="172938"/>
                </a:solidFill>
                <a:latin typeface="Microsoft YaHei"/>
                <a:ea typeface="Microsoft YaHei"/>
                <a:cs typeface="Microsoft YaHei"/>
              </a:defRPr>
            </a:pPr>
            <a:r>
              <a:rPr sz="2138" b="0">
                <a:solidFill>
                  <a:srgbClr val="172938"/>
                </a:solidFill>
                <a:latin typeface="Microsoft YaHei"/>
                <a:ea typeface="Microsoft YaHei"/>
                <a:cs typeface="Microsoft YaHei"/>
              </a:rPr>
              <a:t>如果让我选，我可能会对讲述人们面对困难选择的故事感兴趣。可以和科学、历史有关，</a:t>
            </a:r>
          </a:p>
        </p:txBody>
      </p:sp>
      <p:sp>
        <p:nvSpPr>
          <p:cNvPr id="14" name="pinyin">
            <a:extLst xmlns:a="http://schemas.openxmlformats.org/drawingml/2006/main">
              <a:ext uri="{FF2B5EF4-FFF2-40B4-BE49-F238E27FC236}">
                <a16:creationId xmlns:a16="http://schemas.microsoft.com/office/drawing/2014/main" id="{F5DD6EA4-B084-4760-97CF-04454C85164D}"/>
              </a:ext>
            </a:extLst>
          </p:cNvPr>
          <p:cNvSpPr>
            <a:spLocks xmlns:a="http://schemas.openxmlformats.org/drawingml/2006/main" noGrp="1"/>
          </p:cNvSpPr>
          <p:nvPr/>
        </p:nvSpPr>
        <p:spPr>
          <a:xfrm xmlns:a="http://schemas.openxmlformats.org/drawingml/2006/main">
            <a:off x="666750" y="3965210"/>
            <a:ext cx="13906500" cy="2067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52" b="0">
                <a:solidFill>
                  <a:srgbClr val="65727C"/>
                </a:solidFill>
                <a:latin typeface="Arial"/>
                <a:ea typeface="Arial"/>
                <a:cs typeface="Arial"/>
              </a:defRPr>
            </a:pPr>
            <a:r>
              <a:rPr sz="1252" b="0">
                <a:solidFill>
                  <a:srgbClr val="65727C"/>
                </a:solidFill>
                <a:latin typeface="Arial"/>
                <a:ea typeface="Arial"/>
                <a:cs typeface="Arial"/>
              </a:rPr>
              <a:t>rú guǒ ràng wǒ xuǎn， wǒ kě néng huì duì jiǎng shù rén men miàn duì kùn nán xuǎn zé de gù shi gǎn xìng qù。 kě yǐ hé kē xué、 lì shǐ yǒu guān，</a:t>
            </a:r>
          </a:p>
        </p:txBody>
      </p:sp>
      <p:sp>
        <p:nvSpPr>
          <p:cNvPr id="15" name="hanzi">
            <a:extLst xmlns:a="http://schemas.openxmlformats.org/drawingml/2006/main">
              <a:ext uri="{FF2B5EF4-FFF2-40B4-BE49-F238E27FC236}">
                <a16:creationId xmlns:a16="http://schemas.microsoft.com/office/drawing/2014/main" id="{8A429121-4381-438E-8CAE-4B64BAB2B10D}"/>
              </a:ext>
            </a:extLst>
          </p:cNvPr>
          <p:cNvSpPr>
            <a:spLocks xmlns:a="http://schemas.openxmlformats.org/drawingml/2006/main" noGrp="1"/>
          </p:cNvSpPr>
          <p:nvPr/>
        </p:nvSpPr>
        <p:spPr>
          <a:xfrm xmlns:a="http://schemas.openxmlformats.org/drawingml/2006/main">
            <a:off x="666750" y="4210098"/>
            <a:ext cx="13906500" cy="3393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138" b="0">
                <a:solidFill>
                  <a:srgbClr val="172938"/>
                </a:solidFill>
                <a:latin typeface="Microsoft YaHei"/>
                <a:ea typeface="Microsoft YaHei"/>
                <a:cs typeface="Microsoft YaHei"/>
              </a:defRPr>
            </a:pPr>
            <a:r>
              <a:rPr sz="2138" b="0">
                <a:solidFill>
                  <a:srgbClr val="172938"/>
                </a:solidFill>
                <a:latin typeface="Microsoft YaHei"/>
                <a:ea typeface="Microsoft YaHei"/>
                <a:cs typeface="Microsoft YaHei"/>
              </a:rPr>
              <a:t>也可以是一个家庭遇到重大变化。我更想理解人物为什么选择这条路，而不是另一条路，不只是看精彩的视觉效果。</a:t>
            </a:r>
          </a:p>
        </p:txBody>
      </p:sp>
      <p:sp>
        <p:nvSpPr>
          <p:cNvPr id="16" name="pinyin">
            <a:extLst xmlns:a="http://schemas.openxmlformats.org/drawingml/2006/main">
              <a:ext uri="{FF2B5EF4-FFF2-40B4-BE49-F238E27FC236}">
                <a16:creationId xmlns:a16="http://schemas.microsoft.com/office/drawing/2014/main" id="{370E7F8E-A93E-4F66-AE5D-FC0F413CF09C}"/>
              </a:ext>
            </a:extLst>
          </p:cNvPr>
          <p:cNvSpPr>
            <a:spLocks xmlns:a="http://schemas.openxmlformats.org/drawingml/2006/main" noGrp="1"/>
          </p:cNvSpPr>
          <p:nvPr/>
        </p:nvSpPr>
        <p:spPr>
          <a:xfrm xmlns:a="http://schemas.openxmlformats.org/drawingml/2006/main">
            <a:off x="666750" y="4549426"/>
            <a:ext cx="13906500" cy="2067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52" b="0">
                <a:solidFill>
                  <a:srgbClr val="65727C"/>
                </a:solidFill>
                <a:latin typeface="Arial"/>
                <a:ea typeface="Arial"/>
                <a:cs typeface="Arial"/>
              </a:defRPr>
            </a:pPr>
            <a:r>
              <a:rPr sz="1252" b="0">
                <a:solidFill>
                  <a:srgbClr val="65727C"/>
                </a:solidFill>
                <a:latin typeface="Arial"/>
                <a:ea typeface="Arial"/>
                <a:cs typeface="Arial"/>
              </a:rPr>
              <a:t>yě kě yǐ shì yí gè jiā tíng yù dào zhòng dà biàn huà。 wǒ gèng xiǎng lǐ jiě rén wù wèi shén me xuǎn zé zhè tiáo lù， ér bú shì lìng yī tiáo lù， bù zhǐ shì kàn jīng cǎi de shì jué xiào guǒ。</a:t>
            </a:r>
          </a:p>
        </p:txBody>
      </p:sp>
      <p:sp>
        <p:nvSpPr>
          <p:cNvPr id="17" name="hanzi">
            <a:extLst xmlns:a="http://schemas.openxmlformats.org/drawingml/2006/main">
              <a:ext uri="{FF2B5EF4-FFF2-40B4-BE49-F238E27FC236}">
                <a16:creationId xmlns:a16="http://schemas.microsoft.com/office/drawing/2014/main" id="{5ABF95B4-2E24-4757-9CEB-57E77BAF925B}"/>
              </a:ext>
            </a:extLst>
          </p:cNvPr>
          <p:cNvSpPr>
            <a:spLocks xmlns:a="http://schemas.openxmlformats.org/drawingml/2006/main" noGrp="1"/>
          </p:cNvSpPr>
          <p:nvPr/>
        </p:nvSpPr>
        <p:spPr>
          <a:xfrm xmlns:a="http://schemas.openxmlformats.org/drawingml/2006/main">
            <a:off x="666750" y="4908614"/>
            <a:ext cx="13906500" cy="3393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138" b="0">
                <a:solidFill>
                  <a:srgbClr val="172938"/>
                </a:solidFill>
                <a:latin typeface="Microsoft YaHei"/>
                <a:ea typeface="Microsoft YaHei"/>
                <a:cs typeface="Microsoft YaHei"/>
              </a:defRPr>
            </a:pPr>
            <a:r>
              <a:rPr sz="2138" b="0">
                <a:solidFill>
                  <a:srgbClr val="172938"/>
                </a:solidFill>
                <a:latin typeface="Microsoft YaHei"/>
                <a:ea typeface="Microsoft YaHei"/>
                <a:cs typeface="Microsoft YaHei"/>
              </a:rPr>
              <a:t>从方便的角度，在家看比较适合我的日程。但去电影院也有好处，因为不太容易停下来做别的事，可以更专心。</a:t>
            </a:r>
          </a:p>
        </p:txBody>
      </p:sp>
      <p:sp>
        <p:nvSpPr>
          <p:cNvPr id="18" name="pinyin">
            <a:extLst xmlns:a="http://schemas.openxmlformats.org/drawingml/2006/main">
              <a:ext uri="{FF2B5EF4-FFF2-40B4-BE49-F238E27FC236}">
                <a16:creationId xmlns:a16="http://schemas.microsoft.com/office/drawing/2014/main" id="{9C961BEC-EB99-47CB-91B5-C0E2C3F2BE18}"/>
              </a:ext>
            </a:extLst>
          </p:cNvPr>
          <p:cNvSpPr>
            <a:spLocks xmlns:a="http://schemas.openxmlformats.org/drawingml/2006/main" noGrp="1"/>
          </p:cNvSpPr>
          <p:nvPr/>
        </p:nvSpPr>
        <p:spPr>
          <a:xfrm xmlns:a="http://schemas.openxmlformats.org/drawingml/2006/main">
            <a:off x="666750" y="5247942"/>
            <a:ext cx="13906500" cy="2067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52" b="0">
                <a:solidFill>
                  <a:srgbClr val="65727C"/>
                </a:solidFill>
                <a:latin typeface="Arial"/>
                <a:ea typeface="Arial"/>
                <a:cs typeface="Arial"/>
              </a:defRPr>
            </a:pPr>
            <a:r>
              <a:rPr sz="1252" b="0">
                <a:solidFill>
                  <a:srgbClr val="65727C"/>
                </a:solidFill>
                <a:latin typeface="Arial"/>
                <a:ea typeface="Arial"/>
                <a:cs typeface="Arial"/>
              </a:rPr>
              <a:t>cóng fāng biàn de jiǎo dù， zài jiā kàn bǐ jiào shì hé wǒ de rì chéng。 dàn qù diàn yǐng yuàn yě yǒu hǎo chù， yīn wèi bù tài róng yì tíng xià lái zuò bié de shì， kě yǐ gèng zhuān xīn。</a:t>
            </a:r>
          </a:p>
        </p:txBody>
      </p:sp>
      <p:sp>
        <p:nvSpPr>
          <p:cNvPr id="19" name="hanzi">
            <a:extLst xmlns:a="http://schemas.openxmlformats.org/drawingml/2006/main">
              <a:ext uri="{FF2B5EF4-FFF2-40B4-BE49-F238E27FC236}">
                <a16:creationId xmlns:a16="http://schemas.microsoft.com/office/drawing/2014/main" id="{053D9EB4-7899-4BCE-B734-CFED340BDFC5}"/>
              </a:ext>
            </a:extLst>
          </p:cNvPr>
          <p:cNvSpPr>
            <a:spLocks xmlns:a="http://schemas.openxmlformats.org/drawingml/2006/main" noGrp="1"/>
          </p:cNvSpPr>
          <p:nvPr/>
        </p:nvSpPr>
        <p:spPr>
          <a:xfrm xmlns:a="http://schemas.openxmlformats.org/drawingml/2006/main">
            <a:off x="666750" y="5492829"/>
            <a:ext cx="13906500" cy="3393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138" b="0">
                <a:solidFill>
                  <a:srgbClr val="172938"/>
                </a:solidFill>
                <a:latin typeface="Microsoft YaHei"/>
                <a:ea typeface="Microsoft YaHei"/>
                <a:cs typeface="Microsoft YaHei"/>
              </a:defRPr>
            </a:pPr>
            <a:r>
              <a:rPr sz="2138" b="0">
                <a:solidFill>
                  <a:srgbClr val="172938"/>
                </a:solidFill>
                <a:latin typeface="Microsoft YaHei"/>
                <a:ea typeface="Microsoft YaHei"/>
                <a:cs typeface="Microsoft YaHei"/>
              </a:rPr>
              <a:t>所以要看我想要一个轻松的晚上，还是想更认真地从日常生活中抽离一下。</a:t>
            </a:r>
          </a:p>
        </p:txBody>
      </p:sp>
      <p:sp>
        <p:nvSpPr>
          <p:cNvPr id="20" name="pinyin">
            <a:extLst xmlns:a="http://schemas.openxmlformats.org/drawingml/2006/main">
              <a:ext uri="{FF2B5EF4-FFF2-40B4-BE49-F238E27FC236}">
                <a16:creationId xmlns:a16="http://schemas.microsoft.com/office/drawing/2014/main" id="{7C634E00-E560-4695-8C08-2B792AD1E9D1}"/>
              </a:ext>
            </a:extLst>
          </p:cNvPr>
          <p:cNvSpPr>
            <a:spLocks xmlns:a="http://schemas.openxmlformats.org/drawingml/2006/main" noGrp="1"/>
          </p:cNvSpPr>
          <p:nvPr/>
        </p:nvSpPr>
        <p:spPr>
          <a:xfrm xmlns:a="http://schemas.openxmlformats.org/drawingml/2006/main">
            <a:off x="666750" y="5832158"/>
            <a:ext cx="13906500" cy="2067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52" b="0">
                <a:solidFill>
                  <a:srgbClr val="65727C"/>
                </a:solidFill>
                <a:latin typeface="Arial"/>
                <a:ea typeface="Arial"/>
                <a:cs typeface="Arial"/>
              </a:defRPr>
            </a:pPr>
            <a:r>
              <a:rPr sz="1252" b="0">
                <a:solidFill>
                  <a:srgbClr val="65727C"/>
                </a:solidFill>
                <a:latin typeface="Arial"/>
                <a:ea typeface="Arial"/>
                <a:cs typeface="Arial"/>
              </a:rPr>
              <a:t>suǒ yǐ yào kàn wǒ xiǎng yào yí gè qīng sōng de wǎn shàng， hái shì xiǎng gèng rèn zhēn de cóng rì cháng shēng huó zhōng chōu lí yī xià。</a:t>
            </a:r>
          </a:p>
        </p:txBody>
      </p:sp>
      <p:sp>
        <p:nvSpPr>
          <p:cNvPr id="21" name="section-label">
            <a:extLst xmlns:a="http://schemas.openxmlformats.org/drawingml/2006/main">
              <a:ext uri="{FF2B5EF4-FFF2-40B4-BE49-F238E27FC236}">
                <a16:creationId xmlns:a16="http://schemas.microsoft.com/office/drawing/2014/main" id="{834E7AC1-2E04-4E20-9386-107477E8DB5E}"/>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A9BA599D-3702-40A2-8596-67D8E20C6F3B}"/>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排在最前面</a:t>
            </a:r>
          </a:p>
        </p:txBody>
      </p:sp>
      <p:sp>
        <p:nvSpPr>
          <p:cNvPr id="23" name="vocab-pinyin-0">
            <a:extLst xmlns:a="http://schemas.openxmlformats.org/drawingml/2006/main">
              <a:ext uri="{FF2B5EF4-FFF2-40B4-BE49-F238E27FC236}">
                <a16:creationId xmlns:a16="http://schemas.microsoft.com/office/drawing/2014/main" id="{2339E72C-8EF7-4597-B3B9-41BC9EEE948E}"/>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pái zài zuì qián miàn</a:t>
            </a:r>
          </a:p>
        </p:txBody>
      </p:sp>
      <p:sp>
        <p:nvSpPr>
          <p:cNvPr id="24" name="meaning-0">
            <a:extLst xmlns:a="http://schemas.openxmlformats.org/drawingml/2006/main">
              <a:ext uri="{FF2B5EF4-FFF2-40B4-BE49-F238E27FC236}">
                <a16:creationId xmlns:a16="http://schemas.microsoft.com/office/drawing/2014/main" id="{EB5F2C76-1E83-4553-BAC9-6EDFEA6463F9}"/>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우선순위가 높은</a:t>
            </a:r>
          </a:p>
        </p:txBody>
      </p:sp>
      <p:sp>
        <p:nvSpPr>
          <p:cNvPr id="25" name="vocab-0">
            <a:extLst xmlns:a="http://schemas.openxmlformats.org/drawingml/2006/main">
              <a:ext uri="{FF2B5EF4-FFF2-40B4-BE49-F238E27FC236}">
                <a16:creationId xmlns:a16="http://schemas.microsoft.com/office/drawing/2014/main" id="{058D28F7-5BF6-4940-84FA-7FA95974DED8}"/>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忍不住想</a:t>
            </a:r>
          </a:p>
        </p:txBody>
      </p:sp>
      <p:sp>
        <p:nvSpPr>
          <p:cNvPr id="26" name="vocab-pinyin-0">
            <a:extLst xmlns:a="http://schemas.openxmlformats.org/drawingml/2006/main">
              <a:ext uri="{FF2B5EF4-FFF2-40B4-BE49-F238E27FC236}">
                <a16:creationId xmlns:a16="http://schemas.microsoft.com/office/drawing/2014/main" id="{C0D2CBAD-0155-4F0F-954C-F773F64F0AF2}"/>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rěn bú zhù xiǎng</a:t>
            </a:r>
          </a:p>
        </p:txBody>
      </p:sp>
      <p:sp>
        <p:nvSpPr>
          <p:cNvPr id="27" name="meaning-0">
            <a:extLst xmlns:a="http://schemas.openxmlformats.org/drawingml/2006/main">
              <a:ext uri="{FF2B5EF4-FFF2-40B4-BE49-F238E27FC236}">
                <a16:creationId xmlns:a16="http://schemas.microsoft.com/office/drawing/2014/main" id="{89239705-78A2-41BE-AA2E-E6C3E18EDA4E}"/>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하고 싶은 유혹을 느끼다</a:t>
            </a:r>
          </a:p>
        </p:txBody>
      </p:sp>
      <p:sp>
        <p:nvSpPr>
          <p:cNvPr id="28" name="vocab-0">
            <a:extLst xmlns:a="http://schemas.openxmlformats.org/drawingml/2006/main">
              <a:ext uri="{FF2B5EF4-FFF2-40B4-BE49-F238E27FC236}">
                <a16:creationId xmlns:a16="http://schemas.microsoft.com/office/drawing/2014/main" id="{966CDBAB-71DC-481E-81D8-594DADD14D69}"/>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有意识地休息</a:t>
            </a:r>
          </a:p>
        </p:txBody>
      </p:sp>
      <p:sp>
        <p:nvSpPr>
          <p:cNvPr id="29" name="vocab-pinyin-0">
            <a:extLst xmlns:a="http://schemas.openxmlformats.org/drawingml/2006/main">
              <a:ext uri="{FF2B5EF4-FFF2-40B4-BE49-F238E27FC236}">
                <a16:creationId xmlns:a16="http://schemas.microsoft.com/office/drawing/2014/main" id="{79A21C4A-6B67-454F-8CDF-D0C0F6D27671}"/>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yǒu yì shí de xiū xī</a:t>
            </a:r>
          </a:p>
        </p:txBody>
      </p:sp>
      <p:sp>
        <p:nvSpPr>
          <p:cNvPr id="30" name="meaning-0">
            <a:extLst xmlns:a="http://schemas.openxmlformats.org/drawingml/2006/main">
              <a:ext uri="{FF2B5EF4-FFF2-40B4-BE49-F238E27FC236}">
                <a16:creationId xmlns:a16="http://schemas.microsoft.com/office/drawing/2014/main" id="{6B5BD224-73F7-48DA-9C56-4E1B4294C962}"/>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의식적으로 취하는 휴식</a:t>
            </a:r>
          </a:p>
        </p:txBody>
      </p:sp>
      <p:sp>
        <p:nvSpPr>
          <p:cNvPr id="31" name="vocab-0">
            <a:extLst xmlns:a="http://schemas.openxmlformats.org/drawingml/2006/main">
              <a:ext uri="{FF2B5EF4-FFF2-40B4-BE49-F238E27FC236}">
                <a16:creationId xmlns:a16="http://schemas.microsoft.com/office/drawing/2014/main" id="{1522312A-1847-437C-948D-D99E768249D0}"/>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人物</a:t>
            </a:r>
          </a:p>
        </p:txBody>
      </p:sp>
      <p:sp>
        <p:nvSpPr>
          <p:cNvPr id="32" name="vocab-pinyin-0">
            <a:extLst xmlns:a="http://schemas.openxmlformats.org/drawingml/2006/main">
              <a:ext uri="{FF2B5EF4-FFF2-40B4-BE49-F238E27FC236}">
                <a16:creationId xmlns:a16="http://schemas.microsoft.com/office/drawing/2014/main" id="{8E2D6834-0AC4-4577-A81F-F564932702E4}"/>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rén wù</a:t>
            </a:r>
          </a:p>
        </p:txBody>
      </p:sp>
      <p:sp>
        <p:nvSpPr>
          <p:cNvPr id="33" name="meaning-0">
            <a:extLst xmlns:a="http://schemas.openxmlformats.org/drawingml/2006/main">
              <a:ext uri="{FF2B5EF4-FFF2-40B4-BE49-F238E27FC236}">
                <a16:creationId xmlns:a16="http://schemas.microsoft.com/office/drawing/2014/main" id="{655661A3-374A-45D9-B56A-3056C7EFC4ED}"/>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등장인물</a:t>
            </a:r>
          </a:p>
        </p:txBody>
      </p:sp>
    </p:spTree>
    <p:extLst>
      <p:ext uri="{BB962C8B-B14F-4D97-AF65-F5344CB8AC3E}">
        <p14:creationId xmlns:p14="http://schemas.microsoft.com/office/powerpoint/2010/main" val="154748957"/>
      </p:ext>
    </p:extLst>
  </p:cSld>
</p:sld>
</file>

<file path=ppt/slides/slide57.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543FD219-D9E3-4F96-8525-7CE89D7799F4}"/>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Q57  관심 있게 본 뉴스 주제</a:t>
            </a:r>
          </a:p>
        </p:txBody>
      </p:sp>
      <p:sp>
        <p:nvSpPr>
          <p:cNvPr id="2" name="language">
            <a:extLst xmlns:a="http://schemas.openxmlformats.org/drawingml/2006/main">
              <a:ext uri="{FF2B5EF4-FFF2-40B4-BE49-F238E27FC236}">
                <a16:creationId xmlns:a16="http://schemas.microsoft.com/office/drawing/2014/main" id="{ED3678DC-4D30-4407-9419-D2F7F858F325}"/>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67163A31-79A3-4F81-97AE-B40329FE6B9C}"/>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관심 기반 의견</a:t>
            </a:r>
          </a:p>
        </p:txBody>
      </p:sp>
      <p:sp>
        <p:nvSpPr>
          <p:cNvPr id="4" name="page">
            <a:extLst xmlns:a="http://schemas.openxmlformats.org/drawingml/2006/main">
              <a:ext uri="{FF2B5EF4-FFF2-40B4-BE49-F238E27FC236}">
                <a16:creationId xmlns:a16="http://schemas.microsoft.com/office/drawing/2014/main" id="{C691B59D-C1ED-43E6-9959-BC854429D9DA}"/>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57 / 60</a:t>
            </a:r>
          </a:p>
        </p:txBody>
      </p:sp>
      <p:sp>
        <p:nvSpPr>
          <p:cNvPr id="5" name="section-label">
            <a:extLst xmlns:a="http://schemas.openxmlformats.org/drawingml/2006/main">
              <a:ext uri="{FF2B5EF4-FFF2-40B4-BE49-F238E27FC236}">
                <a16:creationId xmlns:a16="http://schemas.microsoft.com/office/drawing/2014/main" id="{35F7315D-2843-421B-8F6B-AA3C395353B4}"/>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4641CFBB-1339-4F68-84B9-FB4D45FF4CC3}"/>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最近什么类型的新闻引起了你的注意？</a:t>
            </a:r>
          </a:p>
        </p:txBody>
      </p:sp>
      <p:sp>
        <p:nvSpPr>
          <p:cNvPr id="7" name="pinyin">
            <a:extLst xmlns:a="http://schemas.openxmlformats.org/drawingml/2006/main">
              <a:ext uri="{FF2B5EF4-FFF2-40B4-BE49-F238E27FC236}">
                <a16:creationId xmlns:a16="http://schemas.microsoft.com/office/drawing/2014/main" id="{DBA764A7-1340-4273-AC09-E5DAD909AFE8}"/>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zuì jìn shén me lèi xíng de xīn wén yǐn qǐ le nǐ de zhù yì？</a:t>
            </a:r>
          </a:p>
        </p:txBody>
      </p:sp>
      <p:sp>
        <p:nvSpPr>
          <p:cNvPr id="8" name="section-label">
            <a:extLst xmlns:a="http://schemas.openxmlformats.org/drawingml/2006/main">
              <a:ext uri="{FF2B5EF4-FFF2-40B4-BE49-F238E27FC236}">
                <a16:creationId xmlns:a16="http://schemas.microsoft.com/office/drawing/2014/main" id="{8F4E6480-AE4F-4EBD-82FE-962B75ECE1EC}"/>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F4DF2131-8E7E-41F7-A52B-3A48F3036405}"/>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最近经常吸引我注意的新闻主题，是帮助医生把对话写成病历的人工智能。我这里不是指某一条具体新闻，</a:t>
            </a:r>
          </a:p>
        </p:txBody>
      </p:sp>
      <p:sp>
        <p:nvSpPr>
          <p:cNvPr id="10" name="pinyin">
            <a:extLst xmlns:a="http://schemas.openxmlformats.org/drawingml/2006/main">
              <a:ext uri="{FF2B5EF4-FFF2-40B4-BE49-F238E27FC236}">
                <a16:creationId xmlns:a16="http://schemas.microsoft.com/office/drawing/2014/main" id="{5C520FF3-C30C-4F37-BE78-467A9A4FC5FE}"/>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zuì jìn jīng cháng xī yǐn wǒ zhù yì de xīn wén zhǔ tí， shì bāng zhù yī shēng bǎ duì huà xiě chéng bìng lì de rén gōng zhì néng。 wǒ zhè lǐ bú shì zhǐ mǒu yī tiáo jù tǐ xīn wén，</a:t>
            </a:r>
          </a:p>
        </p:txBody>
      </p:sp>
      <p:sp>
        <p:nvSpPr>
          <p:cNvPr id="11" name="hanzi">
            <a:extLst xmlns:a="http://schemas.openxmlformats.org/drawingml/2006/main">
              <a:ext uri="{FF2B5EF4-FFF2-40B4-BE49-F238E27FC236}">
                <a16:creationId xmlns:a16="http://schemas.microsoft.com/office/drawing/2014/main" id="{9E40FC95-CDCB-4994-A538-5984B8D6D2AD}"/>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而是关注这些工具怎样从演示走向日常使用。</a:t>
            </a:r>
          </a:p>
        </p:txBody>
      </p:sp>
      <p:sp>
        <p:nvSpPr>
          <p:cNvPr id="12" name="pinyin">
            <a:extLst xmlns:a="http://schemas.openxmlformats.org/drawingml/2006/main">
              <a:ext uri="{FF2B5EF4-FFF2-40B4-BE49-F238E27FC236}">
                <a16:creationId xmlns:a16="http://schemas.microsoft.com/office/drawing/2014/main" id="{AB1A6671-697B-43D5-B7D5-FD5805E814B3}"/>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ér shì guān zhù zhè xiē gōng jù zěn yàng cóng yǎn shì zǒu xiàng rì cháng shǐ yòng。</a:t>
            </a:r>
          </a:p>
        </p:txBody>
      </p:sp>
      <p:sp>
        <p:nvSpPr>
          <p:cNvPr id="13" name="hanzi">
            <a:extLst xmlns:a="http://schemas.openxmlformats.org/drawingml/2006/main">
              <a:ext uri="{FF2B5EF4-FFF2-40B4-BE49-F238E27FC236}">
                <a16:creationId xmlns:a16="http://schemas.microsoft.com/office/drawing/2014/main" id="{EBBEF7D8-7BC0-4F94-A02C-AFD11D03EF12}"/>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看到新系统的报道时，我想知道精彩的第一个例子之后会怎样。遇到不清楚的语音怎么办？</a:t>
            </a:r>
          </a:p>
        </p:txBody>
      </p:sp>
      <p:sp>
        <p:nvSpPr>
          <p:cNvPr id="14" name="pinyin">
            <a:extLst xmlns:a="http://schemas.openxmlformats.org/drawingml/2006/main">
              <a:ext uri="{FF2B5EF4-FFF2-40B4-BE49-F238E27FC236}">
                <a16:creationId xmlns:a16="http://schemas.microsoft.com/office/drawing/2014/main" id="{F4C3C1F3-68AD-4372-A80E-9A7DEE8FF807}"/>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kàn dào xīn xì tǒng de bào dào shí， wǒ xiǎng zhī dào jīng cǎi de dì yí gè lì zi zhī hòu huì zěn yàng。 yù dào bù qīng chǔ de yǔ yīn zěn me bàn？</a:t>
            </a:r>
          </a:p>
        </p:txBody>
      </p:sp>
      <p:sp>
        <p:nvSpPr>
          <p:cNvPr id="15" name="hanzi">
            <a:extLst xmlns:a="http://schemas.openxmlformats.org/drawingml/2006/main">
              <a:ext uri="{FF2B5EF4-FFF2-40B4-BE49-F238E27FC236}">
                <a16:creationId xmlns:a16="http://schemas.microsoft.com/office/drawing/2014/main" id="{71BFB616-102A-4F89-AF5A-33F7BC7456A2}"/>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医生能不能方便地修改错误？能不能适应诊所原来的工作方式？这些问题和我的工作很接近。</a:t>
            </a:r>
          </a:p>
        </p:txBody>
      </p:sp>
      <p:sp>
        <p:nvSpPr>
          <p:cNvPr id="16" name="pinyin">
            <a:extLst xmlns:a="http://schemas.openxmlformats.org/drawingml/2006/main">
              <a:ext uri="{FF2B5EF4-FFF2-40B4-BE49-F238E27FC236}">
                <a16:creationId xmlns:a16="http://schemas.microsoft.com/office/drawing/2014/main" id="{B69FC668-CC39-4DD2-B8DB-300DF9F81D05}"/>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yī shēng néng bù néng fāng biàn de xiū gǎi cuò wù？ néng bù néng shì yìng zhěn suǒ yuán lái de gōng zuò fāng shì？ zhè xiē wèn tí hé wǒ de gōng zuò hěn jiē jìn。</a:t>
            </a:r>
          </a:p>
        </p:txBody>
      </p:sp>
      <p:sp>
        <p:nvSpPr>
          <p:cNvPr id="17" name="hanzi">
            <a:extLst xmlns:a="http://schemas.openxmlformats.org/drawingml/2006/main">
              <a:ext uri="{FF2B5EF4-FFF2-40B4-BE49-F238E27FC236}">
                <a16:creationId xmlns:a16="http://schemas.microsoft.com/office/drawing/2014/main" id="{149F7C74-2C8E-48A2-8EBD-33DBEF73E3D9}"/>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我也会区分，公司希望实现什么，以及目前真正展示了什么。这不代表我对技术悲观，</a:t>
            </a:r>
          </a:p>
        </p:txBody>
      </p:sp>
      <p:sp>
        <p:nvSpPr>
          <p:cNvPr id="18" name="pinyin">
            <a:extLst xmlns:a="http://schemas.openxmlformats.org/drawingml/2006/main">
              <a:ext uri="{FF2B5EF4-FFF2-40B4-BE49-F238E27FC236}">
                <a16:creationId xmlns:a16="http://schemas.microsoft.com/office/drawing/2014/main" id="{8A987711-97EE-4C5F-B39B-95BC1BF71EBF}"/>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yě huì qū fēn， gōng sī xī wàng shí xiàn shén me， yǐ jí mù qián zhēn zhèng zhǎn shì le shén me。 zhè bù dài biǎo wǒ duì jì shù bēi guān，</a:t>
            </a:r>
          </a:p>
        </p:txBody>
      </p:sp>
      <p:sp>
        <p:nvSpPr>
          <p:cNvPr id="19" name="hanzi">
            <a:extLst xmlns:a="http://schemas.openxmlformats.org/drawingml/2006/main">
              <a:ext uri="{FF2B5EF4-FFF2-40B4-BE49-F238E27FC236}">
                <a16:creationId xmlns:a16="http://schemas.microsoft.com/office/drawing/2014/main" id="{EE5C7C0A-57B4-444A-A20D-680F005B65A9}"/>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而是让我更想了解细节。对我来说，有价值的新闻应该带来更好的问题，而不只是让人兴奋。</a:t>
            </a:r>
          </a:p>
        </p:txBody>
      </p:sp>
      <p:sp>
        <p:nvSpPr>
          <p:cNvPr id="20" name="pinyin">
            <a:extLst xmlns:a="http://schemas.openxmlformats.org/drawingml/2006/main">
              <a:ext uri="{FF2B5EF4-FFF2-40B4-BE49-F238E27FC236}">
                <a16:creationId xmlns:a16="http://schemas.microsoft.com/office/drawing/2014/main" id="{0621ECBE-8CF2-4859-AAC8-BF7236E7DD4E}"/>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ér shì ràng wǒ gèng xiǎng liǎo jiě xì jié。 duì wǒ lái shuō， yǒu jià zhí de xīn wén yīng gāi dài lái gèng hǎo de wèn tí， ér bù zhǐ shì ràng rén xīng fèn。</a:t>
            </a:r>
          </a:p>
        </p:txBody>
      </p:sp>
      <p:sp>
        <p:nvSpPr>
          <p:cNvPr id="21" name="section-label">
            <a:extLst xmlns:a="http://schemas.openxmlformats.org/drawingml/2006/main">
              <a:ext uri="{FF2B5EF4-FFF2-40B4-BE49-F238E27FC236}">
                <a16:creationId xmlns:a16="http://schemas.microsoft.com/office/drawing/2014/main" id="{51E0B74C-5EE8-4B9A-A38D-83671ACB5872}"/>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773B9600-0BFA-46AA-8D33-652417E9DC64}"/>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引起我的注意</a:t>
            </a:r>
          </a:p>
        </p:txBody>
      </p:sp>
      <p:sp>
        <p:nvSpPr>
          <p:cNvPr id="23" name="vocab-pinyin-0">
            <a:extLst xmlns:a="http://schemas.openxmlformats.org/drawingml/2006/main">
              <a:ext uri="{FF2B5EF4-FFF2-40B4-BE49-F238E27FC236}">
                <a16:creationId xmlns:a16="http://schemas.microsoft.com/office/drawing/2014/main" id="{F5118C0E-E0A3-4BBF-84F5-78263A46EC80}"/>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yǐn qǐ wǒ de zhù yì</a:t>
            </a:r>
          </a:p>
        </p:txBody>
      </p:sp>
      <p:sp>
        <p:nvSpPr>
          <p:cNvPr id="24" name="meaning-0">
            <a:extLst xmlns:a="http://schemas.openxmlformats.org/drawingml/2006/main">
              <a:ext uri="{FF2B5EF4-FFF2-40B4-BE49-F238E27FC236}">
                <a16:creationId xmlns:a16="http://schemas.microsoft.com/office/drawing/2014/main" id="{734B41EB-02C9-45CC-B4B3-342E37C3C9C0}"/>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관심을 끌다</a:t>
            </a:r>
          </a:p>
        </p:txBody>
      </p:sp>
      <p:sp>
        <p:nvSpPr>
          <p:cNvPr id="25" name="vocab-0">
            <a:extLst xmlns:a="http://schemas.openxmlformats.org/drawingml/2006/main">
              <a:ext uri="{FF2B5EF4-FFF2-40B4-BE49-F238E27FC236}">
                <a16:creationId xmlns:a16="http://schemas.microsoft.com/office/drawing/2014/main" id="{DA5C0038-74C6-4391-917C-B05343148386}"/>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日常使用</a:t>
            </a:r>
          </a:p>
        </p:txBody>
      </p:sp>
      <p:sp>
        <p:nvSpPr>
          <p:cNvPr id="26" name="vocab-pinyin-0">
            <a:extLst xmlns:a="http://schemas.openxmlformats.org/drawingml/2006/main">
              <a:ext uri="{FF2B5EF4-FFF2-40B4-BE49-F238E27FC236}">
                <a16:creationId xmlns:a16="http://schemas.microsoft.com/office/drawing/2014/main" id="{5579F5A2-B1DC-429E-8B88-D3FA1A2ED907}"/>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rì cháng shǐ yòng</a:t>
            </a:r>
          </a:p>
        </p:txBody>
      </p:sp>
      <p:sp>
        <p:nvSpPr>
          <p:cNvPr id="27" name="meaning-0">
            <a:extLst xmlns:a="http://schemas.openxmlformats.org/drawingml/2006/main">
              <a:ext uri="{FF2B5EF4-FFF2-40B4-BE49-F238E27FC236}">
                <a16:creationId xmlns:a16="http://schemas.microsoft.com/office/drawing/2014/main" id="{D47A9CF7-6967-44DA-A42D-49B46CA32331}"/>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일상적인 사용</a:t>
            </a:r>
          </a:p>
        </p:txBody>
      </p:sp>
      <p:sp>
        <p:nvSpPr>
          <p:cNvPr id="28" name="vocab-0">
            <a:extLst xmlns:a="http://schemas.openxmlformats.org/drawingml/2006/main">
              <a:ext uri="{FF2B5EF4-FFF2-40B4-BE49-F238E27FC236}">
                <a16:creationId xmlns:a16="http://schemas.microsoft.com/office/drawing/2014/main" id="{A7DDF04E-B773-4BD9-B735-14750F4958D7}"/>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实际展示了什么</a:t>
            </a:r>
          </a:p>
        </p:txBody>
      </p:sp>
      <p:sp>
        <p:nvSpPr>
          <p:cNvPr id="29" name="vocab-pinyin-0">
            <a:extLst xmlns:a="http://schemas.openxmlformats.org/drawingml/2006/main">
              <a:ext uri="{FF2B5EF4-FFF2-40B4-BE49-F238E27FC236}">
                <a16:creationId xmlns:a16="http://schemas.microsoft.com/office/drawing/2014/main" id="{8BEB8D63-958D-4D42-BD40-C7FA791020D9}"/>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shí jì zhǎn shì le shén me</a:t>
            </a:r>
          </a:p>
        </p:txBody>
      </p:sp>
      <p:sp>
        <p:nvSpPr>
          <p:cNvPr id="30" name="meaning-0">
            <a:extLst xmlns:a="http://schemas.openxmlformats.org/drawingml/2006/main">
              <a:ext uri="{FF2B5EF4-FFF2-40B4-BE49-F238E27FC236}">
                <a16:creationId xmlns:a16="http://schemas.microsoft.com/office/drawing/2014/main" id="{CCD15EA0-7021-4B1C-96FF-C64F44810286}"/>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실제로 입증 또는 제시된 내용</a:t>
            </a:r>
          </a:p>
        </p:txBody>
      </p:sp>
      <p:sp>
        <p:nvSpPr>
          <p:cNvPr id="31" name="vocab-0">
            <a:extLst xmlns:a="http://schemas.openxmlformats.org/drawingml/2006/main">
              <a:ext uri="{FF2B5EF4-FFF2-40B4-BE49-F238E27FC236}">
                <a16:creationId xmlns:a16="http://schemas.microsoft.com/office/drawing/2014/main" id="{2C3ABFB6-E10C-400D-A21A-53917E39E83D}"/>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标题</a:t>
            </a:r>
          </a:p>
        </p:txBody>
      </p:sp>
      <p:sp>
        <p:nvSpPr>
          <p:cNvPr id="32" name="vocab-pinyin-0">
            <a:extLst xmlns:a="http://schemas.openxmlformats.org/drawingml/2006/main">
              <a:ext uri="{FF2B5EF4-FFF2-40B4-BE49-F238E27FC236}">
                <a16:creationId xmlns:a16="http://schemas.microsoft.com/office/drawing/2014/main" id="{D4090532-3C4A-4BCD-97E2-C12755ADFE2A}"/>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biāo tí</a:t>
            </a:r>
          </a:p>
        </p:txBody>
      </p:sp>
      <p:sp>
        <p:nvSpPr>
          <p:cNvPr id="33" name="meaning-0">
            <a:extLst xmlns:a="http://schemas.openxmlformats.org/drawingml/2006/main">
              <a:ext uri="{FF2B5EF4-FFF2-40B4-BE49-F238E27FC236}">
                <a16:creationId xmlns:a16="http://schemas.microsoft.com/office/drawing/2014/main" id="{F1695C3B-8A0D-4D7A-9D46-2CDF42FE9D9A}"/>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기사 제목</a:t>
            </a:r>
          </a:p>
        </p:txBody>
      </p:sp>
    </p:spTree>
    <p:extLst>
      <p:ext uri="{BB962C8B-B14F-4D97-AF65-F5344CB8AC3E}">
        <p14:creationId xmlns:p14="http://schemas.microsoft.com/office/powerpoint/2010/main" val="1362400559"/>
      </p:ext>
    </p:extLst>
  </p:cSld>
</p:sld>
</file>

<file path=ppt/slides/slide58.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D3102132-7174-462B-A043-26243A46457E}"/>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Q58  새로운 사업 아이디어 고민</a:t>
            </a:r>
          </a:p>
        </p:txBody>
      </p:sp>
      <p:sp>
        <p:nvSpPr>
          <p:cNvPr id="2" name="language">
            <a:extLst xmlns:a="http://schemas.openxmlformats.org/drawingml/2006/main">
              <a:ext uri="{FF2B5EF4-FFF2-40B4-BE49-F238E27FC236}">
                <a16:creationId xmlns:a16="http://schemas.microsoft.com/office/drawing/2014/main" id="{BC94C93E-0EF0-4390-B9C2-2D48C5ECB396}"/>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05392E7D-6FBE-457C-A6F6-EF2F5B725BF2}"/>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확인된 사업 검토 계획</a:t>
            </a:r>
          </a:p>
        </p:txBody>
      </p:sp>
      <p:sp>
        <p:nvSpPr>
          <p:cNvPr id="4" name="page">
            <a:extLst xmlns:a="http://schemas.openxmlformats.org/drawingml/2006/main">
              <a:ext uri="{FF2B5EF4-FFF2-40B4-BE49-F238E27FC236}">
                <a16:creationId xmlns:a16="http://schemas.microsoft.com/office/drawing/2014/main" id="{33EB472A-B0F1-44B3-926E-A1B1CC98716A}"/>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58 / 60</a:t>
            </a:r>
          </a:p>
        </p:txBody>
      </p:sp>
      <p:sp>
        <p:nvSpPr>
          <p:cNvPr id="5" name="section-label">
            <a:extLst xmlns:a="http://schemas.openxmlformats.org/drawingml/2006/main">
              <a:ext uri="{FF2B5EF4-FFF2-40B4-BE49-F238E27FC236}">
                <a16:creationId xmlns:a16="http://schemas.microsoft.com/office/drawing/2014/main" id="{E600022F-BC30-4DA4-85DB-5BBF1C345676}"/>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CCD929E0-DEAE-495D-83EA-E7880BAC52F9}"/>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请说说一个你正在考虑、但还没有决定的想法。</a:t>
            </a:r>
          </a:p>
        </p:txBody>
      </p:sp>
      <p:sp>
        <p:nvSpPr>
          <p:cNvPr id="7" name="pinyin">
            <a:extLst xmlns:a="http://schemas.openxmlformats.org/drawingml/2006/main">
              <a:ext uri="{FF2B5EF4-FFF2-40B4-BE49-F238E27FC236}">
                <a16:creationId xmlns:a16="http://schemas.microsoft.com/office/drawing/2014/main" id="{3AD104D4-FCE2-4752-8992-154DE1E15921}"/>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qǐng shuō shuō yí gè nǐ zhèng zài kǎo lǜ、 dàn hái méi yǒu jué dìng de xiǎng fǎ。</a:t>
            </a:r>
          </a:p>
        </p:txBody>
      </p:sp>
      <p:sp>
        <p:nvSpPr>
          <p:cNvPr id="8" name="section-label">
            <a:extLst xmlns:a="http://schemas.openxmlformats.org/drawingml/2006/main">
              <a:ext uri="{FF2B5EF4-FFF2-40B4-BE49-F238E27FC236}">
                <a16:creationId xmlns:a16="http://schemas.microsoft.com/office/drawing/2014/main" id="{0B28EA7D-48A9-4D54-B2FC-2E28161F9535}"/>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EB051BDE-0746-4F14-A74D-3227A1814F6F}"/>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我正在考虑杨平的一处房产能不能做新的生意。那里以前开过咖啡馆，我想看看换一种概念是否可行，</a:t>
            </a:r>
          </a:p>
        </p:txBody>
      </p:sp>
      <p:sp>
        <p:nvSpPr>
          <p:cNvPr id="10" name="pinyin">
            <a:extLst xmlns:a="http://schemas.openxmlformats.org/drawingml/2006/main">
              <a:ext uri="{FF2B5EF4-FFF2-40B4-BE49-F238E27FC236}">
                <a16:creationId xmlns:a16="http://schemas.microsoft.com/office/drawing/2014/main" id="{DBC8113F-9980-45FF-8CB4-DFFE8AF831A9}"/>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zhèng zài kǎo lǜ yáng píng de yī chù fáng chǎn néng bù néng zuò xīn de shēng yì。 nà lǐ yǐ qián kāi guò kā fēi guǎn， wǒ xiǎng kàn kàn huàn yī zhǒng gài niàn shì fǒu kě xíng，</a:t>
            </a:r>
          </a:p>
        </p:txBody>
      </p:sp>
      <p:sp>
        <p:nvSpPr>
          <p:cNvPr id="11" name="hanzi">
            <a:extLst xmlns:a="http://schemas.openxmlformats.org/drawingml/2006/main">
              <a:ext uri="{FF2B5EF4-FFF2-40B4-BE49-F238E27FC236}">
                <a16:creationId xmlns:a16="http://schemas.microsoft.com/office/drawing/2014/main" id="{FB9CAAEE-2D29-4DBD-8EC6-B7D753F05AF0}"/>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但现在还没有决定最终方向。</a:t>
            </a:r>
          </a:p>
        </p:txBody>
      </p:sp>
      <p:sp>
        <p:nvSpPr>
          <p:cNvPr id="12" name="pinyin">
            <a:extLst xmlns:a="http://schemas.openxmlformats.org/drawingml/2006/main">
              <a:ext uri="{FF2B5EF4-FFF2-40B4-BE49-F238E27FC236}">
                <a16:creationId xmlns:a16="http://schemas.microsoft.com/office/drawing/2014/main" id="{67C4624B-A5D8-40F8-B0D8-4A7FB6CF4D05}"/>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dàn xiàn zài hái méi yǒu jué dìng zuì zhōng fāng xiàng。</a:t>
            </a:r>
          </a:p>
        </p:txBody>
      </p:sp>
      <p:sp>
        <p:nvSpPr>
          <p:cNvPr id="13" name="hanzi">
            <a:extLst xmlns:a="http://schemas.openxmlformats.org/drawingml/2006/main">
              <a:ext uri="{FF2B5EF4-FFF2-40B4-BE49-F238E27FC236}">
                <a16:creationId xmlns:a16="http://schemas.microsoft.com/office/drawing/2014/main" id="{4BCB746E-261A-4B4D-9FC8-21D3E33051E1}"/>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想象这个地方以后会变成什么样，很让人期待。不过，现阶段更重要的是实际问题。谁会来？</a:t>
            </a:r>
          </a:p>
        </p:txBody>
      </p:sp>
      <p:sp>
        <p:nvSpPr>
          <p:cNvPr id="14" name="pinyin">
            <a:extLst xmlns:a="http://schemas.openxmlformats.org/drawingml/2006/main">
              <a:ext uri="{FF2B5EF4-FFF2-40B4-BE49-F238E27FC236}">
                <a16:creationId xmlns:a16="http://schemas.microsoft.com/office/drawing/2014/main" id="{C0F30045-22B3-4C1A-A03B-EF8CC600D5E4}"/>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xiǎng xiàng zhè ge dì fang yǐ hòu huì biàn chéng shén me yàng， hěn ràng rén qī dài。 bù guò， xiàn jiē duàn gèng zhòng yào de shì shí jì wèn tí。 shuí huì lái？</a:t>
            </a:r>
          </a:p>
        </p:txBody>
      </p:sp>
      <p:sp>
        <p:nvSpPr>
          <p:cNvPr id="15" name="hanzi">
            <a:extLst xmlns:a="http://schemas.openxmlformats.org/drawingml/2006/main">
              <a:ext uri="{FF2B5EF4-FFF2-40B4-BE49-F238E27FC236}">
                <a16:creationId xmlns:a16="http://schemas.microsoft.com/office/drawing/2014/main" id="{0C32386C-7CC0-4428-BB2D-0F10624C27F2}"/>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入口怎么找？客人只会来一次，还是有理由再来？我的本职工作也很忙，所以还要认真考虑谁负责日常经营。</a:t>
            </a:r>
          </a:p>
        </p:txBody>
      </p:sp>
      <p:sp>
        <p:nvSpPr>
          <p:cNvPr id="16" name="pinyin">
            <a:extLst xmlns:a="http://schemas.openxmlformats.org/drawingml/2006/main">
              <a:ext uri="{FF2B5EF4-FFF2-40B4-BE49-F238E27FC236}">
                <a16:creationId xmlns:a16="http://schemas.microsoft.com/office/drawing/2014/main" id="{7CC06800-9779-4D6C-94A8-D71F7CA35147}"/>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rù kǒu zěn me zhǎo？ kè rén zhǐ huì lái yī cì， hái shì yǒu lǐ yóu zài lái？ wǒ de běn zhí gōng zuò yě hěn máng， suǒ yǐ hái yào rèn zhēn kǎo lǜ shuí fù zé rì cháng jīng yíng。</a:t>
            </a:r>
          </a:p>
        </p:txBody>
      </p:sp>
      <p:sp>
        <p:nvSpPr>
          <p:cNvPr id="17" name="hanzi">
            <a:extLst xmlns:a="http://schemas.openxmlformats.org/drawingml/2006/main">
              <a:ext uri="{FF2B5EF4-FFF2-40B4-BE49-F238E27FC236}">
                <a16:creationId xmlns:a16="http://schemas.microsoft.com/office/drawing/2014/main" id="{4C462E2A-A3E1-41F9-B0C9-186D3869417F}"/>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我希望先了解这些，再投入大量装修费用。空间漂亮，并不保证生意能够持续。对我来说，</a:t>
            </a:r>
          </a:p>
        </p:txBody>
      </p:sp>
      <p:sp>
        <p:nvSpPr>
          <p:cNvPr id="18" name="pinyin">
            <a:extLst xmlns:a="http://schemas.openxmlformats.org/drawingml/2006/main">
              <a:ext uri="{FF2B5EF4-FFF2-40B4-BE49-F238E27FC236}">
                <a16:creationId xmlns:a16="http://schemas.microsoft.com/office/drawing/2014/main" id="{66D30660-B7F1-4F0E-9015-3E79BD1BCAB6}"/>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xī wàng xiān liǎo jiě zhè xiē， zài tóu rù dà liàng zhuāng xiū fèi yòng。 kōng jiān piào liàng， bìng bù bǎo zhèng shēng yì néng gòu chí xù。 duì wǒ lái shuō，</a:t>
            </a:r>
          </a:p>
        </p:txBody>
      </p:sp>
      <p:sp>
        <p:nvSpPr>
          <p:cNvPr id="19" name="hanzi">
            <a:extLst xmlns:a="http://schemas.openxmlformats.org/drawingml/2006/main">
              <a:ext uri="{FF2B5EF4-FFF2-40B4-BE49-F238E27FC236}">
                <a16:creationId xmlns:a16="http://schemas.microsoft.com/office/drawing/2014/main" id="{0387D278-8181-46AB-9ADF-6668E391476F}"/>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这个想法需要把个人兴趣、顾客的真实需求，以及实际经营能力连接起来。</a:t>
            </a:r>
          </a:p>
        </p:txBody>
      </p:sp>
      <p:sp>
        <p:nvSpPr>
          <p:cNvPr id="20" name="pinyin">
            <a:extLst xmlns:a="http://schemas.openxmlformats.org/drawingml/2006/main">
              <a:ext uri="{FF2B5EF4-FFF2-40B4-BE49-F238E27FC236}">
                <a16:creationId xmlns:a16="http://schemas.microsoft.com/office/drawing/2014/main" id="{7B4E05A5-0409-4E9D-99C0-B2830FB462FC}"/>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zhè ge xiǎng fǎ xū yào bǎ gè rén xìng qù、 gù kè de zhēn shí xū qiú， yǐ jí shí jì jīng yíng néng lì lián jiē qǐ lái。</a:t>
            </a:r>
          </a:p>
        </p:txBody>
      </p:sp>
      <p:sp>
        <p:nvSpPr>
          <p:cNvPr id="21" name="section-label">
            <a:extLst xmlns:a="http://schemas.openxmlformats.org/drawingml/2006/main">
              <a:ext uri="{FF2B5EF4-FFF2-40B4-BE49-F238E27FC236}">
                <a16:creationId xmlns:a16="http://schemas.microsoft.com/office/drawing/2014/main" id="{06C5BA46-C546-446D-ABE1-737A0A8B763C}"/>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5EC321E4-2C84-4D69-BC03-346CF82F2C33}"/>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能够持续经营的生意</a:t>
            </a:r>
          </a:p>
        </p:txBody>
      </p:sp>
      <p:sp>
        <p:nvSpPr>
          <p:cNvPr id="23" name="vocab-pinyin-0">
            <a:extLst xmlns:a="http://schemas.openxmlformats.org/drawingml/2006/main">
              <a:ext uri="{FF2B5EF4-FFF2-40B4-BE49-F238E27FC236}">
                <a16:creationId xmlns:a16="http://schemas.microsoft.com/office/drawing/2014/main" id="{E55D1133-0AB3-490F-8861-AC736273FC33}"/>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néng gòu chí xù jīng yíng de shēng yì</a:t>
            </a:r>
          </a:p>
        </p:txBody>
      </p:sp>
      <p:sp>
        <p:nvSpPr>
          <p:cNvPr id="24" name="meaning-0">
            <a:extLst xmlns:a="http://schemas.openxmlformats.org/drawingml/2006/main">
              <a:ext uri="{FF2B5EF4-FFF2-40B4-BE49-F238E27FC236}">
                <a16:creationId xmlns:a16="http://schemas.microsoft.com/office/drawing/2014/main" id="{79A6BDD7-1FB5-4FFA-BDF8-4895E0EB3454}"/>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지속 가능한 사업</a:t>
            </a:r>
          </a:p>
        </p:txBody>
      </p:sp>
      <p:sp>
        <p:nvSpPr>
          <p:cNvPr id="25" name="vocab-0">
            <a:extLst xmlns:a="http://schemas.openxmlformats.org/drawingml/2006/main">
              <a:ext uri="{FF2B5EF4-FFF2-40B4-BE49-F238E27FC236}">
                <a16:creationId xmlns:a16="http://schemas.microsoft.com/office/drawing/2014/main" id="{B4206A98-579C-43A3-8975-49B6786B20D2}"/>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日常经营</a:t>
            </a:r>
          </a:p>
        </p:txBody>
      </p:sp>
      <p:sp>
        <p:nvSpPr>
          <p:cNvPr id="26" name="vocab-pinyin-0">
            <a:extLst xmlns:a="http://schemas.openxmlformats.org/drawingml/2006/main">
              <a:ext uri="{FF2B5EF4-FFF2-40B4-BE49-F238E27FC236}">
                <a16:creationId xmlns:a16="http://schemas.microsoft.com/office/drawing/2014/main" id="{481E15BF-ADE1-4558-B9F4-C9DEEC1BD75E}"/>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rì cháng jīng yíng</a:t>
            </a:r>
          </a:p>
        </p:txBody>
      </p:sp>
      <p:sp>
        <p:nvSpPr>
          <p:cNvPr id="27" name="meaning-0">
            <a:extLst xmlns:a="http://schemas.openxmlformats.org/drawingml/2006/main">
              <a:ext uri="{FF2B5EF4-FFF2-40B4-BE49-F238E27FC236}">
                <a16:creationId xmlns:a16="http://schemas.microsoft.com/office/drawing/2014/main" id="{BCE65974-EF26-4B9F-9182-0BC4B3564770}"/>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일상 운영</a:t>
            </a:r>
          </a:p>
        </p:txBody>
      </p:sp>
      <p:sp>
        <p:nvSpPr>
          <p:cNvPr id="28" name="vocab-0">
            <a:extLst xmlns:a="http://schemas.openxmlformats.org/drawingml/2006/main">
              <a:ext uri="{FF2B5EF4-FFF2-40B4-BE49-F238E27FC236}">
                <a16:creationId xmlns:a16="http://schemas.microsoft.com/office/drawing/2014/main" id="{62C66B8E-FFC7-4FFA-B536-56BEA3CE6DF1}"/>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投入大量装修费用</a:t>
            </a:r>
          </a:p>
        </p:txBody>
      </p:sp>
      <p:sp>
        <p:nvSpPr>
          <p:cNvPr id="29" name="vocab-pinyin-0">
            <a:extLst xmlns:a="http://schemas.openxmlformats.org/drawingml/2006/main">
              <a:ext uri="{FF2B5EF4-FFF2-40B4-BE49-F238E27FC236}">
                <a16:creationId xmlns:a16="http://schemas.microsoft.com/office/drawing/2014/main" id="{A3AED4C5-6748-4657-8A30-FFEFC2E01014}"/>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tóu rù dà liàng zhuāng xiū fèi yòng</a:t>
            </a:r>
          </a:p>
        </p:txBody>
      </p:sp>
      <p:sp>
        <p:nvSpPr>
          <p:cNvPr id="30" name="meaning-0">
            <a:extLst xmlns:a="http://schemas.openxmlformats.org/drawingml/2006/main">
              <a:ext uri="{FF2B5EF4-FFF2-40B4-BE49-F238E27FC236}">
                <a16:creationId xmlns:a16="http://schemas.microsoft.com/office/drawing/2014/main" id="{87D752F3-2E7D-473A-B174-3136771BDEA9}"/>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리모델링에 큰 비용을 쓰다</a:t>
            </a:r>
          </a:p>
        </p:txBody>
      </p:sp>
      <p:sp>
        <p:nvSpPr>
          <p:cNvPr id="31" name="vocab-0">
            <a:extLst xmlns:a="http://schemas.openxmlformats.org/drawingml/2006/main">
              <a:ext uri="{FF2B5EF4-FFF2-40B4-BE49-F238E27FC236}">
                <a16:creationId xmlns:a16="http://schemas.microsoft.com/office/drawing/2014/main" id="{747870A7-1B3E-4142-809B-1625D8B34355}"/>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装修</a:t>
            </a:r>
          </a:p>
        </p:txBody>
      </p:sp>
      <p:sp>
        <p:nvSpPr>
          <p:cNvPr id="32" name="vocab-pinyin-0">
            <a:extLst xmlns:a="http://schemas.openxmlformats.org/drawingml/2006/main">
              <a:ext uri="{FF2B5EF4-FFF2-40B4-BE49-F238E27FC236}">
                <a16:creationId xmlns:a16="http://schemas.microsoft.com/office/drawing/2014/main" id="{7A5D83F2-B7F5-4284-BD30-51B220DE839C}"/>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zhuāng xiū</a:t>
            </a:r>
          </a:p>
        </p:txBody>
      </p:sp>
      <p:sp>
        <p:nvSpPr>
          <p:cNvPr id="33" name="meaning-0">
            <a:extLst xmlns:a="http://schemas.openxmlformats.org/drawingml/2006/main">
              <a:ext uri="{FF2B5EF4-FFF2-40B4-BE49-F238E27FC236}">
                <a16:creationId xmlns:a16="http://schemas.microsoft.com/office/drawing/2014/main" id="{7789373F-72EF-43DC-B2FB-E61C6A16905B}"/>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리모델링</a:t>
            </a:r>
          </a:p>
        </p:txBody>
      </p:sp>
    </p:spTree>
    <p:extLst>
      <p:ext uri="{BB962C8B-B14F-4D97-AF65-F5344CB8AC3E}">
        <p14:creationId xmlns:p14="http://schemas.microsoft.com/office/powerpoint/2010/main" val="790263021"/>
      </p:ext>
    </p:extLst>
  </p:cSld>
</p:sld>
</file>

<file path=ppt/slides/slide59.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6ADFBB8E-3410-4807-AE9A-067F3D79EA2F}"/>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Q59  동료에게 새로운 도구를 제안하기</a:t>
            </a:r>
          </a:p>
        </p:txBody>
      </p:sp>
      <p:sp>
        <p:nvSpPr>
          <p:cNvPr id="2" name="language">
            <a:extLst xmlns:a="http://schemas.openxmlformats.org/drawingml/2006/main">
              <a:ext uri="{FF2B5EF4-FFF2-40B4-BE49-F238E27FC236}">
                <a16:creationId xmlns:a16="http://schemas.microsoft.com/office/drawing/2014/main" id="{DF4CBE95-9856-4EBE-881E-E8D653EA2E6E}"/>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B08AF3B0-777C-46E3-A1C6-78C050FA8B4E}"/>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가상 설득 상황</a:t>
            </a:r>
          </a:p>
        </p:txBody>
      </p:sp>
      <p:sp>
        <p:nvSpPr>
          <p:cNvPr id="4" name="page">
            <a:extLst xmlns:a="http://schemas.openxmlformats.org/drawingml/2006/main">
              <a:ext uri="{FF2B5EF4-FFF2-40B4-BE49-F238E27FC236}">
                <a16:creationId xmlns:a16="http://schemas.microsoft.com/office/drawing/2014/main" id="{7F775B9E-2F41-4ADF-AF38-997BAA8785C3}"/>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59 / 60</a:t>
            </a:r>
          </a:p>
        </p:txBody>
      </p:sp>
      <p:sp>
        <p:nvSpPr>
          <p:cNvPr id="5" name="section-label">
            <a:extLst xmlns:a="http://schemas.openxmlformats.org/drawingml/2006/main">
              <a:ext uri="{FF2B5EF4-FFF2-40B4-BE49-F238E27FC236}">
                <a16:creationId xmlns:a16="http://schemas.microsoft.com/office/drawing/2014/main" id="{C0B47170-7458-489D-AAB2-286583B99174}"/>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6DDDD4DE-952C-45FD-A9F1-8F3E848E090B}"/>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一位同事不太愿意尝试新的人工智能工具。你会怎么和他讨论？</a:t>
            </a:r>
          </a:p>
        </p:txBody>
      </p:sp>
      <p:sp>
        <p:nvSpPr>
          <p:cNvPr id="7" name="pinyin">
            <a:extLst xmlns:a="http://schemas.openxmlformats.org/drawingml/2006/main">
              <a:ext uri="{FF2B5EF4-FFF2-40B4-BE49-F238E27FC236}">
                <a16:creationId xmlns:a16="http://schemas.microsoft.com/office/drawing/2014/main" id="{7184354B-363F-425A-8CF2-181215F5A64A}"/>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yī wèi tóng shì bù tài yuàn yì cháng shì xīn de rén gōng zhì néng gōng jù。 nǐ huì zěn me hé tā tǎo lùn？</a:t>
            </a:r>
          </a:p>
        </p:txBody>
      </p:sp>
      <p:sp>
        <p:nvSpPr>
          <p:cNvPr id="8" name="section-label">
            <a:extLst xmlns:a="http://schemas.openxmlformats.org/drawingml/2006/main">
              <a:ext uri="{FF2B5EF4-FFF2-40B4-BE49-F238E27FC236}">
                <a16:creationId xmlns:a16="http://schemas.microsoft.com/office/drawing/2014/main" id="{15F62899-47EC-4165-B54D-7918B5696FE0}"/>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62B3D1C8-2D50-4B64-8CC6-F6D418ABF71A}"/>
              </a:ext>
            </a:extLst>
          </p:cNvPr>
          <p:cNvSpPr>
            <a:spLocks xmlns:a="http://schemas.openxmlformats.org/drawingml/2006/main" noGrp="1"/>
          </p:cNvSpPr>
          <p:nvPr/>
        </p:nvSpPr>
        <p:spPr>
          <a:xfrm xmlns:a="http://schemas.openxmlformats.org/drawingml/2006/main">
            <a:off x="666750" y="234315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我会先问同事最担心什么。可能是准确性，可能是增加工作量，也可能是不想改变熟悉的习惯。</a:t>
            </a:r>
          </a:p>
        </p:txBody>
      </p:sp>
      <p:sp>
        <p:nvSpPr>
          <p:cNvPr id="10" name="pinyin">
            <a:extLst xmlns:a="http://schemas.openxmlformats.org/drawingml/2006/main">
              <a:ext uri="{FF2B5EF4-FFF2-40B4-BE49-F238E27FC236}">
                <a16:creationId xmlns:a16="http://schemas.microsoft.com/office/drawing/2014/main" id="{3EBCA0E6-E976-4046-978D-550A22985703}"/>
              </a:ext>
            </a:extLst>
          </p:cNvPr>
          <p:cNvSpPr>
            <a:spLocks xmlns:a="http://schemas.openxmlformats.org/drawingml/2006/main" noGrp="1"/>
          </p:cNvSpPr>
          <p:nvPr/>
        </p:nvSpPr>
        <p:spPr>
          <a:xfrm xmlns:a="http://schemas.openxmlformats.org/drawingml/2006/main">
            <a:off x="666750" y="2694384"/>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huì xiān wèn tóng shì zuì dān xīn shén me。 kě néng shì zhǔn què xìng， kě néng shì zēng jiā gōng zuò liàng， yě kě néng shì bù xiǎng gǎi biàn shú xī de xí guàn。</a:t>
            </a:r>
          </a:p>
        </p:txBody>
      </p:sp>
      <p:sp>
        <p:nvSpPr>
          <p:cNvPr id="11" name="hanzi">
            <a:extLst xmlns:a="http://schemas.openxmlformats.org/drawingml/2006/main">
              <a:ext uri="{FF2B5EF4-FFF2-40B4-BE49-F238E27FC236}">
                <a16:creationId xmlns:a16="http://schemas.microsoft.com/office/drawing/2014/main" id="{0C52F891-3955-43CC-A19F-69D3DB5B3CCA}"/>
              </a:ext>
            </a:extLst>
          </p:cNvPr>
          <p:cNvSpPr>
            <a:spLocks xmlns:a="http://schemas.openxmlformats.org/drawingml/2006/main" noGrp="1"/>
          </p:cNvSpPr>
          <p:nvPr/>
        </p:nvSpPr>
        <p:spPr>
          <a:xfrm xmlns:a="http://schemas.openxmlformats.org/drawingml/2006/main">
            <a:off x="666750" y="2945463"/>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如果不先理解这些，再长的技术介绍也不一定有用。</a:t>
            </a:r>
          </a:p>
        </p:txBody>
      </p:sp>
      <p:sp>
        <p:nvSpPr>
          <p:cNvPr id="12" name="pinyin">
            <a:extLst xmlns:a="http://schemas.openxmlformats.org/drawingml/2006/main">
              <a:ext uri="{FF2B5EF4-FFF2-40B4-BE49-F238E27FC236}">
                <a16:creationId xmlns:a16="http://schemas.microsoft.com/office/drawing/2014/main" id="{54576FB9-008F-4D7F-B6F8-1C27C8671C67}"/>
              </a:ext>
            </a:extLst>
          </p:cNvPr>
          <p:cNvSpPr>
            <a:spLocks xmlns:a="http://schemas.openxmlformats.org/drawingml/2006/main" noGrp="1"/>
          </p:cNvSpPr>
          <p:nvPr/>
        </p:nvSpPr>
        <p:spPr>
          <a:xfrm xmlns:a="http://schemas.openxmlformats.org/drawingml/2006/main">
            <a:off x="666750" y="329669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rú guǒ bù xiān lǐ jiě zhè xiē， zài cháng de jì shù jiè shào yě bù yí dìng yǒu yòng。</a:t>
            </a:r>
          </a:p>
        </p:txBody>
      </p:sp>
      <p:sp>
        <p:nvSpPr>
          <p:cNvPr id="13" name="hanzi">
            <a:extLst xmlns:a="http://schemas.openxmlformats.org/drawingml/2006/main">
              <a:ext uri="{FF2B5EF4-FFF2-40B4-BE49-F238E27FC236}">
                <a16:creationId xmlns:a16="http://schemas.microsoft.com/office/drawing/2014/main" id="{446F3C9F-F17E-493C-BD18-F54BD00C6993}"/>
              </a:ext>
            </a:extLst>
          </p:cNvPr>
          <p:cNvSpPr>
            <a:spLocks xmlns:a="http://schemas.openxmlformats.org/drawingml/2006/main" noGrp="1"/>
          </p:cNvSpPr>
          <p:nvPr/>
        </p:nvSpPr>
        <p:spPr>
          <a:xfrm xmlns:a="http://schemas.openxmlformats.org/drawingml/2006/main">
            <a:off x="666750" y="366207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然后，我会建议使用合适的示例材料，做一次范围有限的评估。选一个任务，把草稿和实际需要进行比较，</a:t>
            </a:r>
          </a:p>
        </p:txBody>
      </p:sp>
      <p:sp>
        <p:nvSpPr>
          <p:cNvPr id="14" name="pinyin">
            <a:extLst xmlns:a="http://schemas.openxmlformats.org/drawingml/2006/main">
              <a:ext uri="{FF2B5EF4-FFF2-40B4-BE49-F238E27FC236}">
                <a16:creationId xmlns:a16="http://schemas.microsoft.com/office/drawing/2014/main" id="{80410B7C-E819-42E3-A1CB-A34FA68320E3}"/>
              </a:ext>
            </a:extLst>
          </p:cNvPr>
          <p:cNvSpPr>
            <a:spLocks xmlns:a="http://schemas.openxmlformats.org/drawingml/2006/main" noGrp="1"/>
          </p:cNvSpPr>
          <p:nvPr/>
        </p:nvSpPr>
        <p:spPr>
          <a:xfrm xmlns:a="http://schemas.openxmlformats.org/drawingml/2006/main">
            <a:off x="666750" y="401331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rán hòu， wǒ huì jiàn yì shǐ yòng hé shì de shì lì cái liào， zuò yī cì fàn wéi yǒu xiàn de píng gū。 xuǎn yí gè rèn wù， bǎ cǎo gǎo hé shí jì xū yào jìn xíng bǐ jiào，</a:t>
            </a:r>
          </a:p>
        </p:txBody>
      </p:sp>
      <p:sp>
        <p:nvSpPr>
          <p:cNvPr id="15" name="hanzi">
            <a:extLst xmlns:a="http://schemas.openxmlformats.org/drawingml/2006/main">
              <a:ext uri="{FF2B5EF4-FFF2-40B4-BE49-F238E27FC236}">
                <a16:creationId xmlns:a16="http://schemas.microsoft.com/office/drawing/2014/main" id="{252BAAF0-0D2E-4D31-BD7F-D731CFD7BD7A}"/>
              </a:ext>
            </a:extLst>
          </p:cNvPr>
          <p:cNvSpPr>
            <a:spLocks xmlns:a="http://schemas.openxmlformats.org/drawingml/2006/main" noGrp="1"/>
          </p:cNvSpPr>
          <p:nvPr/>
        </p:nvSpPr>
        <p:spPr>
          <a:xfrm xmlns:a="http://schemas.openxmlformats.org/drawingml/2006/main">
            <a:off x="666750" y="4264390"/>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再记录需要修改的地方。我不会保证工具能解决所有问题，而是想确认它在这个具体场景里有没有帮助。</a:t>
            </a:r>
          </a:p>
        </p:txBody>
      </p:sp>
      <p:sp>
        <p:nvSpPr>
          <p:cNvPr id="16" name="pinyin">
            <a:extLst xmlns:a="http://schemas.openxmlformats.org/drawingml/2006/main">
              <a:ext uri="{FF2B5EF4-FFF2-40B4-BE49-F238E27FC236}">
                <a16:creationId xmlns:a16="http://schemas.microsoft.com/office/drawing/2014/main" id="{68ACCF56-77B8-4A1C-9B65-35B5E4109BF2}"/>
              </a:ext>
            </a:extLst>
          </p:cNvPr>
          <p:cNvSpPr>
            <a:spLocks xmlns:a="http://schemas.openxmlformats.org/drawingml/2006/main" noGrp="1"/>
          </p:cNvSpPr>
          <p:nvPr/>
        </p:nvSpPr>
        <p:spPr>
          <a:xfrm xmlns:a="http://schemas.openxmlformats.org/drawingml/2006/main">
            <a:off x="666750" y="4615625"/>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zài jì lù xū yào xiū gǎi de dì fang。 wǒ bú huì bǎo zhèng gōng jù néng jiě jué suǒ yǒu wèn tí， ér shì xiǎng què rèn tā zài zhè ge jù tǐ chǎng jǐng lǐ yǒu méi yǒu bāng zhù。</a:t>
            </a:r>
          </a:p>
        </p:txBody>
      </p:sp>
      <p:sp>
        <p:nvSpPr>
          <p:cNvPr id="17" name="hanzi">
            <a:extLst xmlns:a="http://schemas.openxmlformats.org/drawingml/2006/main">
              <a:ext uri="{FF2B5EF4-FFF2-40B4-BE49-F238E27FC236}">
                <a16:creationId xmlns:a16="http://schemas.microsoft.com/office/drawing/2014/main" id="{B63910A5-9974-4E82-BD83-96A22563F35F}"/>
              </a:ext>
            </a:extLst>
          </p:cNvPr>
          <p:cNvSpPr>
            <a:spLocks xmlns:a="http://schemas.openxmlformats.org/drawingml/2006/main" noGrp="1"/>
          </p:cNvSpPr>
          <p:nvPr/>
        </p:nvSpPr>
        <p:spPr>
          <a:xfrm xmlns:a="http://schemas.openxmlformats.org/drawingml/2006/main">
            <a:off x="666750" y="4981004"/>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我也希望大家可以坦率地说试用没有成功。如果觉得必须称赞新工具，就学不到多少东西。</a:t>
            </a:r>
          </a:p>
        </p:txBody>
      </p:sp>
      <p:sp>
        <p:nvSpPr>
          <p:cNvPr id="18" name="pinyin">
            <a:extLst xmlns:a="http://schemas.openxmlformats.org/drawingml/2006/main">
              <a:ext uri="{FF2B5EF4-FFF2-40B4-BE49-F238E27FC236}">
                <a16:creationId xmlns:a16="http://schemas.microsoft.com/office/drawing/2014/main" id="{393B9883-3324-42EC-B253-91523266DD88}"/>
              </a:ext>
            </a:extLst>
          </p:cNvPr>
          <p:cNvSpPr>
            <a:spLocks xmlns:a="http://schemas.openxmlformats.org/drawingml/2006/main" noGrp="1"/>
          </p:cNvSpPr>
          <p:nvPr/>
        </p:nvSpPr>
        <p:spPr>
          <a:xfrm xmlns:a="http://schemas.openxmlformats.org/drawingml/2006/main">
            <a:off x="666750" y="5332238"/>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yě xī wàng dà jiā kě yǐ tǎn shuài de shuō shì yòng méi yǒu chéng gōng。 rú guǒ jué de bì xū chēng zàn xīn gōng jù， jiù xué bú dào duō shǎo dōng xi。</a:t>
            </a:r>
          </a:p>
        </p:txBody>
      </p:sp>
      <p:sp>
        <p:nvSpPr>
          <p:cNvPr id="19" name="hanzi">
            <a:extLst xmlns:a="http://schemas.openxmlformats.org/drawingml/2006/main">
              <a:ext uri="{FF2B5EF4-FFF2-40B4-BE49-F238E27FC236}">
                <a16:creationId xmlns:a16="http://schemas.microsoft.com/office/drawing/2014/main" id="{0B660FD9-A741-4768-8BCC-9ACD195F5C5B}"/>
              </a:ext>
            </a:extLst>
          </p:cNvPr>
          <p:cNvSpPr>
            <a:spLocks xmlns:a="http://schemas.openxmlformats.org/drawingml/2006/main" noGrp="1"/>
          </p:cNvSpPr>
          <p:nvPr/>
        </p:nvSpPr>
        <p:spPr>
          <a:xfrm xmlns:a="http://schemas.openxmlformats.org/drawingml/2006/main">
            <a:off x="666750" y="5583317"/>
            <a:ext cx="13906500" cy="3512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13" b="0">
                <a:solidFill>
                  <a:srgbClr val="172938"/>
                </a:solidFill>
                <a:latin typeface="Microsoft YaHei"/>
                <a:ea typeface="Microsoft YaHei"/>
                <a:cs typeface="Microsoft YaHei"/>
              </a:defRPr>
            </a:pPr>
            <a:r>
              <a:rPr sz="2213" b="0">
                <a:solidFill>
                  <a:srgbClr val="172938"/>
                </a:solidFill>
                <a:latin typeface="Microsoft YaHei"/>
                <a:ea typeface="Microsoft YaHei"/>
                <a:cs typeface="Microsoft YaHei"/>
              </a:rPr>
              <a:t>我的想法是一起检查，再根据结果决定。这样既尊重专业判断，也给新方法留出了空间。</a:t>
            </a:r>
          </a:p>
        </p:txBody>
      </p:sp>
      <p:sp>
        <p:nvSpPr>
          <p:cNvPr id="20" name="pinyin">
            <a:extLst xmlns:a="http://schemas.openxmlformats.org/drawingml/2006/main">
              <a:ext uri="{FF2B5EF4-FFF2-40B4-BE49-F238E27FC236}">
                <a16:creationId xmlns:a16="http://schemas.microsoft.com/office/drawing/2014/main" id="{57E0B149-AF33-4840-BC0E-B2AC920796A6}"/>
              </a:ext>
            </a:extLst>
          </p:cNvPr>
          <p:cNvSpPr>
            <a:spLocks xmlns:a="http://schemas.openxmlformats.org/drawingml/2006/main" noGrp="1"/>
          </p:cNvSpPr>
          <p:nvPr/>
        </p:nvSpPr>
        <p:spPr>
          <a:xfrm xmlns:a="http://schemas.openxmlformats.org/drawingml/2006/main">
            <a:off x="666750" y="5934551"/>
            <a:ext cx="13906500" cy="2129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90" b="0">
                <a:solidFill>
                  <a:srgbClr val="65727C"/>
                </a:solidFill>
                <a:latin typeface="Arial"/>
                <a:ea typeface="Arial"/>
                <a:cs typeface="Arial"/>
              </a:defRPr>
            </a:pPr>
            <a:r>
              <a:rPr sz="1290" b="0">
                <a:solidFill>
                  <a:srgbClr val="65727C"/>
                </a:solidFill>
                <a:latin typeface="Arial"/>
                <a:ea typeface="Arial"/>
                <a:cs typeface="Arial"/>
              </a:rPr>
              <a:t>wǒ de xiǎng fǎ shì yì qǐ jiǎn chá， zài gēn jù jié guǒ jué dìng。 zhè yàng jì zūn zhòng zhuān yè pàn duàn， yě gěi xīn fāng fǎ liú chū le kōng jiān。</a:t>
            </a:r>
          </a:p>
        </p:txBody>
      </p:sp>
      <p:sp>
        <p:nvSpPr>
          <p:cNvPr id="21" name="section-label">
            <a:extLst xmlns:a="http://schemas.openxmlformats.org/drawingml/2006/main">
              <a:ext uri="{FF2B5EF4-FFF2-40B4-BE49-F238E27FC236}">
                <a16:creationId xmlns:a16="http://schemas.microsoft.com/office/drawing/2014/main" id="{298D3541-A7C8-4F59-8377-0338FBC875DA}"/>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900E2DA8-133A-4E54-B437-9245E4D38DAD}"/>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范围有限的评估</a:t>
            </a:r>
          </a:p>
        </p:txBody>
      </p:sp>
      <p:sp>
        <p:nvSpPr>
          <p:cNvPr id="23" name="vocab-pinyin-0">
            <a:extLst xmlns:a="http://schemas.openxmlformats.org/drawingml/2006/main">
              <a:ext uri="{FF2B5EF4-FFF2-40B4-BE49-F238E27FC236}">
                <a16:creationId xmlns:a16="http://schemas.microsoft.com/office/drawing/2014/main" id="{5B650588-565E-455F-9CD3-5D2AE8837A6B}"/>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fàn wéi yǒu xiàn de píng gū</a:t>
            </a:r>
          </a:p>
        </p:txBody>
      </p:sp>
      <p:sp>
        <p:nvSpPr>
          <p:cNvPr id="24" name="meaning-0">
            <a:extLst xmlns:a="http://schemas.openxmlformats.org/drawingml/2006/main">
              <a:ext uri="{FF2B5EF4-FFF2-40B4-BE49-F238E27FC236}">
                <a16:creationId xmlns:a16="http://schemas.microsoft.com/office/drawing/2014/main" id="{1304589D-4B14-4DEE-8315-C766050460CF}"/>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제한된 범위의 평가</a:t>
            </a:r>
          </a:p>
        </p:txBody>
      </p:sp>
      <p:sp>
        <p:nvSpPr>
          <p:cNvPr id="25" name="vocab-0">
            <a:extLst xmlns:a="http://schemas.openxmlformats.org/drawingml/2006/main">
              <a:ext uri="{FF2B5EF4-FFF2-40B4-BE49-F238E27FC236}">
                <a16:creationId xmlns:a16="http://schemas.microsoft.com/office/drawing/2014/main" id="{B0CD38B0-C6E4-4320-8461-0B912AD849ED}"/>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理解对方的顾虑</a:t>
            </a:r>
          </a:p>
        </p:txBody>
      </p:sp>
      <p:sp>
        <p:nvSpPr>
          <p:cNvPr id="26" name="vocab-pinyin-0">
            <a:extLst xmlns:a="http://schemas.openxmlformats.org/drawingml/2006/main">
              <a:ext uri="{FF2B5EF4-FFF2-40B4-BE49-F238E27FC236}">
                <a16:creationId xmlns:a16="http://schemas.microsoft.com/office/drawing/2014/main" id="{F935EB34-0667-4955-88A9-AB468295DAD9}"/>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lǐ jiě duì fāng de gù lǜ</a:t>
            </a:r>
          </a:p>
        </p:txBody>
      </p:sp>
      <p:sp>
        <p:nvSpPr>
          <p:cNvPr id="27" name="meaning-0">
            <a:extLst xmlns:a="http://schemas.openxmlformats.org/drawingml/2006/main">
              <a:ext uri="{FF2B5EF4-FFF2-40B4-BE49-F238E27FC236}">
                <a16:creationId xmlns:a16="http://schemas.microsoft.com/office/drawing/2014/main" id="{DF2D877A-381F-4A38-8094-768EA14D9725}"/>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상대의 우려를 이해하다</a:t>
            </a:r>
          </a:p>
        </p:txBody>
      </p:sp>
      <p:sp>
        <p:nvSpPr>
          <p:cNvPr id="28" name="vocab-0">
            <a:extLst xmlns:a="http://schemas.openxmlformats.org/drawingml/2006/main">
              <a:ext uri="{FF2B5EF4-FFF2-40B4-BE49-F238E27FC236}">
                <a16:creationId xmlns:a16="http://schemas.microsoft.com/office/drawing/2014/main" id="{8C7EFCF4-B0BC-4DB6-9D94-476B49B6DCE4}"/>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根据结果决定</a:t>
            </a:r>
          </a:p>
        </p:txBody>
      </p:sp>
      <p:sp>
        <p:nvSpPr>
          <p:cNvPr id="29" name="vocab-pinyin-0">
            <a:extLst xmlns:a="http://schemas.openxmlformats.org/drawingml/2006/main">
              <a:ext uri="{FF2B5EF4-FFF2-40B4-BE49-F238E27FC236}">
                <a16:creationId xmlns:a16="http://schemas.microsoft.com/office/drawing/2014/main" id="{47BFCAB2-BFB3-47C5-A95F-0A040D40DEB2}"/>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gēn jù jié guǒ jué dìng</a:t>
            </a:r>
          </a:p>
        </p:txBody>
      </p:sp>
      <p:sp>
        <p:nvSpPr>
          <p:cNvPr id="30" name="meaning-0">
            <a:extLst xmlns:a="http://schemas.openxmlformats.org/drawingml/2006/main">
              <a:ext uri="{FF2B5EF4-FFF2-40B4-BE49-F238E27FC236}">
                <a16:creationId xmlns:a16="http://schemas.microsoft.com/office/drawing/2014/main" id="{902E420C-FA96-403F-81B7-90E410C85F08}"/>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결과에 따라 판단하다</a:t>
            </a:r>
          </a:p>
        </p:txBody>
      </p:sp>
      <p:sp>
        <p:nvSpPr>
          <p:cNvPr id="31" name="vocab-0">
            <a:extLst xmlns:a="http://schemas.openxmlformats.org/drawingml/2006/main">
              <a:ext uri="{FF2B5EF4-FFF2-40B4-BE49-F238E27FC236}">
                <a16:creationId xmlns:a16="http://schemas.microsoft.com/office/drawing/2014/main" id="{0D62B0DA-CD94-4923-B318-B15810B34BC7}"/>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评估</a:t>
            </a:r>
          </a:p>
        </p:txBody>
      </p:sp>
      <p:sp>
        <p:nvSpPr>
          <p:cNvPr id="32" name="vocab-pinyin-0">
            <a:extLst xmlns:a="http://schemas.openxmlformats.org/drawingml/2006/main">
              <a:ext uri="{FF2B5EF4-FFF2-40B4-BE49-F238E27FC236}">
                <a16:creationId xmlns:a16="http://schemas.microsoft.com/office/drawing/2014/main" id="{8F389AF7-31F0-4A15-B6F4-465D085BD62B}"/>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píng gū</a:t>
            </a:r>
          </a:p>
        </p:txBody>
      </p:sp>
      <p:sp>
        <p:nvSpPr>
          <p:cNvPr id="33" name="meaning-0">
            <a:extLst xmlns:a="http://schemas.openxmlformats.org/drawingml/2006/main">
              <a:ext uri="{FF2B5EF4-FFF2-40B4-BE49-F238E27FC236}">
                <a16:creationId xmlns:a16="http://schemas.microsoft.com/office/drawing/2014/main" id="{71799F88-0648-4830-856F-2B0FCE75FC38}"/>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평가</a:t>
            </a:r>
          </a:p>
        </p:txBody>
      </p:sp>
    </p:spTree>
    <p:extLst>
      <p:ext uri="{BB962C8B-B14F-4D97-AF65-F5344CB8AC3E}">
        <p14:creationId xmlns:p14="http://schemas.microsoft.com/office/powerpoint/2010/main" val="1626008892"/>
      </p:ext>
    </p:extLst>
  </p:cSld>
</p:sld>
</file>

<file path=ppt/slides/slide60.xml><?xml version="1.0" encoding="utf-8"?>
<p:sld xmlns:p="http://schemas.openxmlformats.org/presentationml/2006/main">
  <p:cSld>
    <p:bg>
      <p:bgPr>
        <a:solidFill xmlns:a="http://schemas.openxmlformats.org/drawingml/2006/main">
          <a:srgbClr val="FAFAF7"/>
        </a:solidFill>
      </p:bgPr>
    </p:bg>
    <p:spTree>
      <p:nvGrpSpPr>
        <p:cNvPr id="1" name=""/>
        <p:cNvGrpSpPr/>
        <p:nvPr/>
      </p:nvGrpSpPr>
      <p:grpSpPr>
        <a:xfrm xmlns:a="http://schemas.openxmlformats.org/drawingml/2006/main"/>
      </p:grpSpPr>
      <p:sp>
        <p:nvSpPr>
          <p:cNvPr id="34" name="topic">
            <a:extLst xmlns:a="http://schemas.openxmlformats.org/drawingml/2006/main">
              <a:ext uri="{FF2B5EF4-FFF2-40B4-BE49-F238E27FC236}">
                <a16:creationId xmlns:a16="http://schemas.microsoft.com/office/drawing/2014/main" id="{B90CBD8C-3C4A-4CA6-85E2-A58F66423200}"/>
              </a:ext>
            </a:extLst>
          </p:cNvPr>
          <p:cNvSpPr>
            <a:spLocks xmlns:a="http://schemas.openxmlformats.org/drawingml/2006/main" noGrp="1"/>
          </p:cNvSpPr>
          <p:nvPr/>
        </p:nvSpPr>
        <p:spPr>
          <a:xfrm xmlns:a="http://schemas.openxmlformats.org/drawingml/2006/main">
            <a:off x="666750" y="238125"/>
            <a:ext cx="1133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400" b="1">
                <a:solidFill>
                  <a:srgbClr val="172938"/>
                </a:solidFill>
                <a:latin typeface="Malgun Gothic"/>
                <a:ea typeface="Malgun Gothic"/>
                <a:cs typeface="Malgun Gothic"/>
              </a:defRPr>
            </a:pPr>
            <a:r>
              <a:rPr sz="2400" b="1">
                <a:solidFill>
                  <a:srgbClr val="172938"/>
                </a:solidFill>
                <a:latin typeface="Malgun Gothic"/>
                <a:ea typeface="Malgun Gothic"/>
                <a:cs typeface="Malgun Gothic"/>
              </a:rPr>
              <a:t>Q60  AI의 장점과 단점에 대한 의견</a:t>
            </a:r>
          </a:p>
        </p:txBody>
      </p:sp>
      <p:sp>
        <p:nvSpPr>
          <p:cNvPr id="2" name="language">
            <a:extLst xmlns:a="http://schemas.openxmlformats.org/drawingml/2006/main">
              <a:ext uri="{FF2B5EF4-FFF2-40B4-BE49-F238E27FC236}">
                <a16:creationId xmlns:a16="http://schemas.microsoft.com/office/drawing/2014/main" id="{8AD66858-3D39-47E8-A16E-D1355B613125}"/>
              </a:ext>
            </a:extLst>
          </p:cNvPr>
          <p:cNvSpPr>
            <a:spLocks xmlns:a="http://schemas.openxmlformats.org/drawingml/2006/main" noGrp="1"/>
          </p:cNvSpPr>
          <p:nvPr/>
        </p:nvSpPr>
        <p:spPr>
          <a:xfrm xmlns:a="http://schemas.openxmlformats.org/drawingml/2006/main">
            <a:off x="12382500" y="323850"/>
            <a:ext cx="219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500" b="1">
                <a:solidFill>
                  <a:srgbClr val="216A61"/>
                </a:solidFill>
                <a:latin typeface="Microsoft YaHei"/>
                <a:ea typeface="Microsoft YaHei"/>
                <a:cs typeface="Microsoft YaHei"/>
              </a:defRPr>
            </a:pPr>
            <a:r>
              <a:rPr sz="1500" b="1">
                <a:solidFill>
                  <a:srgbClr val="216A61"/>
                </a:solidFill>
                <a:latin typeface="Microsoft YaHei"/>
                <a:ea typeface="Microsoft YaHei"/>
                <a:cs typeface="Microsoft YaHei"/>
              </a:rPr>
              <a:t>中文 + Pīnyīn</a:t>
            </a:r>
          </a:p>
        </p:txBody>
      </p:sp>
      <p:sp>
        <p:nvSpPr>
          <p:cNvPr id="3" name="source-status">
            <a:extLst xmlns:a="http://schemas.openxmlformats.org/drawingml/2006/main">
              <a:ext uri="{FF2B5EF4-FFF2-40B4-BE49-F238E27FC236}">
                <a16:creationId xmlns:a16="http://schemas.microsoft.com/office/drawing/2014/main" id="{DD54192C-4A1B-45FD-BC6A-D6BCECB4A4E5}"/>
              </a:ext>
            </a:extLst>
          </p:cNvPr>
          <p:cNvSpPr>
            <a:spLocks xmlns:a="http://schemas.openxmlformats.org/drawingml/2006/main" noGrp="1"/>
          </p:cNvSpPr>
          <p:nvPr/>
        </p:nvSpPr>
        <p:spPr>
          <a:xfrm xmlns:a="http://schemas.openxmlformats.org/drawingml/2006/main">
            <a:off x="666750" y="819150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Malgun Gothic"/>
                <a:ea typeface="Malgun Gothic"/>
                <a:cs typeface="Malgun Gothic"/>
              </a:defRPr>
            </a:pPr>
            <a:r>
              <a:rPr sz="1200" b="0">
                <a:solidFill>
                  <a:srgbClr val="65727C"/>
                </a:solidFill>
                <a:latin typeface="Malgun Gothic"/>
                <a:ea typeface="Malgun Gothic"/>
                <a:cs typeface="Malgun Gothic"/>
              </a:rPr>
              <a:t>개인 의견</a:t>
            </a:r>
          </a:p>
        </p:txBody>
      </p:sp>
      <p:sp>
        <p:nvSpPr>
          <p:cNvPr id="4" name="page">
            <a:extLst xmlns:a="http://schemas.openxmlformats.org/drawingml/2006/main">
              <a:ext uri="{FF2B5EF4-FFF2-40B4-BE49-F238E27FC236}">
                <a16:creationId xmlns:a16="http://schemas.microsoft.com/office/drawing/2014/main" id="{7E0C2AEC-5F98-4F39-B34B-DDBC726D5920}"/>
              </a:ext>
            </a:extLst>
          </p:cNvPr>
          <p:cNvSpPr>
            <a:spLocks xmlns:a="http://schemas.openxmlformats.org/drawingml/2006/main" noGrp="1"/>
          </p:cNvSpPr>
          <p:nvPr/>
        </p:nvSpPr>
        <p:spPr>
          <a:xfrm xmlns:a="http://schemas.openxmlformats.org/drawingml/2006/main">
            <a:off x="13477875" y="8191500"/>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60 / 60</a:t>
            </a:r>
          </a:p>
        </p:txBody>
      </p:sp>
      <p:sp>
        <p:nvSpPr>
          <p:cNvPr id="5" name="section-label">
            <a:extLst xmlns:a="http://schemas.openxmlformats.org/drawingml/2006/main">
              <a:ext uri="{FF2B5EF4-FFF2-40B4-BE49-F238E27FC236}">
                <a16:creationId xmlns:a16="http://schemas.microsoft.com/office/drawing/2014/main" id="{FBC9CC75-1C07-491D-A6F7-8F8CF6EF5564}"/>
              </a:ext>
            </a:extLst>
          </p:cNvPr>
          <p:cNvSpPr>
            <a:spLocks xmlns:a="http://schemas.openxmlformats.org/drawingml/2006/main" noGrp="1"/>
          </p:cNvSpPr>
          <p:nvPr/>
        </p:nvSpPr>
        <p:spPr>
          <a:xfrm xmlns:a="http://schemas.openxmlformats.org/drawingml/2006/main">
            <a:off x="666750" y="83820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01  QUESTION</a:t>
            </a:r>
          </a:p>
        </p:txBody>
      </p:sp>
      <p:sp>
        <p:nvSpPr>
          <p:cNvPr id="6" name="hanzi">
            <a:extLst xmlns:a="http://schemas.openxmlformats.org/drawingml/2006/main">
              <a:ext uri="{FF2B5EF4-FFF2-40B4-BE49-F238E27FC236}">
                <a16:creationId xmlns:a16="http://schemas.microsoft.com/office/drawing/2014/main" id="{DB9534A1-2E2C-4A64-B488-6B97FFB9F6F6}"/>
              </a:ext>
            </a:extLst>
          </p:cNvPr>
          <p:cNvSpPr>
            <a:spLocks xmlns:a="http://schemas.openxmlformats.org/drawingml/2006/main" noGrp="1"/>
          </p:cNvSpPr>
          <p:nvPr/>
        </p:nvSpPr>
        <p:spPr>
          <a:xfrm xmlns:a="http://schemas.openxmlformats.org/drawingml/2006/main">
            <a:off x="666750" y="1143000"/>
            <a:ext cx="139065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250" b="0">
                <a:solidFill>
                  <a:srgbClr val="172938"/>
                </a:solidFill>
                <a:latin typeface="Microsoft YaHei"/>
                <a:ea typeface="Microsoft YaHei"/>
                <a:cs typeface="Microsoft YaHei"/>
              </a:defRPr>
            </a:pPr>
            <a:r>
              <a:rPr sz="2250" b="0">
                <a:solidFill>
                  <a:srgbClr val="172938"/>
                </a:solidFill>
                <a:latin typeface="Microsoft YaHei"/>
                <a:ea typeface="Microsoft YaHei"/>
                <a:cs typeface="Microsoft YaHei"/>
              </a:rPr>
              <a:t>你认为人工智能会让生活变得更好吗？请谈谈好处和担心。</a:t>
            </a:r>
          </a:p>
        </p:txBody>
      </p:sp>
      <p:sp>
        <p:nvSpPr>
          <p:cNvPr id="7" name="pinyin">
            <a:extLst xmlns:a="http://schemas.openxmlformats.org/drawingml/2006/main">
              <a:ext uri="{FF2B5EF4-FFF2-40B4-BE49-F238E27FC236}">
                <a16:creationId xmlns:a16="http://schemas.microsoft.com/office/drawing/2014/main" id="{52D1A449-0D12-4E48-BD7E-5BD9693717AD}"/>
              </a:ext>
            </a:extLst>
          </p:cNvPr>
          <p:cNvSpPr>
            <a:spLocks xmlns:a="http://schemas.openxmlformats.org/drawingml/2006/main" noGrp="1"/>
          </p:cNvSpPr>
          <p:nvPr/>
        </p:nvSpPr>
        <p:spPr>
          <a:xfrm xmlns:a="http://schemas.openxmlformats.org/drawingml/2006/main">
            <a:off x="666750" y="1500188"/>
            <a:ext cx="13906500" cy="2105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75" b="0">
                <a:solidFill>
                  <a:srgbClr val="65727C"/>
                </a:solidFill>
                <a:latin typeface="Arial"/>
                <a:ea typeface="Arial"/>
                <a:cs typeface="Arial"/>
              </a:defRPr>
            </a:pPr>
            <a:r>
              <a:rPr sz="1275" b="0">
                <a:solidFill>
                  <a:srgbClr val="65727C"/>
                </a:solidFill>
                <a:latin typeface="Arial"/>
                <a:ea typeface="Arial"/>
                <a:cs typeface="Arial"/>
              </a:rPr>
              <a:t>nǐ rèn wéi rén gōng zhì néng huì ràng shēng huó biàn de gèng hǎo ma？ qǐng tán tán hǎo chù hé dān xīn。</a:t>
            </a:r>
          </a:p>
        </p:txBody>
      </p:sp>
      <p:sp>
        <p:nvSpPr>
          <p:cNvPr id="8" name="section-label">
            <a:extLst xmlns:a="http://schemas.openxmlformats.org/drawingml/2006/main">
              <a:ext uri="{FF2B5EF4-FFF2-40B4-BE49-F238E27FC236}">
                <a16:creationId xmlns:a16="http://schemas.microsoft.com/office/drawing/2014/main" id="{A7E4E098-08D4-4AF7-B348-C33443C90C67}"/>
              </a:ext>
            </a:extLst>
          </p:cNvPr>
          <p:cNvSpPr>
            <a:spLocks xmlns:a="http://schemas.openxmlformats.org/drawingml/2006/main" noGrp="1"/>
          </p:cNvSpPr>
          <p:nvPr/>
        </p:nvSpPr>
        <p:spPr>
          <a:xfrm xmlns:a="http://schemas.openxmlformats.org/drawingml/2006/main">
            <a:off x="666750" y="2009775"/>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02  ANSWER</a:t>
            </a:r>
          </a:p>
        </p:txBody>
      </p:sp>
      <p:sp>
        <p:nvSpPr>
          <p:cNvPr id="9" name="hanzi">
            <a:extLst xmlns:a="http://schemas.openxmlformats.org/drawingml/2006/main">
              <a:ext uri="{FF2B5EF4-FFF2-40B4-BE49-F238E27FC236}">
                <a16:creationId xmlns:a16="http://schemas.microsoft.com/office/drawing/2014/main" id="{9F3D26CD-E01F-4533-8C29-165C2ED05536}"/>
              </a:ext>
            </a:extLst>
          </p:cNvPr>
          <p:cNvSpPr>
            <a:spLocks xmlns:a="http://schemas.openxmlformats.org/drawingml/2006/main" noGrp="1"/>
          </p:cNvSpPr>
          <p:nvPr/>
        </p:nvSpPr>
        <p:spPr>
          <a:xfrm xmlns:a="http://schemas.openxmlformats.org/drawingml/2006/main">
            <a:off x="666750" y="2343150"/>
            <a:ext cx="13906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100" b="0">
                <a:solidFill>
                  <a:srgbClr val="172938"/>
                </a:solidFill>
                <a:latin typeface="Microsoft YaHei"/>
                <a:ea typeface="Microsoft YaHei"/>
                <a:cs typeface="Microsoft YaHei"/>
              </a:defRPr>
            </a:pPr>
            <a:r>
              <a:rPr sz="2100" b="0">
                <a:solidFill>
                  <a:srgbClr val="172938"/>
                </a:solidFill>
                <a:latin typeface="Microsoft YaHei"/>
                <a:ea typeface="Microsoft YaHei"/>
                <a:cs typeface="Microsoft YaHei"/>
              </a:rPr>
              <a:t>总体来说，我对人工智能比较乐观，但这种乐观取决于我们怎么使用它。它能减少重复工作，</a:t>
            </a:r>
          </a:p>
        </p:txBody>
      </p:sp>
      <p:sp>
        <p:nvSpPr>
          <p:cNvPr id="10" name="pinyin">
            <a:extLst xmlns:a="http://schemas.openxmlformats.org/drawingml/2006/main">
              <a:ext uri="{FF2B5EF4-FFF2-40B4-BE49-F238E27FC236}">
                <a16:creationId xmlns:a16="http://schemas.microsoft.com/office/drawing/2014/main" id="{7D0366B4-5A8A-407A-B773-B4D069224720}"/>
              </a:ext>
            </a:extLst>
          </p:cNvPr>
          <p:cNvSpPr>
            <a:spLocks xmlns:a="http://schemas.openxmlformats.org/drawingml/2006/main" noGrp="1"/>
          </p:cNvSpPr>
          <p:nvPr/>
        </p:nvSpPr>
        <p:spPr>
          <a:xfrm xmlns:a="http://schemas.openxmlformats.org/drawingml/2006/main">
            <a:off x="666750" y="2676525"/>
            <a:ext cx="13906500" cy="2036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34" b="0">
                <a:solidFill>
                  <a:srgbClr val="65727C"/>
                </a:solidFill>
                <a:latin typeface="Arial"/>
                <a:ea typeface="Arial"/>
                <a:cs typeface="Arial"/>
              </a:defRPr>
            </a:pPr>
            <a:r>
              <a:rPr sz="1234" b="0">
                <a:solidFill>
                  <a:srgbClr val="65727C"/>
                </a:solidFill>
                <a:latin typeface="Arial"/>
                <a:ea typeface="Arial"/>
                <a:cs typeface="Arial"/>
              </a:rPr>
              <a:t>zǒng tǐ lái shuō， wǒ duì rén gōng zhì néng bǐ jiào lè guān， dàn zhè zhǒng lè guān qǔ jué yú wǒ men zěn me shǐ yòng tā。 tā néng jiǎn shǎo chóng fù gōng zuò，</a:t>
            </a:r>
          </a:p>
        </p:txBody>
      </p:sp>
      <p:sp>
        <p:nvSpPr>
          <p:cNvPr id="11" name="hanzi">
            <a:extLst xmlns:a="http://schemas.openxmlformats.org/drawingml/2006/main">
              <a:ext uri="{FF2B5EF4-FFF2-40B4-BE49-F238E27FC236}">
                <a16:creationId xmlns:a16="http://schemas.microsoft.com/office/drawing/2014/main" id="{D34F1DF0-4CD5-41EC-BF80-C60F7278CA8F}"/>
              </a:ext>
            </a:extLst>
          </p:cNvPr>
          <p:cNvSpPr>
            <a:spLocks xmlns:a="http://schemas.openxmlformats.org/drawingml/2006/main" noGrp="1"/>
          </p:cNvSpPr>
          <p:nvPr/>
        </p:nvSpPr>
        <p:spPr>
          <a:xfrm xmlns:a="http://schemas.openxmlformats.org/drawingml/2006/main">
            <a:off x="666750" y="2918317"/>
            <a:ext cx="13906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100" b="0">
                <a:solidFill>
                  <a:srgbClr val="172938"/>
                </a:solidFill>
                <a:latin typeface="Microsoft YaHei"/>
                <a:ea typeface="Microsoft YaHei"/>
                <a:cs typeface="Microsoft YaHei"/>
              </a:defRPr>
            </a:pPr>
            <a:r>
              <a:rPr sz="2100" b="0">
                <a:solidFill>
                  <a:srgbClr val="172938"/>
                </a:solidFill>
                <a:latin typeface="Microsoft YaHei"/>
                <a:ea typeface="Microsoft YaHei"/>
                <a:cs typeface="Microsoft YaHei"/>
              </a:rPr>
              <a:t>也能帮助人们开始原来觉得太难的任务。在学习和整理信息时，这种帮助很明显。</a:t>
            </a:r>
          </a:p>
        </p:txBody>
      </p:sp>
      <p:sp>
        <p:nvSpPr>
          <p:cNvPr id="12" name="pinyin">
            <a:extLst xmlns:a="http://schemas.openxmlformats.org/drawingml/2006/main">
              <a:ext uri="{FF2B5EF4-FFF2-40B4-BE49-F238E27FC236}">
                <a16:creationId xmlns:a16="http://schemas.microsoft.com/office/drawing/2014/main" id="{B5F9B39A-B1D9-4A13-A00C-F3ED2370873B}"/>
              </a:ext>
            </a:extLst>
          </p:cNvPr>
          <p:cNvSpPr>
            <a:spLocks xmlns:a="http://schemas.openxmlformats.org/drawingml/2006/main" noGrp="1"/>
          </p:cNvSpPr>
          <p:nvPr/>
        </p:nvSpPr>
        <p:spPr>
          <a:xfrm xmlns:a="http://schemas.openxmlformats.org/drawingml/2006/main">
            <a:off x="666750" y="3251692"/>
            <a:ext cx="13906500" cy="2036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34" b="0">
                <a:solidFill>
                  <a:srgbClr val="65727C"/>
                </a:solidFill>
                <a:latin typeface="Arial"/>
                <a:ea typeface="Arial"/>
                <a:cs typeface="Arial"/>
              </a:defRPr>
            </a:pPr>
            <a:r>
              <a:rPr sz="1234" b="0">
                <a:solidFill>
                  <a:srgbClr val="65727C"/>
                </a:solidFill>
                <a:latin typeface="Arial"/>
                <a:ea typeface="Arial"/>
                <a:cs typeface="Arial"/>
              </a:rPr>
              <a:t>yě néng bāng zhù rén men kāi shǐ yuán lái jué de tài nán de rèn wù。 zài xué xí hé zhěng lǐ xìn xī shí， zhè zhǒng bāng zhù hěn míng xiǎn。</a:t>
            </a:r>
          </a:p>
        </p:txBody>
      </p:sp>
      <p:sp>
        <p:nvSpPr>
          <p:cNvPr id="13" name="hanzi">
            <a:extLst xmlns:a="http://schemas.openxmlformats.org/drawingml/2006/main">
              <a:ext uri="{FF2B5EF4-FFF2-40B4-BE49-F238E27FC236}">
                <a16:creationId xmlns:a16="http://schemas.microsoft.com/office/drawing/2014/main" id="{059F6DD6-0DD1-499B-96CF-47B88CE16C8D}"/>
              </a:ext>
            </a:extLst>
          </p:cNvPr>
          <p:cNvSpPr>
            <a:spLocks xmlns:a="http://schemas.openxmlformats.org/drawingml/2006/main" noGrp="1"/>
          </p:cNvSpPr>
          <p:nvPr/>
        </p:nvSpPr>
        <p:spPr>
          <a:xfrm xmlns:a="http://schemas.openxmlformats.org/drawingml/2006/main">
            <a:off x="666750" y="3607784"/>
            <a:ext cx="13906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100" b="0">
                <a:solidFill>
                  <a:srgbClr val="172938"/>
                </a:solidFill>
                <a:latin typeface="Microsoft YaHei"/>
                <a:ea typeface="Microsoft YaHei"/>
                <a:cs typeface="Microsoft YaHei"/>
              </a:defRPr>
            </a:pPr>
            <a:r>
              <a:rPr sz="2100" b="0">
                <a:solidFill>
                  <a:srgbClr val="172938"/>
                </a:solidFill>
                <a:latin typeface="Microsoft YaHei"/>
                <a:ea typeface="Microsoft YaHei"/>
                <a:cs typeface="Microsoft YaHei"/>
              </a:rPr>
              <a:t>我最担心的是过度依赖。如果一个答案看起来很流畅，人们可能就不再问它对不对。在医疗中，这一点很重要，</a:t>
            </a:r>
          </a:p>
        </p:txBody>
      </p:sp>
      <p:sp>
        <p:nvSpPr>
          <p:cNvPr id="14" name="pinyin">
            <a:extLst xmlns:a="http://schemas.openxmlformats.org/drawingml/2006/main">
              <a:ext uri="{FF2B5EF4-FFF2-40B4-BE49-F238E27FC236}">
                <a16:creationId xmlns:a16="http://schemas.microsoft.com/office/drawing/2014/main" id="{18197ABF-F692-4351-9910-95D3FE4E6143}"/>
              </a:ext>
            </a:extLst>
          </p:cNvPr>
          <p:cNvSpPr>
            <a:spLocks xmlns:a="http://schemas.openxmlformats.org/drawingml/2006/main" noGrp="1"/>
          </p:cNvSpPr>
          <p:nvPr/>
        </p:nvSpPr>
        <p:spPr>
          <a:xfrm xmlns:a="http://schemas.openxmlformats.org/drawingml/2006/main">
            <a:off x="666750" y="3941159"/>
            <a:ext cx="13906500" cy="2036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34" b="0">
                <a:solidFill>
                  <a:srgbClr val="65727C"/>
                </a:solidFill>
                <a:latin typeface="Arial"/>
                <a:ea typeface="Arial"/>
                <a:cs typeface="Arial"/>
              </a:defRPr>
            </a:pPr>
            <a:r>
              <a:rPr sz="1234" b="0">
                <a:solidFill>
                  <a:srgbClr val="65727C"/>
                </a:solidFill>
                <a:latin typeface="Arial"/>
                <a:ea typeface="Arial"/>
                <a:cs typeface="Arial"/>
              </a:rPr>
              <a:t>wǒ zuì dān xīn de shì guò dù yī lài。 rú guǒ yí gè dá àn kàn qǐ lái hěn liú chàng， rén men kě néng jiù bù zài wèn tā duì bú duì。 zài yī liáo zhōng， zhè yì diǎn hěn zhòng yào，</a:t>
            </a:r>
          </a:p>
        </p:txBody>
      </p:sp>
      <p:sp>
        <p:nvSpPr>
          <p:cNvPr id="15" name="hanzi">
            <a:extLst xmlns:a="http://schemas.openxmlformats.org/drawingml/2006/main">
              <a:ext uri="{FF2B5EF4-FFF2-40B4-BE49-F238E27FC236}">
                <a16:creationId xmlns:a16="http://schemas.microsoft.com/office/drawing/2014/main" id="{A6172B5B-010E-409E-8023-A8370B8AE668}"/>
              </a:ext>
            </a:extLst>
          </p:cNvPr>
          <p:cNvSpPr>
            <a:spLocks xmlns:a="http://schemas.openxmlformats.org/drawingml/2006/main" noGrp="1"/>
          </p:cNvSpPr>
          <p:nvPr/>
        </p:nvSpPr>
        <p:spPr>
          <a:xfrm xmlns:a="http://schemas.openxmlformats.org/drawingml/2006/main">
            <a:off x="666750" y="4182951"/>
            <a:ext cx="13906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100" b="0">
                <a:solidFill>
                  <a:srgbClr val="172938"/>
                </a:solidFill>
                <a:latin typeface="Microsoft YaHei"/>
                <a:ea typeface="Microsoft YaHei"/>
                <a:cs typeface="Microsoft YaHei"/>
              </a:defRPr>
            </a:pPr>
            <a:r>
              <a:rPr sz="2100" b="0">
                <a:solidFill>
                  <a:srgbClr val="172938"/>
                </a:solidFill>
                <a:latin typeface="Microsoft YaHei"/>
                <a:ea typeface="Microsoft YaHei"/>
                <a:cs typeface="Microsoft YaHei"/>
              </a:rPr>
              <a:t>因为小错误也可能带来严重后果。所以需要检查输出，也要明确责任。</a:t>
            </a:r>
          </a:p>
        </p:txBody>
      </p:sp>
      <p:sp>
        <p:nvSpPr>
          <p:cNvPr id="16" name="pinyin">
            <a:extLst xmlns:a="http://schemas.openxmlformats.org/drawingml/2006/main">
              <a:ext uri="{FF2B5EF4-FFF2-40B4-BE49-F238E27FC236}">
                <a16:creationId xmlns:a16="http://schemas.microsoft.com/office/drawing/2014/main" id="{7FF55234-1158-49CE-ABFA-B93F97FCF781}"/>
              </a:ext>
            </a:extLst>
          </p:cNvPr>
          <p:cNvSpPr>
            <a:spLocks xmlns:a="http://schemas.openxmlformats.org/drawingml/2006/main" noGrp="1"/>
          </p:cNvSpPr>
          <p:nvPr/>
        </p:nvSpPr>
        <p:spPr>
          <a:xfrm xmlns:a="http://schemas.openxmlformats.org/drawingml/2006/main">
            <a:off x="666750" y="4516326"/>
            <a:ext cx="13906500" cy="2036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34" b="0">
                <a:solidFill>
                  <a:srgbClr val="65727C"/>
                </a:solidFill>
                <a:latin typeface="Arial"/>
                <a:ea typeface="Arial"/>
                <a:cs typeface="Arial"/>
              </a:defRPr>
            </a:pPr>
            <a:r>
              <a:rPr sz="1234" b="0">
                <a:solidFill>
                  <a:srgbClr val="65727C"/>
                </a:solidFill>
                <a:latin typeface="Arial"/>
                <a:ea typeface="Arial"/>
                <a:cs typeface="Arial"/>
              </a:rPr>
              <a:t>yīn wèi xiǎo cuò wù yě kě néng dài lái yán zhòng hòu guǒ。 suǒ yǐ xū yào jiǎn chá shū chū， yě yào míng què zé rèn。</a:t>
            </a:r>
          </a:p>
        </p:txBody>
      </p:sp>
      <p:sp>
        <p:nvSpPr>
          <p:cNvPr id="17" name="hanzi">
            <a:extLst xmlns:a="http://schemas.openxmlformats.org/drawingml/2006/main">
              <a:ext uri="{FF2B5EF4-FFF2-40B4-BE49-F238E27FC236}">
                <a16:creationId xmlns:a16="http://schemas.microsoft.com/office/drawing/2014/main" id="{DB26711F-FC24-41EA-AB1A-B814BA9934FB}"/>
              </a:ext>
            </a:extLst>
          </p:cNvPr>
          <p:cNvSpPr>
            <a:spLocks xmlns:a="http://schemas.openxmlformats.org/drawingml/2006/main" noGrp="1"/>
          </p:cNvSpPr>
          <p:nvPr/>
        </p:nvSpPr>
        <p:spPr>
          <a:xfrm xmlns:a="http://schemas.openxmlformats.org/drawingml/2006/main">
            <a:off x="666750" y="4872419"/>
            <a:ext cx="13906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100" b="0">
                <a:solidFill>
                  <a:srgbClr val="172938"/>
                </a:solidFill>
                <a:latin typeface="Microsoft YaHei"/>
                <a:ea typeface="Microsoft YaHei"/>
                <a:cs typeface="Microsoft YaHei"/>
              </a:defRPr>
            </a:pPr>
            <a:r>
              <a:rPr sz="2100" b="0">
                <a:solidFill>
                  <a:srgbClr val="172938"/>
                </a:solidFill>
                <a:latin typeface="Microsoft YaHei"/>
                <a:ea typeface="Microsoft YaHei"/>
                <a:cs typeface="Microsoft YaHei"/>
              </a:rPr>
              <a:t>我还觉得，大家需要有机会学习怎样理解这些工具，而不只是被要求使用。所以我的答案是，人工智能可以改善生活，</a:t>
            </a:r>
          </a:p>
        </p:txBody>
      </p:sp>
      <p:sp>
        <p:nvSpPr>
          <p:cNvPr id="18" name="pinyin">
            <a:extLst xmlns:a="http://schemas.openxmlformats.org/drawingml/2006/main">
              <a:ext uri="{FF2B5EF4-FFF2-40B4-BE49-F238E27FC236}">
                <a16:creationId xmlns:a16="http://schemas.microsoft.com/office/drawing/2014/main" id="{E3382276-1741-490C-921A-073D14CB3492}"/>
              </a:ext>
            </a:extLst>
          </p:cNvPr>
          <p:cNvSpPr>
            <a:spLocks xmlns:a="http://schemas.openxmlformats.org/drawingml/2006/main" noGrp="1"/>
          </p:cNvSpPr>
          <p:nvPr/>
        </p:nvSpPr>
        <p:spPr>
          <a:xfrm xmlns:a="http://schemas.openxmlformats.org/drawingml/2006/main">
            <a:off x="666750" y="5205794"/>
            <a:ext cx="13906500" cy="2036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34" b="0">
                <a:solidFill>
                  <a:srgbClr val="65727C"/>
                </a:solidFill>
                <a:latin typeface="Arial"/>
                <a:ea typeface="Arial"/>
                <a:cs typeface="Arial"/>
              </a:defRPr>
            </a:pPr>
            <a:r>
              <a:rPr sz="1234" b="0">
                <a:solidFill>
                  <a:srgbClr val="65727C"/>
                </a:solidFill>
                <a:latin typeface="Arial"/>
                <a:ea typeface="Arial"/>
                <a:cs typeface="Arial"/>
              </a:rPr>
              <a:t>wǒ hái jué de， dà jiā xū yào yǒu jī huì xué xí zěn yàng lǐ jiě zhè xiē gōng jù， ér bù zhǐ shì bèi yāo qiú shǐ yòng。 suǒ yǐ wǒ de dá àn shì， rén gōng zhì néng kě yǐ gǎi shàn shēng huó，</a:t>
            </a:r>
          </a:p>
        </p:txBody>
      </p:sp>
      <p:sp>
        <p:nvSpPr>
          <p:cNvPr id="19" name="hanzi">
            <a:extLst xmlns:a="http://schemas.openxmlformats.org/drawingml/2006/main">
              <a:ext uri="{FF2B5EF4-FFF2-40B4-BE49-F238E27FC236}">
                <a16:creationId xmlns:a16="http://schemas.microsoft.com/office/drawing/2014/main" id="{33E53429-CB69-4E74-B564-E6C7F7603573}"/>
              </a:ext>
            </a:extLst>
          </p:cNvPr>
          <p:cNvSpPr>
            <a:spLocks xmlns:a="http://schemas.openxmlformats.org/drawingml/2006/main" noGrp="1"/>
          </p:cNvSpPr>
          <p:nvPr/>
        </p:nvSpPr>
        <p:spPr>
          <a:xfrm xmlns:a="http://schemas.openxmlformats.org/drawingml/2006/main">
            <a:off x="666750" y="5447586"/>
            <a:ext cx="13906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2100" b="0">
                <a:solidFill>
                  <a:srgbClr val="172938"/>
                </a:solidFill>
                <a:latin typeface="Microsoft YaHei"/>
                <a:ea typeface="Microsoft YaHei"/>
                <a:cs typeface="Microsoft YaHei"/>
              </a:defRPr>
            </a:pPr>
            <a:r>
              <a:rPr sz="2100" b="0">
                <a:solidFill>
                  <a:srgbClr val="172938"/>
                </a:solidFill>
                <a:latin typeface="Microsoft YaHei"/>
                <a:ea typeface="Microsoft YaHei"/>
                <a:cs typeface="Microsoft YaHei"/>
              </a:rPr>
              <a:t>但好处不会自动出现。人们仍然需要判断力、好的工作习惯，以及对看似可信的答案提出疑问的勇气。</a:t>
            </a:r>
          </a:p>
        </p:txBody>
      </p:sp>
      <p:sp>
        <p:nvSpPr>
          <p:cNvPr id="20" name="pinyin">
            <a:extLst xmlns:a="http://schemas.openxmlformats.org/drawingml/2006/main">
              <a:ext uri="{FF2B5EF4-FFF2-40B4-BE49-F238E27FC236}">
                <a16:creationId xmlns:a16="http://schemas.microsoft.com/office/drawing/2014/main" id="{82F709C7-C5EE-4FE8-859B-747C5275413C}"/>
              </a:ext>
            </a:extLst>
          </p:cNvPr>
          <p:cNvSpPr>
            <a:spLocks xmlns:a="http://schemas.openxmlformats.org/drawingml/2006/main" noGrp="1"/>
          </p:cNvSpPr>
          <p:nvPr/>
        </p:nvSpPr>
        <p:spPr>
          <a:xfrm xmlns:a="http://schemas.openxmlformats.org/drawingml/2006/main">
            <a:off x="666750" y="5780961"/>
            <a:ext cx="13906500" cy="2036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34" b="0">
                <a:solidFill>
                  <a:srgbClr val="65727C"/>
                </a:solidFill>
                <a:latin typeface="Arial"/>
                <a:ea typeface="Arial"/>
                <a:cs typeface="Arial"/>
              </a:defRPr>
            </a:pPr>
            <a:r>
              <a:rPr sz="1234" b="0">
                <a:solidFill>
                  <a:srgbClr val="65727C"/>
                </a:solidFill>
                <a:latin typeface="Arial"/>
                <a:ea typeface="Arial"/>
                <a:cs typeface="Arial"/>
              </a:rPr>
              <a:t>dàn hǎo chù bú huì zì dòng chū xiàn。 rén men réng rán xū yào pàn duàn lì、 hǎo de gōng zuò xí guàn， yǐ jí duì kàn shì kě xìn de dá àn tí chū yí wèn de yǒng qì。</a:t>
            </a:r>
          </a:p>
        </p:txBody>
      </p:sp>
      <p:sp>
        <p:nvSpPr>
          <p:cNvPr id="21" name="section-label">
            <a:extLst xmlns:a="http://schemas.openxmlformats.org/drawingml/2006/main">
              <a:ext uri="{FF2B5EF4-FFF2-40B4-BE49-F238E27FC236}">
                <a16:creationId xmlns:a16="http://schemas.microsoft.com/office/drawing/2014/main" id="{29140B34-8359-497D-B3CA-1957AD4E466F}"/>
              </a:ext>
            </a:extLst>
          </p:cNvPr>
          <p:cNvSpPr>
            <a:spLocks xmlns:a="http://schemas.openxmlformats.org/drawingml/2006/main" noGrp="1"/>
          </p:cNvSpPr>
          <p:nvPr/>
        </p:nvSpPr>
        <p:spPr>
          <a:xfrm xmlns:a="http://schemas.openxmlformats.org/drawingml/2006/main">
            <a:off x="666750" y="6724650"/>
            <a:ext cx="1390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350" b="1">
                <a:solidFill>
                  <a:srgbClr val="216A61"/>
                </a:solidFill>
                <a:latin typeface="Arial"/>
                <a:ea typeface="Arial"/>
                <a:cs typeface="Arial"/>
              </a:defRPr>
            </a:pPr>
            <a:r>
              <a:rPr sz="1350" b="1">
                <a:solidFill>
                  <a:srgbClr val="216A61"/>
                </a:solidFill>
                <a:latin typeface="Arial"/>
                <a:ea typeface="Arial"/>
                <a:cs typeface="Arial"/>
              </a:rPr>
              <a:t>03  WORDS &amp; PHRASES</a:t>
            </a:r>
          </a:p>
        </p:txBody>
      </p:sp>
      <p:sp>
        <p:nvSpPr>
          <p:cNvPr id="22" name="vocab-0">
            <a:extLst xmlns:a="http://schemas.openxmlformats.org/drawingml/2006/main">
              <a:ext uri="{FF2B5EF4-FFF2-40B4-BE49-F238E27FC236}">
                <a16:creationId xmlns:a16="http://schemas.microsoft.com/office/drawing/2014/main" id="{13A01D62-ACEC-49EC-93B4-76DEC2FE9F29}"/>
              </a:ext>
            </a:extLst>
          </p:cNvPr>
          <p:cNvSpPr>
            <a:spLocks xmlns:a="http://schemas.openxmlformats.org/drawingml/2006/main" noGrp="1"/>
          </p:cNvSpPr>
          <p:nvPr/>
        </p:nvSpPr>
        <p:spPr>
          <a:xfrm xmlns:a="http://schemas.openxmlformats.org/drawingml/2006/main">
            <a:off x="66675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过度依赖</a:t>
            </a:r>
          </a:p>
        </p:txBody>
      </p:sp>
      <p:sp>
        <p:nvSpPr>
          <p:cNvPr id="23" name="vocab-pinyin-0">
            <a:extLst xmlns:a="http://schemas.openxmlformats.org/drawingml/2006/main">
              <a:ext uri="{FF2B5EF4-FFF2-40B4-BE49-F238E27FC236}">
                <a16:creationId xmlns:a16="http://schemas.microsoft.com/office/drawing/2014/main" id="{3A70C645-73CF-427A-B5E4-52D30FC1CFBA}"/>
              </a:ext>
            </a:extLst>
          </p:cNvPr>
          <p:cNvSpPr>
            <a:spLocks xmlns:a="http://schemas.openxmlformats.org/drawingml/2006/main" noGrp="1"/>
          </p:cNvSpPr>
          <p:nvPr/>
        </p:nvSpPr>
        <p:spPr>
          <a:xfrm xmlns:a="http://schemas.openxmlformats.org/drawingml/2006/main">
            <a:off x="66675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guò dù yī lài</a:t>
            </a:r>
          </a:p>
        </p:txBody>
      </p:sp>
      <p:sp>
        <p:nvSpPr>
          <p:cNvPr id="24" name="meaning-0">
            <a:extLst xmlns:a="http://schemas.openxmlformats.org/drawingml/2006/main">
              <a:ext uri="{FF2B5EF4-FFF2-40B4-BE49-F238E27FC236}">
                <a16:creationId xmlns:a16="http://schemas.microsoft.com/office/drawing/2014/main" id="{A8C41E54-7131-4448-9EE5-63CC29F9CBA5}"/>
              </a:ext>
            </a:extLst>
          </p:cNvPr>
          <p:cNvSpPr>
            <a:spLocks xmlns:a="http://schemas.openxmlformats.org/drawingml/2006/main" noGrp="1"/>
          </p:cNvSpPr>
          <p:nvPr/>
        </p:nvSpPr>
        <p:spPr>
          <a:xfrm xmlns:a="http://schemas.openxmlformats.org/drawingml/2006/main">
            <a:off x="66675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과도한 의존</a:t>
            </a:r>
          </a:p>
        </p:txBody>
      </p:sp>
      <p:sp>
        <p:nvSpPr>
          <p:cNvPr id="25" name="vocab-0">
            <a:extLst xmlns:a="http://schemas.openxmlformats.org/drawingml/2006/main">
              <a:ext uri="{FF2B5EF4-FFF2-40B4-BE49-F238E27FC236}">
                <a16:creationId xmlns:a16="http://schemas.microsoft.com/office/drawing/2014/main" id="{622546CA-450D-4C21-B4F6-2EB028A2DDF6}"/>
              </a:ext>
            </a:extLst>
          </p:cNvPr>
          <p:cNvSpPr>
            <a:spLocks xmlns:a="http://schemas.openxmlformats.org/drawingml/2006/main" noGrp="1"/>
          </p:cNvSpPr>
          <p:nvPr/>
        </p:nvSpPr>
        <p:spPr>
          <a:xfrm xmlns:a="http://schemas.openxmlformats.org/drawingml/2006/main">
            <a:off x="421957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严重后果</a:t>
            </a:r>
          </a:p>
        </p:txBody>
      </p:sp>
      <p:sp>
        <p:nvSpPr>
          <p:cNvPr id="26" name="vocab-pinyin-0">
            <a:extLst xmlns:a="http://schemas.openxmlformats.org/drawingml/2006/main">
              <a:ext uri="{FF2B5EF4-FFF2-40B4-BE49-F238E27FC236}">
                <a16:creationId xmlns:a16="http://schemas.microsoft.com/office/drawing/2014/main" id="{6B6F5752-2DBA-46B8-B79A-E7B9130553E0}"/>
              </a:ext>
            </a:extLst>
          </p:cNvPr>
          <p:cNvSpPr>
            <a:spLocks xmlns:a="http://schemas.openxmlformats.org/drawingml/2006/main" noGrp="1"/>
          </p:cNvSpPr>
          <p:nvPr/>
        </p:nvSpPr>
        <p:spPr>
          <a:xfrm xmlns:a="http://schemas.openxmlformats.org/drawingml/2006/main">
            <a:off x="421957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yán zhòng hòu guǒ</a:t>
            </a:r>
          </a:p>
        </p:txBody>
      </p:sp>
      <p:sp>
        <p:nvSpPr>
          <p:cNvPr id="27" name="meaning-0">
            <a:extLst xmlns:a="http://schemas.openxmlformats.org/drawingml/2006/main">
              <a:ext uri="{FF2B5EF4-FFF2-40B4-BE49-F238E27FC236}">
                <a16:creationId xmlns:a16="http://schemas.microsoft.com/office/drawing/2014/main" id="{DFB5CDB1-B4C8-40E2-B4DD-6B6212F60086}"/>
              </a:ext>
            </a:extLst>
          </p:cNvPr>
          <p:cNvSpPr>
            <a:spLocks xmlns:a="http://schemas.openxmlformats.org/drawingml/2006/main" noGrp="1"/>
          </p:cNvSpPr>
          <p:nvPr/>
        </p:nvSpPr>
        <p:spPr>
          <a:xfrm xmlns:a="http://schemas.openxmlformats.org/drawingml/2006/main">
            <a:off x="421957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심각한 결과</a:t>
            </a:r>
          </a:p>
        </p:txBody>
      </p:sp>
      <p:sp>
        <p:nvSpPr>
          <p:cNvPr id="28" name="vocab-0">
            <a:extLst xmlns:a="http://schemas.openxmlformats.org/drawingml/2006/main">
              <a:ext uri="{FF2B5EF4-FFF2-40B4-BE49-F238E27FC236}">
                <a16:creationId xmlns:a16="http://schemas.microsoft.com/office/drawing/2014/main" id="{DB85DA91-F48B-4049-81EB-8BAC71BCF404}"/>
              </a:ext>
            </a:extLst>
          </p:cNvPr>
          <p:cNvSpPr>
            <a:spLocks xmlns:a="http://schemas.openxmlformats.org/drawingml/2006/main" noGrp="1"/>
          </p:cNvSpPr>
          <p:nvPr/>
        </p:nvSpPr>
        <p:spPr>
          <a:xfrm xmlns:a="http://schemas.openxmlformats.org/drawingml/2006/main">
            <a:off x="7772400"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看似可信的答案</a:t>
            </a:r>
          </a:p>
        </p:txBody>
      </p:sp>
      <p:sp>
        <p:nvSpPr>
          <p:cNvPr id="29" name="vocab-pinyin-0">
            <a:extLst xmlns:a="http://schemas.openxmlformats.org/drawingml/2006/main">
              <a:ext uri="{FF2B5EF4-FFF2-40B4-BE49-F238E27FC236}">
                <a16:creationId xmlns:a16="http://schemas.microsoft.com/office/drawing/2014/main" id="{07B530AD-9309-4F23-8C00-E9EC6E2E94D3}"/>
              </a:ext>
            </a:extLst>
          </p:cNvPr>
          <p:cNvSpPr>
            <a:spLocks xmlns:a="http://schemas.openxmlformats.org/drawingml/2006/main" noGrp="1"/>
          </p:cNvSpPr>
          <p:nvPr/>
        </p:nvSpPr>
        <p:spPr>
          <a:xfrm xmlns:a="http://schemas.openxmlformats.org/drawingml/2006/main">
            <a:off x="7772400"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kàn shì kě xìn de dá àn</a:t>
            </a:r>
          </a:p>
        </p:txBody>
      </p:sp>
      <p:sp>
        <p:nvSpPr>
          <p:cNvPr id="30" name="meaning-0">
            <a:extLst xmlns:a="http://schemas.openxmlformats.org/drawingml/2006/main">
              <a:ext uri="{FF2B5EF4-FFF2-40B4-BE49-F238E27FC236}">
                <a16:creationId xmlns:a16="http://schemas.microsoft.com/office/drawing/2014/main" id="{DE97BB7C-7654-4468-B6BB-C0C2E07FCC99}"/>
              </a:ext>
            </a:extLst>
          </p:cNvPr>
          <p:cNvSpPr>
            <a:spLocks xmlns:a="http://schemas.openxmlformats.org/drawingml/2006/main" noGrp="1"/>
          </p:cNvSpPr>
          <p:nvPr/>
        </p:nvSpPr>
        <p:spPr>
          <a:xfrm xmlns:a="http://schemas.openxmlformats.org/drawingml/2006/main">
            <a:off x="7772400"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그럴듯해 보이는 답변</a:t>
            </a:r>
          </a:p>
        </p:txBody>
      </p:sp>
      <p:sp>
        <p:nvSpPr>
          <p:cNvPr id="31" name="vocab-0">
            <a:extLst xmlns:a="http://schemas.openxmlformats.org/drawingml/2006/main">
              <a:ext uri="{FF2B5EF4-FFF2-40B4-BE49-F238E27FC236}">
                <a16:creationId xmlns:a16="http://schemas.microsoft.com/office/drawing/2014/main" id="{876CF68F-F53F-49EE-9C26-B8AEFCC71D25}"/>
              </a:ext>
            </a:extLst>
          </p:cNvPr>
          <p:cNvSpPr>
            <a:spLocks xmlns:a="http://schemas.openxmlformats.org/drawingml/2006/main" noGrp="1"/>
          </p:cNvSpPr>
          <p:nvPr/>
        </p:nvSpPr>
        <p:spPr>
          <a:xfrm xmlns:a="http://schemas.openxmlformats.org/drawingml/2006/main">
            <a:off x="11325225" y="7067550"/>
            <a:ext cx="3248025" cy="351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950" b="0">
                <a:solidFill>
                  <a:srgbClr val="216A61"/>
                </a:solidFill>
                <a:latin typeface="Microsoft YaHei"/>
                <a:ea typeface="Microsoft YaHei"/>
                <a:cs typeface="Microsoft YaHei"/>
              </a:defRPr>
            </a:pPr>
            <a:r>
              <a:rPr sz="1950" b="0">
                <a:solidFill>
                  <a:srgbClr val="216A61"/>
                </a:solidFill>
                <a:latin typeface="Microsoft YaHei"/>
                <a:ea typeface="Microsoft YaHei"/>
                <a:cs typeface="Microsoft YaHei"/>
              </a:rPr>
              <a:t>判断力</a:t>
            </a:r>
          </a:p>
        </p:txBody>
      </p:sp>
      <p:sp>
        <p:nvSpPr>
          <p:cNvPr id="32" name="vocab-pinyin-0">
            <a:extLst xmlns:a="http://schemas.openxmlformats.org/drawingml/2006/main">
              <a:ext uri="{FF2B5EF4-FFF2-40B4-BE49-F238E27FC236}">
                <a16:creationId xmlns:a16="http://schemas.microsoft.com/office/drawing/2014/main" id="{C4F1A918-33B4-42B9-8B1C-066F210B2FFD}"/>
              </a:ext>
            </a:extLst>
          </p:cNvPr>
          <p:cNvSpPr>
            <a:spLocks xmlns:a="http://schemas.openxmlformats.org/drawingml/2006/main" noGrp="1"/>
          </p:cNvSpPr>
          <p:nvPr/>
        </p:nvSpPr>
        <p:spPr>
          <a:xfrm xmlns:a="http://schemas.openxmlformats.org/drawingml/2006/main">
            <a:off x="11325225" y="7388352"/>
            <a:ext cx="3248025"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200" b="0">
                <a:solidFill>
                  <a:srgbClr val="65727C"/>
                </a:solidFill>
                <a:latin typeface="Arial"/>
                <a:ea typeface="Arial"/>
                <a:cs typeface="Arial"/>
              </a:defRPr>
            </a:pPr>
            <a:r>
              <a:rPr sz="1200" b="0">
                <a:solidFill>
                  <a:srgbClr val="65727C"/>
                </a:solidFill>
                <a:latin typeface="Arial"/>
                <a:ea typeface="Arial"/>
                <a:cs typeface="Arial"/>
              </a:rPr>
              <a:t>pàn duàn lì</a:t>
            </a:r>
          </a:p>
        </p:txBody>
      </p:sp>
      <p:sp>
        <p:nvSpPr>
          <p:cNvPr id="33" name="meaning-0">
            <a:extLst xmlns:a="http://schemas.openxmlformats.org/drawingml/2006/main">
              <a:ext uri="{FF2B5EF4-FFF2-40B4-BE49-F238E27FC236}">
                <a16:creationId xmlns:a16="http://schemas.microsoft.com/office/drawing/2014/main" id="{032E8DF5-2739-4F92-8320-407792FE444F}"/>
              </a:ext>
            </a:extLst>
          </p:cNvPr>
          <p:cNvSpPr>
            <a:spLocks xmlns:a="http://schemas.openxmlformats.org/drawingml/2006/main" noGrp="1"/>
          </p:cNvSpPr>
          <p:nvPr/>
        </p:nvSpPr>
        <p:spPr>
          <a:xfrm xmlns:a="http://schemas.openxmlformats.org/drawingml/2006/main">
            <a:off x="11325225" y="7634859"/>
            <a:ext cx="3248025" cy="2569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buNone/>
              <a:defRPr sz="1425" b="0">
                <a:solidFill>
                  <a:srgbClr val="65727C"/>
                </a:solidFill>
                <a:latin typeface="Malgun Gothic"/>
                <a:ea typeface="Malgun Gothic"/>
                <a:cs typeface="Malgun Gothic"/>
              </a:defRPr>
            </a:pPr>
            <a:r>
              <a:rPr sz="1425" b="0">
                <a:solidFill>
                  <a:srgbClr val="65727C"/>
                </a:solidFill>
                <a:latin typeface="Malgun Gothic"/>
                <a:ea typeface="Malgun Gothic"/>
                <a:cs typeface="Malgun Gothic"/>
              </a:rPr>
              <a:t>판단력</a:t>
            </a:r>
          </a:p>
        </p:txBody>
      </p:sp>
    </p:spTree>
    <p:extLst>
      <p:ext uri="{BB962C8B-B14F-4D97-AF65-F5344CB8AC3E}">
        <p14:creationId xmlns:p14="http://schemas.microsoft.com/office/powerpoint/2010/main" val="178981920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2026-09-25T16:03:37.9830000Z</dcterms:created>
  <dcterms:modified xsi:type="dcterms:W3CDTF">2026-09-25T16:03:37.9830000Z</dcterms:modified>
</coreProperties>
</file>